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45"/>
  </p:notesMasterIdLst>
  <p:handoutMasterIdLst>
    <p:handoutMasterId r:id="rId46"/>
  </p:handoutMasterIdLst>
  <p:sldIdLst>
    <p:sldId id="265" r:id="rId3"/>
    <p:sldId id="266" r:id="rId4"/>
    <p:sldId id="264" r:id="rId5"/>
    <p:sldId id="269" r:id="rId6"/>
    <p:sldId id="275" r:id="rId7"/>
    <p:sldId id="258" r:id="rId8"/>
    <p:sldId id="306" r:id="rId9"/>
    <p:sldId id="277" r:id="rId10"/>
    <p:sldId id="267" r:id="rId11"/>
    <p:sldId id="280" r:id="rId12"/>
    <p:sldId id="281" r:id="rId13"/>
    <p:sldId id="283" r:id="rId14"/>
    <p:sldId id="284" r:id="rId15"/>
    <p:sldId id="307" r:id="rId16"/>
    <p:sldId id="271" r:id="rId17"/>
    <p:sldId id="288" r:id="rId18"/>
    <p:sldId id="289" r:id="rId19"/>
    <p:sldId id="308" r:id="rId20"/>
    <p:sldId id="270" r:id="rId21"/>
    <p:sldId id="303" r:id="rId22"/>
    <p:sldId id="309" r:id="rId23"/>
    <p:sldId id="292" r:id="rId24"/>
    <p:sldId id="311" r:id="rId25"/>
    <p:sldId id="274" r:id="rId26"/>
    <p:sldId id="310" r:id="rId27"/>
    <p:sldId id="298" r:id="rId28"/>
    <p:sldId id="300" r:id="rId29"/>
    <p:sldId id="268" r:id="rId30"/>
    <p:sldId id="287" r:id="rId31"/>
    <p:sldId id="312" r:id="rId32"/>
    <p:sldId id="302" r:id="rId33"/>
    <p:sldId id="291" r:id="rId34"/>
    <p:sldId id="262" r:id="rId35"/>
    <p:sldId id="293" r:id="rId36"/>
    <p:sldId id="272" r:id="rId37"/>
    <p:sldId id="304" r:id="rId38"/>
    <p:sldId id="294" r:id="rId39"/>
    <p:sldId id="263" r:id="rId40"/>
    <p:sldId id="295" r:id="rId41"/>
    <p:sldId id="296" r:id="rId42"/>
    <p:sldId id="273" r:id="rId43"/>
    <p:sldId id="297" r:id="rId4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5A96C0F9-484F-4CF8-8754-965637622537}">
          <p14:sldIdLst>
            <p14:sldId id="265"/>
            <p14:sldId id="266"/>
            <p14:sldId id="264"/>
            <p14:sldId id="269"/>
            <p14:sldId id="275"/>
            <p14:sldId id="258"/>
          </p14:sldIdLst>
        </p14:section>
        <p14:section name="ML" id="{F42A85A3-E6C6-47BC-9C85-E527258E871C}">
          <p14:sldIdLst>
            <p14:sldId id="306"/>
            <p14:sldId id="277"/>
            <p14:sldId id="267"/>
            <p14:sldId id="280"/>
            <p14:sldId id="281"/>
            <p14:sldId id="283"/>
            <p14:sldId id="284"/>
          </p14:sldIdLst>
        </p14:section>
        <p14:section name="NPZB" id="{17756A9C-0B38-42C5-9F19-F1176CF1108F}">
          <p14:sldIdLst>
            <p14:sldId id="307"/>
            <p14:sldId id="271"/>
            <p14:sldId id="288"/>
            <p14:sldId id="289"/>
          </p14:sldIdLst>
        </p14:section>
        <p14:section name="ESM" id="{5BA2B3D4-FF42-418D-B2B8-46D992F2DA5C}">
          <p14:sldIdLst>
            <p14:sldId id="308"/>
            <p14:sldId id="270"/>
            <p14:sldId id="303"/>
            <p14:sldId id="309"/>
            <p14:sldId id="292"/>
            <p14:sldId id="311"/>
          </p14:sldIdLst>
        </p14:section>
        <p14:section name="Conclusion" id="{61986F7A-29CF-4E58-BC54-1B049DE694D2}">
          <p14:sldIdLst>
            <p14:sldId id="274"/>
            <p14:sldId id="310"/>
            <p14:sldId id="298"/>
            <p14:sldId id="300"/>
          </p14:sldIdLst>
        </p14:section>
        <p14:section name="Diapos trop longues" id="{C70C0A81-6D26-4774-BCB7-F4CAA6AE40F1}">
          <p14:sldIdLst>
            <p14:sldId id="268"/>
            <p14:sldId id="287"/>
            <p14:sldId id="312"/>
            <p14:sldId id="302"/>
            <p14:sldId id="291"/>
          </p14:sldIdLst>
        </p14:section>
        <p14:section name="VS" id="{7BB5771B-BF5A-46B9-B9D8-2A50F51280B8}">
          <p14:sldIdLst>
            <p14:sldId id="262"/>
            <p14:sldId id="293"/>
            <p14:sldId id="272"/>
            <p14:sldId id="304"/>
            <p14:sldId id="294"/>
          </p14:sldIdLst>
        </p14:section>
        <p14:section name="Tr" id="{3EAF652D-6D3F-4B02-BAD3-68C4A958C458}">
          <p14:sldIdLst>
            <p14:sldId id="263"/>
            <p14:sldId id="295"/>
            <p14:sldId id="296"/>
            <p14:sldId id="273"/>
            <p14:sldId id="29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6225"/>
    <a:srgbClr val="084570"/>
    <a:srgbClr val="8FAADC"/>
    <a:srgbClr val="548235"/>
    <a:srgbClr val="FFFFFF"/>
    <a:srgbClr val="F8F8F8"/>
    <a:srgbClr val="F97532"/>
    <a:srgbClr val="FF4040"/>
    <a:srgbClr val="000000"/>
    <a:srgbClr val="B9C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19" autoAdjust="0"/>
    <p:restoredTop sz="78705" autoAdjust="0"/>
  </p:normalViewPr>
  <p:slideViewPr>
    <p:cSldViewPr snapToGrid="0">
      <p:cViewPr varScale="1">
        <p:scale>
          <a:sx n="89" d="100"/>
          <a:sy n="89" d="100"/>
        </p:scale>
        <p:origin x="96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D719C9F-A5A1-43A8-B4C6-7C0030B172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63E29BA-AB31-455D-8BB9-9F14342D6A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D2A65-2668-4E34-AFAA-2F5FB935B24E}" type="datetimeFigureOut">
              <a:rPr lang="fr-FR" smtClean="0"/>
              <a:t>23/06/2022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A4C2999-DF48-4B08-B1B6-CE7BE677F9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AB10875-C2D8-465C-804E-D28A42380F6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52295-6E43-45B1-8A63-BDFB84FAC9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7178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2E3DE-3328-4A83-81AD-1FAA06D62D9D}" type="datetimeFigureOut">
              <a:rPr lang="fr-FR" smtClean="0"/>
              <a:t>23/06/2022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EC41E-60EE-4B90-8A3F-28EC910355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4705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everyone</a:t>
            </a:r>
            <a:r>
              <a:rPr lang="fr-FR" dirty="0"/>
              <a:t> for </a:t>
            </a:r>
            <a:r>
              <a:rPr lang="fr-FR" dirty="0" err="1"/>
              <a:t>attending</a:t>
            </a:r>
            <a:r>
              <a:rPr lang="fr-FR" dirty="0"/>
              <a:t> and </a:t>
            </a:r>
            <a:r>
              <a:rPr lang="fr-FR" dirty="0" err="1"/>
              <a:t>giving</a:t>
            </a:r>
            <a:r>
              <a:rPr lang="fr-FR" dirty="0"/>
              <a:t> me the </a:t>
            </a:r>
            <a:r>
              <a:rPr lang="fr-FR" dirty="0" err="1"/>
              <a:t>opportunity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7EC41E-60EE-4B90-8A3F-28EC910355C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246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0" dirty="0" err="1"/>
              <a:t>We</a:t>
            </a:r>
            <a:r>
              <a:rPr lang="fr-FR" b="0" dirty="0"/>
              <a:t> </a:t>
            </a:r>
            <a:r>
              <a:rPr lang="fr-FR" b="0" dirty="0" err="1"/>
              <a:t>need</a:t>
            </a:r>
            <a:r>
              <a:rPr lang="fr-FR" b="0" dirty="0"/>
              <a:t> to focus on a </a:t>
            </a:r>
            <a:r>
              <a:rPr lang="fr-FR" b="1" dirty="0" err="1"/>
              <a:t>specific</a:t>
            </a:r>
            <a:r>
              <a:rPr lang="fr-FR" b="1" dirty="0"/>
              <a:t> </a:t>
            </a:r>
            <a:r>
              <a:rPr lang="fr-FR" b="1" dirty="0" err="1"/>
              <a:t>phenotypic</a:t>
            </a:r>
            <a:r>
              <a:rPr lang="fr-FR" b="1" dirty="0"/>
              <a:t> </a:t>
            </a:r>
            <a:r>
              <a:rPr lang="fr-FR" b="1" dirty="0" err="1"/>
              <a:t>characteristic</a:t>
            </a:r>
            <a:r>
              <a:rPr lang="fr-FR" b="0" dirty="0"/>
              <a:t>, a </a:t>
            </a:r>
            <a:r>
              <a:rPr lang="fr-FR" b="1" dirty="0"/>
              <a:t>trait</a:t>
            </a:r>
            <a:r>
              <a:rPr lang="fr-FR" b="0" dirty="0"/>
              <a:t> – </a:t>
            </a:r>
            <a:r>
              <a:rPr lang="fr-FR" b="0" dirty="0" err="1"/>
              <a:t>which</a:t>
            </a:r>
            <a:r>
              <a:rPr lang="fr-FR" b="0" dirty="0"/>
              <a:t> one?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1" dirty="0" err="1"/>
              <a:t>Width</a:t>
            </a:r>
            <a:r>
              <a:rPr lang="fr-FR" dirty="0"/>
              <a:t> of the </a:t>
            </a:r>
            <a:r>
              <a:rPr lang="fr-FR" dirty="0" err="1"/>
              <a:t>column</a:t>
            </a:r>
            <a:r>
              <a:rPr lang="fr-FR" dirty="0"/>
              <a:t> = </a:t>
            </a:r>
            <a:r>
              <a:rPr lang="fr-FR" b="1" dirty="0" err="1"/>
              <a:t>amount</a:t>
            </a:r>
            <a:r>
              <a:rPr lang="fr-FR" b="1" dirty="0"/>
              <a:t> of </a:t>
            </a:r>
            <a:r>
              <a:rPr lang="fr-FR" b="1" dirty="0" err="1"/>
              <a:t>resource</a:t>
            </a:r>
            <a:r>
              <a:rPr lang="fr-FR" b="1" dirty="0"/>
              <a:t> </a:t>
            </a:r>
            <a:r>
              <a:rPr lang="fr-FR" b="0" dirty="0" err="1"/>
              <a:t>consumed</a:t>
            </a:r>
            <a:endParaRPr lang="fr-FR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0" dirty="0" err="1"/>
              <a:t>Why</a:t>
            </a:r>
            <a:r>
              <a:rPr lang="fr-FR" b="0" dirty="0"/>
              <a:t> not </a:t>
            </a:r>
            <a:r>
              <a:rPr lang="fr-FR" b="0" dirty="0" err="1"/>
              <a:t>invest</a:t>
            </a:r>
            <a:r>
              <a:rPr lang="fr-FR" b="0" dirty="0"/>
              <a:t> </a:t>
            </a:r>
            <a:r>
              <a:rPr lang="fr-FR" b="0" dirty="0" err="1"/>
              <a:t>everything</a:t>
            </a:r>
            <a:r>
              <a:rPr lang="fr-FR" b="0" dirty="0"/>
              <a:t> in </a:t>
            </a:r>
            <a:r>
              <a:rPr lang="fr-FR" b="0" dirty="0" err="1"/>
              <a:t>growth</a:t>
            </a:r>
            <a:r>
              <a:rPr lang="fr-FR" b="0" dirty="0"/>
              <a:t>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b="1" dirty="0"/>
              <a:t>Respiration </a:t>
            </a:r>
            <a:r>
              <a:rPr lang="fr-FR" b="0" dirty="0" err="1"/>
              <a:t>is</a:t>
            </a:r>
            <a:r>
              <a:rPr lang="fr-FR" b="0" dirty="0"/>
              <a:t> the process </a:t>
            </a:r>
            <a:r>
              <a:rPr lang="fr-FR" b="0" dirty="0" err="1"/>
              <a:t>that</a:t>
            </a:r>
            <a:r>
              <a:rPr lang="fr-FR" b="0" dirty="0"/>
              <a:t> </a:t>
            </a:r>
            <a:r>
              <a:rPr lang="fr-FR" b="1" dirty="0" err="1"/>
              <a:t>creates</a:t>
            </a:r>
            <a:r>
              <a:rPr lang="fr-FR" b="1" dirty="0"/>
              <a:t> </a:t>
            </a:r>
            <a:r>
              <a:rPr lang="fr-FR" b="1" dirty="0" err="1"/>
              <a:t>energy</a:t>
            </a:r>
            <a:r>
              <a:rPr lang="fr-FR" b="0" dirty="0"/>
              <a:t>, and </a:t>
            </a:r>
            <a:r>
              <a:rPr lang="fr-FR" b="0" dirty="0" err="1"/>
              <a:t>is</a:t>
            </a:r>
            <a:r>
              <a:rPr lang="fr-FR" b="0" dirty="0"/>
              <a:t> </a:t>
            </a:r>
            <a:r>
              <a:rPr lang="fr-FR" b="1" dirty="0"/>
              <a:t>crucial to have </a:t>
            </a:r>
            <a:r>
              <a:rPr lang="fr-FR" b="1" dirty="0" err="1"/>
              <a:t>capacity</a:t>
            </a:r>
            <a:r>
              <a:rPr lang="fr-FR" b="1" dirty="0"/>
              <a:t> to consume </a:t>
            </a:r>
            <a:r>
              <a:rPr lang="fr-FR" b="1" dirty="0" err="1"/>
              <a:t>resource</a:t>
            </a:r>
            <a:endParaRPr lang="fr-FR" b="1" dirty="0"/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fr-FR" b="1" dirty="0"/>
              <a:t>No respiration = no </a:t>
            </a:r>
            <a:r>
              <a:rPr lang="fr-FR" b="1" dirty="0" err="1"/>
              <a:t>uptake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EC41E-60EE-4B90-8A3F-28EC910355CE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9154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1" dirty="0" err="1"/>
              <a:t>Theoretical</a:t>
            </a:r>
            <a:r>
              <a:rPr lang="fr-FR" b="1" dirty="0"/>
              <a:t> </a:t>
            </a:r>
            <a:r>
              <a:rPr lang="fr-FR" b="1" dirty="0" err="1"/>
              <a:t>framework</a:t>
            </a:r>
            <a:r>
              <a:rPr lang="fr-FR" b="1" dirty="0"/>
              <a:t> </a:t>
            </a:r>
            <a:r>
              <a:rPr lang="fr-FR" b="0" dirty="0" err="1"/>
              <a:t>that</a:t>
            </a:r>
            <a:r>
              <a:rPr lang="fr-FR" b="0" dirty="0"/>
              <a:t> </a:t>
            </a:r>
            <a:r>
              <a:rPr lang="fr-FR" b="0" dirty="0" err="1"/>
              <a:t>allows</a:t>
            </a:r>
            <a:r>
              <a:rPr lang="fr-FR" b="0" dirty="0"/>
              <a:t> to </a:t>
            </a:r>
            <a:r>
              <a:rPr lang="fr-FR" b="0" dirty="0" err="1"/>
              <a:t>derive</a:t>
            </a:r>
            <a:r>
              <a:rPr lang="fr-FR" b="0" dirty="0"/>
              <a:t> an </a:t>
            </a:r>
            <a:r>
              <a:rPr lang="fr-FR" b="1" dirty="0" err="1"/>
              <a:t>evolutionary</a:t>
            </a:r>
            <a:r>
              <a:rPr lang="fr-FR" b="1" dirty="0"/>
              <a:t> </a:t>
            </a:r>
            <a:r>
              <a:rPr lang="fr-FR" b="1" dirty="0" err="1"/>
              <a:t>equilibrium</a:t>
            </a:r>
            <a:endParaRPr lang="fr-FR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1" dirty="0" err="1"/>
              <a:t>Monomorphic</a:t>
            </a:r>
            <a:r>
              <a:rPr lang="fr-FR" b="1" dirty="0"/>
              <a:t> populations </a:t>
            </a:r>
            <a:r>
              <a:rPr lang="fr-FR" b="0" dirty="0"/>
              <a:t>at </a:t>
            </a:r>
            <a:r>
              <a:rPr lang="fr-FR" b="1" dirty="0" err="1"/>
              <a:t>ecological</a:t>
            </a:r>
            <a:r>
              <a:rPr lang="fr-FR" b="1" dirty="0"/>
              <a:t> </a:t>
            </a:r>
            <a:r>
              <a:rPr lang="fr-FR" b="1" dirty="0" err="1"/>
              <a:t>equilibrium</a:t>
            </a:r>
            <a:endParaRPr lang="fr-FR" b="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b="0" dirty="0"/>
              <a:t>No cycles for instance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outcome</a:t>
            </a:r>
            <a:r>
              <a:rPr lang="fr-FR" dirty="0"/>
              <a:t> of </a:t>
            </a:r>
            <a:r>
              <a:rPr lang="fr-FR" b="1" dirty="0"/>
              <a:t>one invasion </a:t>
            </a:r>
            <a:r>
              <a:rPr lang="fr-FR" b="1" dirty="0" err="1"/>
              <a:t>event</a:t>
            </a:r>
            <a:r>
              <a:rPr lang="fr-FR" b="0" dirty="0"/>
              <a:t>, </a:t>
            </a:r>
            <a:r>
              <a:rPr lang="fr-FR" b="0" dirty="0" err="1"/>
              <a:t>we</a:t>
            </a:r>
            <a:r>
              <a:rPr lang="fr-FR" b="0" dirty="0"/>
              <a:t> can </a:t>
            </a:r>
            <a:r>
              <a:rPr lang="fr-FR" b="0" dirty="0" err="1"/>
              <a:t>determine</a:t>
            </a:r>
            <a:r>
              <a:rPr lang="fr-FR" b="0" dirty="0"/>
              <a:t> the </a:t>
            </a:r>
            <a:r>
              <a:rPr lang="fr-FR" b="1" dirty="0"/>
              <a:t>ESS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b="0" dirty="0"/>
              <a:t>But how do </a:t>
            </a:r>
            <a:r>
              <a:rPr lang="fr-FR" b="0" dirty="0" err="1"/>
              <a:t>we</a:t>
            </a:r>
            <a:r>
              <a:rPr lang="fr-FR" b="0" dirty="0"/>
              <a:t> </a:t>
            </a:r>
            <a:r>
              <a:rPr lang="fr-FR" b="1" dirty="0" err="1"/>
              <a:t>determine</a:t>
            </a:r>
            <a:r>
              <a:rPr lang="fr-FR" b="1" dirty="0"/>
              <a:t> </a:t>
            </a:r>
            <a:r>
              <a:rPr lang="fr-FR" b="1" dirty="0" err="1"/>
              <a:t>this</a:t>
            </a:r>
            <a:r>
              <a:rPr lang="fr-FR" b="1" dirty="0"/>
              <a:t> </a:t>
            </a:r>
            <a:r>
              <a:rPr lang="fr-FR" b="1" dirty="0" err="1"/>
              <a:t>outcome</a:t>
            </a:r>
            <a:r>
              <a:rPr lang="fr-FR" b="1" dirty="0"/>
              <a:t>?</a:t>
            </a:r>
            <a:endParaRPr lang="fr-FR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EC41E-60EE-4B90-8A3F-28EC910355CE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76854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There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measure</a:t>
            </a:r>
            <a:r>
              <a:rPr lang="fr-FR" dirty="0"/>
              <a:t> </a:t>
            </a:r>
            <a:r>
              <a:rPr lang="fr-FR" dirty="0" err="1"/>
              <a:t>called</a:t>
            </a:r>
            <a:r>
              <a:rPr lang="fr-FR" dirty="0"/>
              <a:t> </a:t>
            </a:r>
            <a:r>
              <a:rPr lang="fr-FR" b="1" dirty="0"/>
              <a:t>the invasion fitness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EC41E-60EE-4B90-8A3F-28EC910355CE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5385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err="1"/>
              <a:t>Presentation</a:t>
            </a:r>
            <a:r>
              <a:rPr lang="fr-FR" dirty="0"/>
              <a:t> of an </a:t>
            </a:r>
            <a:r>
              <a:rPr lang="fr-FR" b="1" dirty="0" err="1"/>
              <a:t>analysis</a:t>
            </a:r>
            <a:r>
              <a:rPr lang="fr-FR" b="1" dirty="0"/>
              <a:t> </a:t>
            </a:r>
            <a:r>
              <a:rPr lang="fr-FR" b="1" dirty="0" err="1"/>
              <a:t>scheme</a:t>
            </a:r>
            <a:r>
              <a:rPr lang="fr-FR" b="1" dirty="0"/>
              <a:t> </a:t>
            </a:r>
            <a:r>
              <a:rPr lang="fr-FR" b="0" dirty="0" err="1"/>
              <a:t>that</a:t>
            </a:r>
            <a:r>
              <a:rPr lang="fr-FR" b="0" dirty="0"/>
              <a:t> </a:t>
            </a:r>
            <a:r>
              <a:rPr lang="fr-FR" b="0" dirty="0" err="1"/>
              <a:t>allows</a:t>
            </a:r>
            <a:r>
              <a:rPr lang="fr-FR" b="0" dirty="0"/>
              <a:t> to </a:t>
            </a:r>
            <a:r>
              <a:rPr lang="fr-FR" b="0" dirty="0" err="1"/>
              <a:t>derive</a:t>
            </a:r>
            <a:r>
              <a:rPr lang="fr-FR" b="0" dirty="0"/>
              <a:t> the components of the </a:t>
            </a:r>
            <a:r>
              <a:rPr lang="fr-FR" b="1" dirty="0" err="1"/>
              <a:t>eco-evolutionary</a:t>
            </a:r>
            <a:r>
              <a:rPr lang="fr-FR" b="1" dirty="0"/>
              <a:t> </a:t>
            </a:r>
            <a:r>
              <a:rPr lang="fr-FR" b="1" dirty="0" err="1"/>
              <a:t>responses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EC41E-60EE-4B90-8A3F-28EC910355CE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7092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fr-FR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EC41E-60EE-4B90-8A3F-28EC910355CE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3213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1" dirty="0"/>
              <a:t>Name </a:t>
            </a:r>
            <a:r>
              <a:rPr lang="fr-FR" b="0" dirty="0" err="1"/>
              <a:t>each</a:t>
            </a:r>
            <a:r>
              <a:rPr lang="fr-FR" b="0" dirty="0"/>
              <a:t> </a:t>
            </a:r>
            <a:r>
              <a:rPr lang="fr-FR" b="0" dirty="0" err="1"/>
              <a:t>compartment</a:t>
            </a:r>
            <a:endParaRPr lang="fr-FR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0" dirty="0"/>
              <a:t>Say </a:t>
            </a:r>
            <a:r>
              <a:rPr lang="fr-FR" b="0" dirty="0" err="1"/>
              <a:t>that</a:t>
            </a:r>
            <a:r>
              <a:rPr lang="fr-FR" b="0" dirty="0"/>
              <a:t> </a:t>
            </a:r>
            <a:r>
              <a:rPr lang="fr-FR" b="0" dirty="0" err="1"/>
              <a:t>we</a:t>
            </a:r>
            <a:r>
              <a:rPr lang="fr-FR" b="0" dirty="0"/>
              <a:t> </a:t>
            </a:r>
            <a:r>
              <a:rPr lang="fr-FR" b="1" dirty="0" err="1"/>
              <a:t>draw</a:t>
            </a:r>
            <a:r>
              <a:rPr lang="fr-FR" b="1" dirty="0"/>
              <a:t> a set of </a:t>
            </a:r>
            <a:r>
              <a:rPr lang="fr-FR" b="1" dirty="0" err="1"/>
              <a:t>random</a:t>
            </a:r>
            <a:r>
              <a:rPr lang="fr-FR" b="1" dirty="0"/>
              <a:t> </a:t>
            </a:r>
            <a:r>
              <a:rPr lang="fr-FR" b="1" dirty="0" err="1"/>
              <a:t>parameters</a:t>
            </a:r>
            <a:r>
              <a:rPr lang="fr-FR" b="1" dirty="0"/>
              <a:t> 1.000 times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EC41E-60EE-4B90-8A3F-28EC910355CE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47287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Beaucoup d’infos d’un coup, faire apparaître les axes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EC41E-60EE-4B90-8A3F-28EC910355CE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2596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fr-FR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EC41E-60EE-4B90-8A3F-28EC910355CE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30376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One </a:t>
            </a:r>
            <a:r>
              <a:rPr lang="fr-FR" dirty="0" err="1"/>
              <a:t>further</a:t>
            </a:r>
            <a:r>
              <a:rPr lang="fr-FR" dirty="0"/>
              <a:t> </a:t>
            </a:r>
            <a:r>
              <a:rPr lang="fr-FR" b="1" dirty="0" err="1"/>
              <a:t>assumption</a:t>
            </a:r>
            <a:r>
              <a:rPr lang="fr-FR" b="1" dirty="0"/>
              <a:t> </a:t>
            </a:r>
            <a:r>
              <a:rPr lang="fr-FR" b="0" dirty="0"/>
              <a:t>about </a:t>
            </a:r>
            <a:r>
              <a:rPr lang="fr-FR" b="1" dirty="0" err="1"/>
              <a:t>mixing</a:t>
            </a:r>
            <a:r>
              <a:rPr lang="fr-FR" b="1" dirty="0"/>
              <a:t> water </a:t>
            </a:r>
            <a:r>
              <a:rPr lang="fr-FR" b="1" dirty="0" err="1"/>
              <a:t>cells</a:t>
            </a:r>
            <a:endParaRPr lang="fr-FR" b="1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b="1" dirty="0"/>
              <a:t>New trait = </a:t>
            </a:r>
            <a:r>
              <a:rPr lang="fr-FR" b="1" dirty="0" err="1"/>
              <a:t>weighted</a:t>
            </a:r>
            <a:r>
              <a:rPr lang="fr-FR" b="1" dirty="0"/>
              <a:t> </a:t>
            </a:r>
            <a:r>
              <a:rPr lang="fr-FR" b="1" dirty="0" err="1"/>
              <a:t>average</a:t>
            </a:r>
            <a:r>
              <a:rPr lang="fr-FR" b="1" dirty="0"/>
              <a:t> of </a:t>
            </a:r>
            <a:r>
              <a:rPr lang="fr-FR" b="1" dirty="0" err="1"/>
              <a:t>mixing</a:t>
            </a:r>
            <a:r>
              <a:rPr lang="fr-FR" b="1" dirty="0"/>
              <a:t> traits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b="1" dirty="0"/>
              <a:t>Alpha</a:t>
            </a:r>
            <a:r>
              <a:rPr lang="fr-FR" b="0" dirty="0"/>
              <a:t> must </a:t>
            </a:r>
            <a:r>
              <a:rPr lang="fr-FR" b="0" dirty="0" err="1"/>
              <a:t>be</a:t>
            </a:r>
            <a:r>
              <a:rPr lang="fr-FR" b="0" dirty="0"/>
              <a:t> </a:t>
            </a:r>
            <a:r>
              <a:rPr lang="fr-FR" b="1" dirty="0" err="1"/>
              <a:t>tuned</a:t>
            </a:r>
            <a:r>
              <a:rPr lang="fr-FR" b="1" dirty="0"/>
              <a:t> </a:t>
            </a:r>
            <a:r>
              <a:rPr lang="fr-FR" b="0" dirty="0"/>
              <a:t>to observe adaptation to new conditions in </a:t>
            </a:r>
            <a:r>
              <a:rPr lang="fr-FR" b="1" dirty="0"/>
              <a:t>a few </a:t>
            </a:r>
            <a:r>
              <a:rPr lang="fr-FR" b="1" dirty="0" err="1"/>
              <a:t>months</a:t>
            </a:r>
            <a:r>
              <a:rPr lang="fr-FR" b="0" dirty="0"/>
              <a:t>, or a </a:t>
            </a:r>
            <a:r>
              <a:rPr lang="fr-FR" b="1" dirty="0"/>
              <a:t>couple of </a:t>
            </a:r>
            <a:r>
              <a:rPr lang="fr-FR" b="1" dirty="0" err="1"/>
              <a:t>years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EC41E-60EE-4B90-8A3F-28EC910355CE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16213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CMIP -- </a:t>
            </a:r>
            <a:r>
              <a:rPr lang="fr-FR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Coupled</a:t>
            </a:r>
            <a:r>
              <a:rPr lang="fr-F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Model </a:t>
            </a:r>
            <a:r>
              <a:rPr lang="fr-FR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Intercomparison</a:t>
            </a:r>
            <a:r>
              <a:rPr lang="fr-F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Project</a:t>
            </a:r>
            <a:endParaRPr lang="fr-FR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In CMIP6, </a:t>
            </a:r>
            <a:r>
              <a:rPr lang="fr-FR" dirty="0" err="1"/>
              <a:t>used</a:t>
            </a:r>
            <a:r>
              <a:rPr lang="fr-FR" dirty="0"/>
              <a:t> in </a:t>
            </a:r>
            <a:r>
              <a:rPr lang="fr-FR" dirty="0" err="1"/>
              <a:t>chapter</a:t>
            </a:r>
            <a:r>
              <a:rPr lang="fr-FR" dirty="0"/>
              <a:t> 5 of « </a:t>
            </a:r>
            <a:r>
              <a:rPr lang="fr-FR" dirty="0" err="1"/>
              <a:t>physical</a:t>
            </a:r>
            <a:r>
              <a:rPr lang="fr-FR" dirty="0"/>
              <a:t> basis » of </a:t>
            </a:r>
            <a:r>
              <a:rPr lang="fr-FR" dirty="0" err="1"/>
              <a:t>latest</a:t>
            </a:r>
            <a:r>
              <a:rPr lang="fr-FR" dirty="0"/>
              <a:t> IPCC report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Anomalies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b="1" dirty="0"/>
              <a:t>2012-2031</a:t>
            </a:r>
            <a:r>
              <a:rPr lang="fr-FR" dirty="0"/>
              <a:t> and </a:t>
            </a:r>
            <a:r>
              <a:rPr lang="fr-FR" b="1" dirty="0"/>
              <a:t>2081-2100 RCP8</a:t>
            </a:r>
            <a:endParaRPr lang="fr-FR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EC41E-60EE-4B90-8A3F-28EC910355CE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8700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err="1"/>
              <a:t>Earth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often</a:t>
            </a:r>
            <a:r>
              <a:rPr lang="fr-FR" dirty="0"/>
              <a:t> </a:t>
            </a:r>
            <a:r>
              <a:rPr lang="fr-FR" dirty="0" err="1"/>
              <a:t>called</a:t>
            </a:r>
            <a:r>
              <a:rPr lang="fr-FR" dirty="0"/>
              <a:t> </a:t>
            </a:r>
            <a:r>
              <a:rPr lang="fr-FR" b="1" dirty="0"/>
              <a:t>« The Blue Planet »</a:t>
            </a:r>
            <a:endParaRPr lang="fr-FR" b="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b="0" dirty="0" err="1"/>
              <a:t>Oceans</a:t>
            </a:r>
            <a:r>
              <a:rPr lang="fr-FR" b="0" dirty="0"/>
              <a:t> </a:t>
            </a:r>
            <a:r>
              <a:rPr lang="fr-FR" b="0" dirty="0" err="1"/>
              <a:t>span</a:t>
            </a:r>
            <a:r>
              <a:rPr lang="fr-FR" b="0" dirty="0"/>
              <a:t> over 70% of the surface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dirty="0"/>
              <a:t>Human </a:t>
            </a:r>
            <a:r>
              <a:rPr lang="fr-FR" dirty="0" err="1"/>
              <a:t>health</a:t>
            </a:r>
            <a:r>
              <a:rPr lang="fr-FR" dirty="0"/>
              <a:t>, </a:t>
            </a:r>
            <a:r>
              <a:rPr lang="fr-FR" dirty="0" err="1"/>
              <a:t>economy</a:t>
            </a:r>
            <a:r>
              <a:rPr lang="fr-FR" dirty="0"/>
              <a:t> &amp; culture </a:t>
            </a:r>
            <a:r>
              <a:rPr lang="fr-FR" dirty="0" err="1"/>
              <a:t>rely</a:t>
            </a:r>
            <a:r>
              <a:rPr lang="fr-FR" dirty="0"/>
              <a:t>, but </a:t>
            </a:r>
            <a:r>
              <a:rPr lang="fr-FR" dirty="0" err="1"/>
              <a:t>also</a:t>
            </a:r>
            <a:r>
              <a:rPr lang="fr-FR" dirty="0"/>
              <a:t> global </a:t>
            </a:r>
            <a:r>
              <a:rPr lang="fr-FR" dirty="0" err="1"/>
              <a:t>climate</a:t>
            </a:r>
            <a:endParaRPr lang="fr-FR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dirty="0" err="1"/>
              <a:t>Physical+chemical</a:t>
            </a:r>
            <a:r>
              <a:rPr lang="fr-FR" dirty="0"/>
              <a:t> </a:t>
            </a:r>
            <a:r>
              <a:rPr lang="fr-FR" dirty="0" err="1"/>
              <a:t>processes</a:t>
            </a:r>
            <a:r>
              <a:rPr lang="fr-FR" dirty="0"/>
              <a:t> </a:t>
            </a:r>
            <a:r>
              <a:rPr lang="fr-FR" dirty="0" err="1"/>
              <a:t>determine</a:t>
            </a:r>
            <a:r>
              <a:rPr lang="fr-FR" dirty="0"/>
              <a:t> </a:t>
            </a:r>
            <a:r>
              <a:rPr lang="fr-FR" dirty="0" err="1"/>
              <a:t>atm</a:t>
            </a:r>
            <a:r>
              <a:rPr lang="fr-FR" dirty="0"/>
              <a:t> CO2 over </a:t>
            </a:r>
            <a:r>
              <a:rPr lang="fr-FR" dirty="0" err="1"/>
              <a:t>millenia</a:t>
            </a:r>
            <a:endParaRPr lang="fr-FR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dirty="0"/>
              <a:t>Shorter </a:t>
            </a:r>
            <a:r>
              <a:rPr lang="fr-FR" dirty="0" err="1"/>
              <a:t>timescales</a:t>
            </a:r>
            <a:r>
              <a:rPr lang="fr-FR" dirty="0"/>
              <a:t>: </a:t>
            </a:r>
            <a:r>
              <a:rPr lang="fr-FR" dirty="0" err="1"/>
              <a:t>absorb</a:t>
            </a:r>
            <a:r>
              <a:rPr lang="fr-FR" dirty="0"/>
              <a:t> 1/3 man-made </a:t>
            </a:r>
            <a:r>
              <a:rPr lang="fr-FR" dirty="0" err="1"/>
              <a:t>emissions</a:t>
            </a:r>
            <a:endParaRPr lang="fr-FR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dirty="0"/>
              <a:t>In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thesis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focus on the </a:t>
            </a:r>
            <a:r>
              <a:rPr lang="fr-FR" b="1" dirty="0" err="1"/>
              <a:t>biological</a:t>
            </a:r>
            <a:r>
              <a:rPr lang="fr-FR" b="1" dirty="0"/>
              <a:t> </a:t>
            </a:r>
            <a:r>
              <a:rPr lang="fr-FR" b="1" dirty="0" err="1"/>
              <a:t>mechanisms</a:t>
            </a:r>
            <a:r>
              <a:rPr lang="fr-FR" b="1" dirty="0"/>
              <a:t> </a:t>
            </a:r>
            <a:r>
              <a:rPr lang="fr-FR" b="0" dirty="0" err="1"/>
              <a:t>that</a:t>
            </a:r>
            <a:r>
              <a:rPr lang="fr-FR" b="0" dirty="0"/>
              <a:t> trap </a:t>
            </a:r>
            <a:r>
              <a:rPr lang="fr-FR" b="0" dirty="0" err="1"/>
              <a:t>carbon</a:t>
            </a:r>
            <a:r>
              <a:rPr lang="fr-FR" b="0" dirty="0"/>
              <a:t>, the </a:t>
            </a:r>
            <a:r>
              <a:rPr lang="fr-FR" b="1" dirty="0" err="1"/>
              <a:t>biological</a:t>
            </a:r>
            <a:r>
              <a:rPr lang="fr-FR" b="1" dirty="0"/>
              <a:t> </a:t>
            </a:r>
            <a:r>
              <a:rPr lang="fr-FR" b="1" dirty="0" err="1"/>
              <a:t>carbon</a:t>
            </a:r>
            <a:r>
              <a:rPr lang="fr-FR" b="1" dirty="0"/>
              <a:t> </a:t>
            </a:r>
            <a:r>
              <a:rPr lang="fr-FR" b="1" dirty="0" err="1"/>
              <a:t>pump</a:t>
            </a:r>
            <a:endParaRPr lang="fr-FR" b="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b="0" dirty="0"/>
              <a:t>The </a:t>
            </a:r>
            <a:r>
              <a:rPr lang="fr-FR" b="1" dirty="0" err="1"/>
              <a:t>biogeochemical</a:t>
            </a:r>
            <a:r>
              <a:rPr lang="fr-FR" b="1" dirty="0"/>
              <a:t> cycles </a:t>
            </a:r>
            <a:r>
              <a:rPr lang="fr-FR" b="0" dirty="0"/>
              <a:t>are </a:t>
            </a:r>
            <a:r>
              <a:rPr lang="fr-FR" b="0" dirty="0" err="1"/>
              <a:t>driven</a:t>
            </a:r>
            <a:r>
              <a:rPr lang="fr-FR" b="0" dirty="0"/>
              <a:t> by « </a:t>
            </a:r>
            <a:r>
              <a:rPr lang="fr-FR" b="1" dirty="0" err="1"/>
              <a:t>microbial</a:t>
            </a:r>
            <a:r>
              <a:rPr lang="fr-FR" b="1" dirty="0"/>
              <a:t> engines »</a:t>
            </a:r>
            <a:endParaRPr lang="fr-FR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dirty="0"/>
              <a:t>50% pp </a:t>
            </a:r>
            <a:r>
              <a:rPr lang="fr-FR" dirty="0" err="1"/>
              <a:t>comes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phytoplankton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EC41E-60EE-4B90-8A3F-28EC910355CE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74563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No </a:t>
            </a:r>
            <a:r>
              <a:rPr lang="fr-FR" dirty="0" err="1"/>
              <a:t>consideration</a:t>
            </a:r>
            <a:r>
              <a:rPr lang="fr-FR" dirty="0"/>
              <a:t> of </a:t>
            </a:r>
            <a:r>
              <a:rPr lang="fr-FR" dirty="0" err="1"/>
              <a:t>temperature</a:t>
            </a:r>
            <a:r>
              <a:rPr lang="fr-FR" dirty="0"/>
              <a:t>, </a:t>
            </a:r>
            <a:r>
              <a:rPr lang="fr-FR" dirty="0" err="1"/>
              <a:t>just</a:t>
            </a:r>
            <a:r>
              <a:rPr lang="fr-FR" dirty="0"/>
              <a:t> </a:t>
            </a:r>
            <a:r>
              <a:rPr lang="fr-FR" b="1" dirty="0"/>
              <a:t>BGE </a:t>
            </a:r>
            <a:r>
              <a:rPr lang="fr-FR" b="1" dirty="0" err="1"/>
              <a:t>dependance</a:t>
            </a:r>
            <a:endParaRPr lang="fr-FR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0" dirty="0"/>
              <a:t>This </a:t>
            </a:r>
            <a:r>
              <a:rPr lang="fr-FR" b="0" dirty="0" err="1"/>
              <a:t>is</a:t>
            </a:r>
            <a:r>
              <a:rPr lang="fr-FR" b="0" dirty="0"/>
              <a:t> </a:t>
            </a:r>
            <a:r>
              <a:rPr lang="fr-FR" b="1" dirty="0" err="1"/>
              <a:t>different</a:t>
            </a:r>
            <a:r>
              <a:rPr lang="fr-FR" b="1" dirty="0"/>
              <a:t> </a:t>
            </a:r>
            <a:r>
              <a:rPr lang="fr-FR" b="1" dirty="0" err="1"/>
              <a:t>from</a:t>
            </a:r>
            <a:r>
              <a:rPr lang="fr-FR" b="1" dirty="0"/>
              <a:t> the </a:t>
            </a:r>
            <a:r>
              <a:rPr lang="fr-FR" b="1" dirty="0" err="1"/>
              <a:t>thesis</a:t>
            </a:r>
            <a:r>
              <a:rPr lang="fr-FR" b="1" dirty="0"/>
              <a:t> </a:t>
            </a:r>
            <a:r>
              <a:rPr lang="fr-FR" b="1" dirty="0" err="1"/>
              <a:t>manuscript</a:t>
            </a:r>
            <a:r>
              <a:rPr lang="fr-FR" b="0" dirty="0"/>
              <a:t> as </a:t>
            </a:r>
            <a:r>
              <a:rPr lang="fr-FR" b="0" dirty="0" err="1"/>
              <a:t>we</a:t>
            </a:r>
            <a:r>
              <a:rPr lang="fr-FR" b="0" dirty="0"/>
              <a:t> </a:t>
            </a:r>
            <a:r>
              <a:rPr lang="fr-FR" b="0" dirty="0" err="1"/>
              <a:t>found</a:t>
            </a:r>
            <a:r>
              <a:rPr lang="fr-FR" b="0" dirty="0"/>
              <a:t> a </a:t>
            </a:r>
            <a:r>
              <a:rPr lang="fr-FR" b="0" dirty="0" err="1"/>
              <a:t>better</a:t>
            </a:r>
            <a:r>
              <a:rPr lang="fr-FR" b="0" dirty="0"/>
              <a:t> </a:t>
            </a:r>
            <a:r>
              <a:rPr lang="fr-FR" b="0" dirty="0" err="1"/>
              <a:t>way</a:t>
            </a:r>
            <a:r>
              <a:rPr lang="fr-FR" b="0" dirty="0"/>
              <a:t> to </a:t>
            </a:r>
            <a:r>
              <a:rPr lang="fr-FR" b="0" dirty="0" err="1"/>
              <a:t>represent</a:t>
            </a:r>
            <a:r>
              <a:rPr lang="fr-FR" b="0" dirty="0"/>
              <a:t> </a:t>
            </a:r>
            <a:r>
              <a:rPr lang="fr-FR" b="0" dirty="0" err="1"/>
              <a:t>ecophysiological</a:t>
            </a:r>
            <a:r>
              <a:rPr lang="fr-FR" b="0" dirty="0"/>
              <a:t> </a:t>
            </a:r>
            <a:r>
              <a:rPr lang="fr-FR" b="0" dirty="0" err="1"/>
              <a:t>response</a:t>
            </a:r>
            <a:r>
              <a:rPr lang="fr-FR" b="0" dirty="0"/>
              <a:t> of the system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EC41E-60EE-4B90-8A3F-28EC910355CE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6172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EC41E-60EE-4B90-8A3F-28EC910355CE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44226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Viral shunt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dirty="0"/>
              <a:t>Implication on PP? </a:t>
            </a:r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work</a:t>
            </a:r>
            <a:r>
              <a:rPr lang="fr-FR" dirty="0"/>
              <a:t> </a:t>
            </a:r>
            <a:r>
              <a:rPr lang="fr-FR" dirty="0" err="1"/>
              <a:t>already</a:t>
            </a:r>
            <a:r>
              <a:rPr lang="fr-FR" dirty="0"/>
              <a:t> </a:t>
            </a:r>
            <a:r>
              <a:rPr lang="fr-FR" dirty="0" err="1"/>
              <a:t>done</a:t>
            </a:r>
            <a:r>
              <a:rPr lang="fr-FR" dirty="0"/>
              <a:t>, </a:t>
            </a:r>
            <a:r>
              <a:rPr lang="fr-FR" b="1" dirty="0"/>
              <a:t>Weitz et al. 2015</a:t>
            </a:r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Transduction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b="1" dirty="0" err="1"/>
              <a:t>Mechanism</a:t>
            </a:r>
            <a:r>
              <a:rPr lang="fr-FR" b="1" dirty="0"/>
              <a:t> </a:t>
            </a:r>
            <a:r>
              <a:rPr lang="fr-FR" b="1" dirty="0" err="1"/>
              <a:t>allowing</a:t>
            </a:r>
            <a:r>
              <a:rPr lang="fr-FR" b="1" dirty="0"/>
              <a:t> </a:t>
            </a:r>
            <a:r>
              <a:rPr lang="fr-FR" b="1" dirty="0" err="1"/>
              <a:t>gene</a:t>
            </a:r>
            <a:r>
              <a:rPr lang="fr-FR" b="1" dirty="0"/>
              <a:t> </a:t>
            </a:r>
            <a:r>
              <a:rPr lang="fr-FR" b="1" dirty="0" err="1"/>
              <a:t>transfer</a:t>
            </a:r>
            <a:r>
              <a:rPr lang="fr-FR" b="1" dirty="0"/>
              <a:t> and addition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dirty="0" err="1"/>
              <a:t>Acceleration</a:t>
            </a:r>
            <a:r>
              <a:rPr lang="fr-FR" dirty="0"/>
              <a:t> of adaptation + </a:t>
            </a:r>
            <a:r>
              <a:rPr lang="fr-FR" dirty="0" err="1"/>
              <a:t>stochasticity</a:t>
            </a:r>
            <a:r>
              <a:rPr lang="fr-FR" dirty="0"/>
              <a:t>: </a:t>
            </a:r>
            <a:r>
              <a:rPr lang="fr-FR" dirty="0" err="1"/>
              <a:t>interesting</a:t>
            </a:r>
            <a:r>
              <a:rPr lang="fr-FR" dirty="0"/>
              <a:t> outputs in ESM?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dirty="0" err="1"/>
              <a:t>Phenotypic</a:t>
            </a:r>
            <a:r>
              <a:rPr lang="fr-FR" dirty="0"/>
              <a:t> </a:t>
            </a:r>
            <a:r>
              <a:rPr lang="fr-FR" dirty="0" err="1"/>
              <a:t>diversity</a:t>
            </a:r>
            <a:r>
              <a:rPr lang="fr-FR" dirty="0"/>
              <a:t>: how to </a:t>
            </a:r>
            <a:r>
              <a:rPr lang="fr-FR" dirty="0" err="1"/>
              <a:t>represent</a:t>
            </a:r>
            <a:r>
              <a:rPr lang="fr-FR" dirty="0"/>
              <a:t> in </a:t>
            </a:r>
            <a:r>
              <a:rPr lang="fr-FR" dirty="0" err="1"/>
              <a:t>ESMs</a:t>
            </a:r>
            <a:r>
              <a:rPr lang="fr-FR" dirty="0"/>
              <a:t>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EC41E-60EE-4B90-8A3F-28EC910355CE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41707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It highlights the importance of </a:t>
            </a:r>
            <a:r>
              <a:rPr lang="fr-FR" b="1" dirty="0" err="1">
                <a:solidFill>
                  <a:srgbClr val="F97532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eco-evolutionary</a:t>
            </a:r>
            <a:r>
              <a:rPr lang="fr-FR" b="1" dirty="0">
                <a:solidFill>
                  <a:srgbClr val="F97532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b="1" dirty="0" err="1">
                <a:solidFill>
                  <a:srgbClr val="F97532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processes</a:t>
            </a:r>
            <a:r>
              <a:rPr lang="fr-FR" dirty="0"/>
              <a:t> and shows </a:t>
            </a:r>
            <a:r>
              <a:rPr lang="fr-FR" dirty="0" err="1"/>
              <a:t>that</a:t>
            </a:r>
            <a:r>
              <a:rPr lang="fr-FR" dirty="0"/>
              <a:t> the </a:t>
            </a:r>
            <a:r>
              <a:rPr lang="fr-FR" b="1" dirty="0" err="1">
                <a:solidFill>
                  <a:srgbClr val="F97532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evolutionary</a:t>
            </a:r>
            <a:r>
              <a:rPr lang="fr-FR" b="1" dirty="0">
                <a:solidFill>
                  <a:srgbClr val="F97532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incertitude </a:t>
            </a:r>
            <a:r>
              <a:rPr lang="fr-FR" dirty="0" err="1"/>
              <a:t>is</a:t>
            </a:r>
            <a:r>
              <a:rPr lang="fr-FR" dirty="0"/>
              <a:t> comparable to the incertitude of </a:t>
            </a:r>
            <a:r>
              <a:rPr lang="fr-FR" dirty="0" err="1"/>
              <a:t>ecological</a:t>
            </a:r>
            <a:r>
              <a:rPr lang="fr-FR" dirty="0"/>
              <a:t> </a:t>
            </a:r>
            <a:r>
              <a:rPr lang="fr-FR" dirty="0" err="1"/>
              <a:t>processes</a:t>
            </a:r>
            <a:r>
              <a:rPr lang="fr-FR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By </a:t>
            </a:r>
            <a:r>
              <a:rPr lang="fr-FR" dirty="0" err="1"/>
              <a:t>studying</a:t>
            </a:r>
            <a:r>
              <a:rPr lang="fr-FR" dirty="0"/>
              <a:t> the </a:t>
            </a:r>
            <a:r>
              <a:rPr lang="fr-FR" b="1" dirty="0" err="1">
                <a:solidFill>
                  <a:srgbClr val="F97532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microbial</a:t>
            </a:r>
            <a:r>
              <a:rPr lang="fr-FR" b="1" dirty="0">
                <a:solidFill>
                  <a:srgbClr val="F97532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b="1" dirty="0" err="1">
                <a:solidFill>
                  <a:srgbClr val="F97532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loop</a:t>
            </a:r>
            <a:r>
              <a:rPr lang="fr-FR" dirty="0"/>
              <a:t>, </a:t>
            </a:r>
            <a:r>
              <a:rPr lang="fr-FR" dirty="0" err="1"/>
              <a:t>it</a:t>
            </a:r>
            <a:r>
              <a:rPr lang="fr-FR" dirty="0"/>
              <a:t> </a:t>
            </a:r>
            <a:r>
              <a:rPr lang="fr-FR" dirty="0" err="1"/>
              <a:t>focuses</a:t>
            </a:r>
            <a:r>
              <a:rPr lang="fr-FR" dirty="0"/>
              <a:t> on a </a:t>
            </a:r>
            <a:r>
              <a:rPr lang="fr-FR" dirty="0" err="1"/>
              <a:t>still</a:t>
            </a:r>
            <a:r>
              <a:rPr lang="fr-FR" dirty="0"/>
              <a:t> </a:t>
            </a:r>
            <a:r>
              <a:rPr lang="fr-FR" dirty="0" err="1"/>
              <a:t>poorly</a:t>
            </a:r>
            <a:r>
              <a:rPr lang="fr-FR" dirty="0"/>
              <a:t> </a:t>
            </a:r>
            <a:r>
              <a:rPr lang="fr-FR" dirty="0" err="1"/>
              <a:t>constrained</a:t>
            </a:r>
            <a:r>
              <a:rPr lang="fr-FR" dirty="0"/>
              <a:t> system of </a:t>
            </a:r>
            <a:r>
              <a:rPr lang="fr-FR" dirty="0" err="1"/>
              <a:t>current</a:t>
            </a:r>
            <a:r>
              <a:rPr lang="fr-FR" dirty="0"/>
              <a:t> </a:t>
            </a:r>
            <a:r>
              <a:rPr lang="fr-FR" dirty="0" err="1"/>
              <a:t>Earth</a:t>
            </a:r>
            <a:r>
              <a:rPr lang="fr-FR" dirty="0"/>
              <a:t> system </a:t>
            </a:r>
            <a:r>
              <a:rPr lang="fr-FR" dirty="0" err="1"/>
              <a:t>models</a:t>
            </a:r>
            <a:r>
              <a:rPr lang="fr-FR" dirty="0"/>
              <a:t>. The interaction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bacteriophages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EC41E-60EE-4B90-8A3F-28EC910355CE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66342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Remerciements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EC41E-60EE-4B90-8A3F-28EC910355CE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10681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To </a:t>
            </a:r>
            <a:r>
              <a:rPr lang="fr-FR" dirty="0" err="1"/>
              <a:t>understand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perform</a:t>
            </a:r>
            <a:r>
              <a:rPr lang="fr-FR" dirty="0"/>
              <a:t> a </a:t>
            </a:r>
            <a:r>
              <a:rPr lang="fr-FR" b="1" dirty="0" err="1"/>
              <a:t>though</a:t>
            </a:r>
            <a:r>
              <a:rPr lang="fr-FR" b="1" dirty="0"/>
              <a:t> </a:t>
            </a:r>
            <a:r>
              <a:rPr lang="fr-FR" b="1" dirty="0" err="1"/>
              <a:t>experiment</a:t>
            </a:r>
            <a:r>
              <a:rPr lang="fr-FR" b="0" dirty="0"/>
              <a:t> </a:t>
            </a:r>
            <a:r>
              <a:rPr lang="fr-FR" b="0" dirty="0" err="1"/>
              <a:t>with</a:t>
            </a:r>
            <a:r>
              <a:rPr lang="fr-FR" b="0" dirty="0"/>
              <a:t> </a:t>
            </a:r>
            <a:r>
              <a:rPr lang="fr-FR" b="0" dirty="0" err="1"/>
              <a:t>Darwin’s</a:t>
            </a:r>
            <a:r>
              <a:rPr lang="fr-FR" b="0" dirty="0"/>
              <a:t> </a:t>
            </a:r>
            <a:r>
              <a:rPr lang="fr-FR" b="0" dirty="0" err="1"/>
              <a:t>finches</a:t>
            </a:r>
            <a:r>
              <a:rPr lang="fr-FR" b="0" dirty="0"/>
              <a:t> to </a:t>
            </a:r>
            <a:r>
              <a:rPr lang="fr-FR" b="0" dirty="0" err="1"/>
              <a:t>see</a:t>
            </a:r>
            <a:r>
              <a:rPr lang="fr-FR" b="0" dirty="0"/>
              <a:t> how </a:t>
            </a:r>
            <a:r>
              <a:rPr lang="fr-FR" b="1" dirty="0" err="1"/>
              <a:t>natural</a:t>
            </a:r>
            <a:r>
              <a:rPr lang="fr-FR" b="1" dirty="0"/>
              <a:t> </a:t>
            </a:r>
            <a:r>
              <a:rPr lang="fr-FR" b="1" dirty="0" err="1"/>
              <a:t>selection</a:t>
            </a:r>
            <a:r>
              <a:rPr lang="fr-FR" b="1" dirty="0"/>
              <a:t> </a:t>
            </a:r>
            <a:r>
              <a:rPr lang="fr-FR" b="0" dirty="0" err="1"/>
              <a:t>operates</a:t>
            </a:r>
            <a:r>
              <a:rPr lang="fr-FR" b="0" dirty="0"/>
              <a:t> and </a:t>
            </a:r>
            <a:r>
              <a:rPr lang="fr-FR" b="0" dirty="0" err="1"/>
              <a:t>what</a:t>
            </a:r>
            <a:r>
              <a:rPr lang="fr-FR" b="0" dirty="0"/>
              <a:t> </a:t>
            </a:r>
            <a:r>
              <a:rPr lang="fr-FR" b="1" dirty="0" err="1"/>
              <a:t>consequences</a:t>
            </a:r>
            <a:r>
              <a:rPr lang="fr-FR" b="1" dirty="0"/>
              <a:t> for the </a:t>
            </a:r>
            <a:r>
              <a:rPr lang="fr-FR" b="1" dirty="0" err="1"/>
              <a:t>environment</a:t>
            </a:r>
            <a:endParaRPr lang="fr-FR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0" dirty="0" err="1"/>
              <a:t>Darwin’s</a:t>
            </a:r>
            <a:r>
              <a:rPr lang="fr-FR" b="0" dirty="0"/>
              <a:t> </a:t>
            </a:r>
            <a:r>
              <a:rPr lang="fr-FR" b="0" dirty="0" err="1"/>
              <a:t>finches</a:t>
            </a:r>
            <a:endParaRPr lang="fr-FR" b="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b="0" dirty="0"/>
              <a:t>1830’s, Darwin </a:t>
            </a:r>
            <a:r>
              <a:rPr lang="fr-FR" b="0" dirty="0" err="1"/>
              <a:t>observed</a:t>
            </a:r>
            <a:r>
              <a:rPr lang="fr-FR" b="0" dirty="0"/>
              <a:t> a </a:t>
            </a:r>
            <a:r>
              <a:rPr lang="fr-FR" b="0" dirty="0" err="1"/>
              <a:t>wide</a:t>
            </a:r>
            <a:r>
              <a:rPr lang="fr-FR" b="0" dirty="0"/>
              <a:t> </a:t>
            </a:r>
            <a:r>
              <a:rPr lang="fr-FR" b="0" dirty="0" err="1"/>
              <a:t>diversity</a:t>
            </a:r>
            <a:r>
              <a:rPr lang="fr-FR" b="0" dirty="0"/>
              <a:t> of </a:t>
            </a:r>
            <a:r>
              <a:rPr lang="fr-FR" b="0" dirty="0" err="1"/>
              <a:t>beaks</a:t>
            </a:r>
            <a:r>
              <a:rPr lang="fr-FR" b="0" dirty="0"/>
              <a:t> in the Galapagos </a:t>
            </a:r>
            <a:r>
              <a:rPr lang="fr-FR" b="0" dirty="0" err="1"/>
              <a:t>finches</a:t>
            </a:r>
            <a:r>
              <a:rPr lang="fr-FR" b="0" dirty="0"/>
              <a:t>, all </a:t>
            </a:r>
            <a:r>
              <a:rPr lang="fr-FR" b="0" dirty="0" err="1"/>
              <a:t>seemingly</a:t>
            </a:r>
            <a:r>
              <a:rPr lang="fr-FR" b="0" dirty="0"/>
              <a:t> fit for the </a:t>
            </a:r>
            <a:r>
              <a:rPr lang="fr-FR" b="0" dirty="0" err="1"/>
              <a:t>food</a:t>
            </a:r>
            <a:r>
              <a:rPr lang="fr-FR" b="0" dirty="0"/>
              <a:t> source of </a:t>
            </a:r>
            <a:r>
              <a:rPr lang="fr-FR" b="0" dirty="0" err="1"/>
              <a:t>their</a:t>
            </a:r>
            <a:r>
              <a:rPr lang="fr-FR" b="0" dirty="0"/>
              <a:t> </a:t>
            </a:r>
            <a:r>
              <a:rPr lang="fr-FR" b="0" dirty="0" err="1"/>
              <a:t>ecological</a:t>
            </a:r>
            <a:r>
              <a:rPr lang="fr-FR" b="0" dirty="0"/>
              <a:t> niche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b="1" dirty="0"/>
              <a:t>Eco-</a:t>
            </a:r>
            <a:r>
              <a:rPr lang="fr-FR" b="1" dirty="0" err="1"/>
              <a:t>evolutionary</a:t>
            </a:r>
            <a:r>
              <a:rPr lang="fr-FR" b="1" dirty="0"/>
              <a:t> feedback </a:t>
            </a:r>
            <a:r>
              <a:rPr lang="fr-FR" b="1" dirty="0" err="1"/>
              <a:t>loop</a:t>
            </a:r>
            <a:endParaRPr lang="fr-FR" b="1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b="0" dirty="0"/>
              <a:t>By </a:t>
            </a:r>
            <a:r>
              <a:rPr lang="fr-FR" b="0" dirty="0" err="1"/>
              <a:t>eating</a:t>
            </a:r>
            <a:r>
              <a:rPr lang="fr-FR" b="0" dirty="0"/>
              <a:t> more </a:t>
            </a:r>
            <a:r>
              <a:rPr lang="fr-FR" b="0" dirty="0" err="1"/>
              <a:t>nuts</a:t>
            </a:r>
            <a:r>
              <a:rPr lang="fr-FR" b="0" dirty="0"/>
              <a:t>, large </a:t>
            </a:r>
            <a:r>
              <a:rPr lang="fr-FR" b="0" dirty="0" err="1"/>
              <a:t>beeked</a:t>
            </a:r>
            <a:r>
              <a:rPr lang="fr-FR" b="0" dirty="0"/>
              <a:t> </a:t>
            </a:r>
            <a:r>
              <a:rPr lang="fr-FR" b="0" dirty="0" err="1"/>
              <a:t>finches</a:t>
            </a:r>
            <a:r>
              <a:rPr lang="fr-FR" b="0" dirty="0"/>
              <a:t> can </a:t>
            </a:r>
            <a:r>
              <a:rPr lang="fr-FR" b="0" dirty="0" err="1"/>
              <a:t>increase</a:t>
            </a:r>
            <a:r>
              <a:rPr lang="fr-FR" b="0" dirty="0"/>
              <a:t> the spatial </a:t>
            </a:r>
            <a:r>
              <a:rPr lang="fr-FR" b="0" dirty="0" err="1"/>
              <a:t>coverage</a:t>
            </a:r>
            <a:r>
              <a:rPr lang="fr-FR" b="0" dirty="0"/>
              <a:t> of </a:t>
            </a:r>
            <a:r>
              <a:rPr lang="fr-FR" b="0" dirty="0" err="1"/>
              <a:t>nut</a:t>
            </a:r>
            <a:r>
              <a:rPr lang="fr-FR" b="0" dirty="0"/>
              <a:t> </a:t>
            </a:r>
            <a:r>
              <a:rPr lang="fr-FR" b="0" dirty="0" err="1"/>
              <a:t>trees</a:t>
            </a:r>
            <a:r>
              <a:rPr lang="fr-FR" b="0" dirty="0"/>
              <a:t>, </a:t>
            </a:r>
            <a:r>
              <a:rPr lang="fr-FR" b="1" dirty="0" err="1"/>
              <a:t>influencing</a:t>
            </a:r>
            <a:r>
              <a:rPr lang="fr-FR" b="1" dirty="0"/>
              <a:t> the </a:t>
            </a:r>
            <a:r>
              <a:rPr lang="fr-FR" b="1" dirty="0" err="1"/>
              <a:t>environment</a:t>
            </a:r>
            <a:endParaRPr lang="fr-FR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EC41E-60EE-4B90-8A3F-28EC910355CE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61144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looked</a:t>
            </a:r>
            <a:r>
              <a:rPr lang="fr-FR" dirty="0"/>
              <a:t> for the </a:t>
            </a:r>
            <a:r>
              <a:rPr lang="fr-FR" dirty="0" err="1"/>
              <a:t>environmental</a:t>
            </a:r>
            <a:r>
              <a:rPr lang="fr-FR" dirty="0"/>
              <a:t> variable </a:t>
            </a:r>
            <a:r>
              <a:rPr lang="fr-FR" b="1" dirty="0"/>
              <a:t>best </a:t>
            </a:r>
            <a:r>
              <a:rPr lang="fr-FR" b="1" dirty="0" err="1"/>
              <a:t>explaining</a:t>
            </a:r>
            <a:r>
              <a:rPr lang="fr-FR" b="1" dirty="0"/>
              <a:t> </a:t>
            </a:r>
            <a:r>
              <a:rPr lang="fr-FR" b="0" dirty="0"/>
              <a:t>the direction of PP variation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dirty="0"/>
              <a:t>It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b="1" dirty="0"/>
              <a:t>initial </a:t>
            </a:r>
            <a:r>
              <a:rPr lang="fr-FR" b="1" dirty="0" err="1"/>
              <a:t>inorganic</a:t>
            </a:r>
            <a:r>
              <a:rPr lang="fr-FR" b="1" dirty="0"/>
              <a:t> </a:t>
            </a:r>
            <a:r>
              <a:rPr lang="fr-FR" b="1" dirty="0" err="1"/>
              <a:t>nitrogen</a:t>
            </a:r>
            <a:r>
              <a:rPr lang="fr-FR" b="1" dirty="0"/>
              <a:t> </a:t>
            </a:r>
            <a:r>
              <a:rPr lang="fr-FR" b="1" dirty="0" err="1"/>
              <a:t>nutrient</a:t>
            </a:r>
            <a:r>
              <a:rPr lang="fr-FR" b="1" dirty="0"/>
              <a:t> concentration</a:t>
            </a:r>
            <a:r>
              <a:rPr lang="fr-FR" b="0" dirty="0"/>
              <a:t>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b="0" dirty="0"/>
              <a:t>This leads to </a:t>
            </a:r>
            <a:r>
              <a:rPr lang="fr-FR" b="1" dirty="0"/>
              <a:t>focus on the </a:t>
            </a:r>
            <a:r>
              <a:rPr lang="fr-FR" b="1" dirty="0" err="1"/>
              <a:t>divide</a:t>
            </a:r>
            <a:r>
              <a:rPr lang="fr-FR" b="1" dirty="0"/>
              <a:t> </a:t>
            </a:r>
            <a:r>
              <a:rPr lang="fr-FR" b="1" dirty="0" err="1"/>
              <a:t>between</a:t>
            </a:r>
            <a:r>
              <a:rPr lang="fr-FR" b="1" dirty="0"/>
              <a:t> New and </a:t>
            </a:r>
            <a:r>
              <a:rPr lang="fr-FR" b="1" dirty="0" err="1"/>
              <a:t>Regenerated</a:t>
            </a:r>
            <a:r>
              <a:rPr lang="fr-FR" b="1" dirty="0"/>
              <a:t> production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b="0" dirty="0"/>
              <a:t>And </a:t>
            </a:r>
            <a:r>
              <a:rPr lang="fr-FR" b="0" dirty="0" err="1"/>
              <a:t>thus</a:t>
            </a:r>
            <a:r>
              <a:rPr lang="fr-FR" b="0" dirty="0"/>
              <a:t> the </a:t>
            </a:r>
            <a:r>
              <a:rPr lang="fr-FR" b="1" dirty="0"/>
              <a:t>importance of the </a:t>
            </a:r>
            <a:r>
              <a:rPr lang="fr-FR" b="1" dirty="0" err="1"/>
              <a:t>microbial</a:t>
            </a:r>
            <a:r>
              <a:rPr lang="fr-FR" b="1" dirty="0"/>
              <a:t> </a:t>
            </a:r>
            <a:r>
              <a:rPr lang="fr-FR" b="1" dirty="0" err="1"/>
              <a:t>loop</a:t>
            </a:r>
            <a:endParaRPr lang="fr-FR" b="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fr-FR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EC41E-60EE-4B90-8A3F-28EC910355CE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5905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A </a:t>
            </a:r>
            <a:r>
              <a:rPr lang="fr-FR" dirty="0" err="1"/>
              <a:t>paradigm</a:t>
            </a:r>
            <a:r>
              <a:rPr lang="fr-FR" dirty="0"/>
              <a:t> shift: </a:t>
            </a:r>
            <a:r>
              <a:rPr lang="fr-FR" b="1" dirty="0" err="1"/>
              <a:t>phenomenological</a:t>
            </a:r>
            <a:r>
              <a:rPr lang="fr-FR" b="1" dirty="0"/>
              <a:t> description of </a:t>
            </a:r>
            <a:r>
              <a:rPr lang="fr-FR" b="1" dirty="0" err="1"/>
              <a:t>natural</a:t>
            </a:r>
            <a:r>
              <a:rPr lang="fr-FR" b="1" dirty="0"/>
              <a:t> </a:t>
            </a:r>
            <a:r>
              <a:rPr lang="fr-FR" b="1" dirty="0" err="1"/>
              <a:t>selection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EC41E-60EE-4B90-8A3F-28EC910355CE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08842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Talk about the</a:t>
            </a:r>
            <a:r>
              <a:rPr lang="fr-FR" b="1" dirty="0"/>
              <a:t> </a:t>
            </a:r>
            <a:r>
              <a:rPr lang="fr-FR" b="1" dirty="0" err="1"/>
              <a:t>complexity</a:t>
            </a:r>
            <a:r>
              <a:rPr lang="fr-FR" b="1" dirty="0"/>
              <a:t> </a:t>
            </a:r>
            <a:r>
              <a:rPr lang="fr-FR" b="0" dirty="0"/>
              <a:t>and </a:t>
            </a:r>
            <a:r>
              <a:rPr lang="fr-FR" b="1" dirty="0"/>
              <a:t>structure of NEMO-PISCES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b="0" dirty="0"/>
              <a:t>It </a:t>
            </a:r>
            <a:r>
              <a:rPr lang="fr-FR" b="0" dirty="0" err="1"/>
              <a:t>is</a:t>
            </a:r>
            <a:r>
              <a:rPr lang="fr-FR" b="0" dirty="0"/>
              <a:t> a </a:t>
            </a:r>
            <a:r>
              <a:rPr lang="fr-FR" b="1" dirty="0" err="1"/>
              <a:t>compartment</a:t>
            </a:r>
            <a:r>
              <a:rPr lang="fr-FR" b="1" dirty="0"/>
              <a:t> model </a:t>
            </a:r>
            <a:endParaRPr lang="fr-FR" b="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b="0" dirty="0" err="1"/>
              <a:t>Emphasize</a:t>
            </a:r>
            <a:r>
              <a:rPr lang="fr-FR" b="0" dirty="0"/>
              <a:t> </a:t>
            </a:r>
            <a:r>
              <a:rPr lang="fr-FR" b="0" dirty="0" err="1"/>
              <a:t>that</a:t>
            </a:r>
            <a:r>
              <a:rPr lang="fr-FR" b="0" dirty="0"/>
              <a:t> </a:t>
            </a:r>
            <a:r>
              <a:rPr lang="fr-FR" b="0" dirty="0" err="1"/>
              <a:t>each</a:t>
            </a:r>
            <a:r>
              <a:rPr lang="fr-FR" b="0" dirty="0"/>
              <a:t> </a:t>
            </a:r>
            <a:r>
              <a:rPr lang="fr-FR" b="0" dirty="0" err="1"/>
              <a:t>compartment</a:t>
            </a:r>
            <a:r>
              <a:rPr lang="fr-FR" b="0" dirty="0"/>
              <a:t> </a:t>
            </a:r>
            <a:r>
              <a:rPr lang="fr-FR" b="0" dirty="0" err="1"/>
              <a:t>is</a:t>
            </a:r>
            <a:r>
              <a:rPr lang="fr-FR" b="1" dirty="0"/>
              <a:t> ‘</a:t>
            </a:r>
            <a:r>
              <a:rPr lang="fr-FR" b="1" dirty="0" err="1"/>
              <a:t>monomorphic</a:t>
            </a:r>
            <a:r>
              <a:rPr lang="fr-FR" b="1" dirty="0"/>
              <a:t>’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b="0" dirty="0"/>
              <a:t>The </a:t>
            </a:r>
            <a:r>
              <a:rPr lang="fr-FR" b="0" dirty="0" err="1"/>
              <a:t>chosen</a:t>
            </a:r>
            <a:r>
              <a:rPr lang="fr-FR" b="0" dirty="0"/>
              <a:t> </a:t>
            </a:r>
            <a:r>
              <a:rPr lang="fr-FR" b="0" dirty="0" err="1"/>
              <a:t>form</a:t>
            </a:r>
            <a:r>
              <a:rPr lang="fr-FR" b="0" dirty="0"/>
              <a:t> for the ODE stems </a:t>
            </a:r>
            <a:r>
              <a:rPr lang="fr-FR" b="0" dirty="0" err="1"/>
              <a:t>from</a:t>
            </a:r>
            <a:r>
              <a:rPr lang="fr-FR" b="0" dirty="0"/>
              <a:t> </a:t>
            </a:r>
            <a:r>
              <a:rPr lang="fr-FR" b="1" dirty="0"/>
              <a:t>the canonical </a:t>
            </a:r>
            <a:r>
              <a:rPr lang="fr-FR" b="1" dirty="0" err="1"/>
              <a:t>equation</a:t>
            </a:r>
            <a:r>
              <a:rPr lang="fr-FR" b="1" dirty="0"/>
              <a:t> of adaptive </a:t>
            </a:r>
            <a:r>
              <a:rPr lang="fr-FR" b="1" dirty="0" err="1"/>
              <a:t>dynamics</a:t>
            </a:r>
            <a:endParaRPr lang="fr-FR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EC41E-60EE-4B90-8A3F-28EC910355CE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24670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Emphasize</a:t>
            </a:r>
            <a:r>
              <a:rPr lang="fr-FR" dirty="0"/>
              <a:t> the </a:t>
            </a:r>
            <a:r>
              <a:rPr lang="fr-FR" b="1" dirty="0"/>
              <a:t>LDOC limitations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EC41E-60EE-4B90-8A3F-28EC910355CE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6273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Follow the </a:t>
            </a:r>
            <a:r>
              <a:rPr lang="fr-FR" dirty="0" err="1"/>
              <a:t>path</a:t>
            </a:r>
            <a:r>
              <a:rPr lang="fr-FR" dirty="0"/>
              <a:t> of </a:t>
            </a:r>
            <a:r>
              <a:rPr lang="fr-FR" dirty="0" err="1"/>
              <a:t>carbon</a:t>
            </a:r>
            <a:r>
              <a:rPr lang="fr-FR" dirty="0"/>
              <a:t> in the </a:t>
            </a:r>
            <a:r>
              <a:rPr lang="fr-FR" dirty="0" err="1"/>
              <a:t>ecosystem</a:t>
            </a:r>
            <a:endParaRPr lang="fr-FR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b="1" dirty="0" err="1"/>
              <a:t>Remineralization</a:t>
            </a:r>
            <a:r>
              <a:rPr lang="fr-FR" b="1" dirty="0"/>
              <a:t> </a:t>
            </a:r>
            <a:r>
              <a:rPr lang="fr-FR" b="0" dirty="0" err="1"/>
              <a:t>through</a:t>
            </a:r>
            <a:r>
              <a:rPr lang="fr-FR" b="0" dirty="0"/>
              <a:t> </a:t>
            </a:r>
            <a:r>
              <a:rPr lang="fr-FR" b="1" dirty="0"/>
              <a:t>respiration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b="1" dirty="0" err="1"/>
              <a:t>Explain</a:t>
            </a:r>
            <a:r>
              <a:rPr lang="fr-FR" b="1" dirty="0"/>
              <a:t> the viral shunt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Large </a:t>
            </a:r>
            <a:r>
              <a:rPr lang="fr-FR" dirty="0" err="1"/>
              <a:t>scale</a:t>
            </a:r>
            <a:r>
              <a:rPr lang="fr-FR" dirty="0"/>
              <a:t> </a:t>
            </a:r>
            <a:r>
              <a:rPr lang="fr-FR" dirty="0" err="1"/>
              <a:t>predictions</a:t>
            </a:r>
            <a:r>
              <a:rPr lang="fr-FR" dirty="0"/>
              <a:t> </a:t>
            </a:r>
            <a:r>
              <a:rPr lang="fr-FR" dirty="0" err="1"/>
              <a:t>often</a:t>
            </a:r>
            <a:r>
              <a:rPr lang="fr-FR" dirty="0"/>
              <a:t> miss </a:t>
            </a:r>
            <a:r>
              <a:rPr lang="fr-FR" b="1" dirty="0"/>
              <a:t>a crucial component </a:t>
            </a:r>
            <a:r>
              <a:rPr lang="fr-FR" b="0" dirty="0"/>
              <a:t>of </a:t>
            </a:r>
            <a:r>
              <a:rPr lang="fr-FR" b="1" dirty="0" err="1"/>
              <a:t>microbial</a:t>
            </a:r>
            <a:r>
              <a:rPr lang="fr-FR" b="1" dirty="0"/>
              <a:t> feedback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b="0" dirty="0" err="1"/>
              <a:t>They</a:t>
            </a:r>
            <a:r>
              <a:rPr lang="fr-FR" b="0" dirty="0"/>
              <a:t> </a:t>
            </a:r>
            <a:r>
              <a:rPr lang="fr-FR" b="0" dirty="0" err="1"/>
              <a:t>often</a:t>
            </a:r>
            <a:r>
              <a:rPr lang="fr-FR" b="0" dirty="0"/>
              <a:t> assume </a:t>
            </a:r>
            <a:r>
              <a:rPr lang="fr-FR" b="0" dirty="0" err="1"/>
              <a:t>identical</a:t>
            </a:r>
            <a:r>
              <a:rPr lang="fr-FR" b="0" dirty="0"/>
              <a:t> populations in 100 </a:t>
            </a:r>
            <a:r>
              <a:rPr lang="fr-FR" b="0" dirty="0" err="1"/>
              <a:t>years</a:t>
            </a:r>
            <a:endParaRPr lang="fr-FR" b="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b="1" dirty="0"/>
              <a:t>The population </a:t>
            </a:r>
            <a:r>
              <a:rPr lang="fr-FR" b="1" dirty="0" err="1"/>
              <a:t>response</a:t>
            </a:r>
            <a:r>
              <a:rPr lang="fr-FR" b="1" dirty="0"/>
              <a:t> </a:t>
            </a:r>
            <a:r>
              <a:rPr lang="fr-FR" b="1" dirty="0" err="1"/>
              <a:t>is</a:t>
            </a:r>
            <a:r>
              <a:rPr lang="fr-FR" b="1" dirty="0"/>
              <a:t> </a:t>
            </a:r>
            <a:r>
              <a:rPr lang="fr-FR" b="1" dirty="0" err="1"/>
              <a:t>thought</a:t>
            </a:r>
            <a:r>
              <a:rPr lang="fr-FR" b="1" dirty="0"/>
              <a:t> to </a:t>
            </a:r>
            <a:r>
              <a:rPr lang="fr-FR" b="1" dirty="0" err="1"/>
              <a:t>be</a:t>
            </a:r>
            <a:r>
              <a:rPr lang="fr-FR" b="1" dirty="0"/>
              <a:t> the </a:t>
            </a:r>
            <a:r>
              <a:rPr lang="fr-FR" b="1" dirty="0" err="1"/>
              <a:t>sum</a:t>
            </a:r>
            <a:r>
              <a:rPr lang="fr-FR" b="1" dirty="0"/>
              <a:t> of </a:t>
            </a:r>
            <a:r>
              <a:rPr lang="fr-FR" b="1" dirty="0" err="1"/>
              <a:t>individual</a:t>
            </a:r>
            <a:r>
              <a:rPr lang="fr-FR" b="1" dirty="0"/>
              <a:t> plastic </a:t>
            </a:r>
            <a:r>
              <a:rPr lang="fr-FR" b="1" dirty="0" err="1"/>
              <a:t>responses</a:t>
            </a:r>
            <a:endParaRPr lang="fr-FR" b="1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b="0" dirty="0"/>
              <a:t>In reality, </a:t>
            </a:r>
            <a:r>
              <a:rPr lang="fr-FR" b="1" dirty="0" err="1"/>
              <a:t>bacterial</a:t>
            </a:r>
            <a:r>
              <a:rPr lang="fr-FR" b="1" dirty="0"/>
              <a:t> populations </a:t>
            </a:r>
            <a:r>
              <a:rPr lang="fr-FR" b="1" dirty="0" err="1"/>
              <a:t>evolve</a:t>
            </a:r>
            <a:r>
              <a:rPr lang="fr-FR" b="1" dirty="0"/>
              <a:t> due to </a:t>
            </a:r>
            <a:r>
              <a:rPr lang="fr-FR" b="1" dirty="0" err="1"/>
              <a:t>natural</a:t>
            </a:r>
            <a:r>
              <a:rPr lang="fr-FR" b="1" dirty="0"/>
              <a:t> </a:t>
            </a:r>
            <a:r>
              <a:rPr lang="fr-FR" b="1" dirty="0" err="1"/>
              <a:t>selection</a:t>
            </a:r>
            <a:r>
              <a:rPr lang="fr-FR" b="1" dirty="0"/>
              <a:t>, and </a:t>
            </a:r>
            <a:r>
              <a:rPr lang="fr-FR" b="1" dirty="0" err="1"/>
              <a:t>they</a:t>
            </a:r>
            <a:r>
              <a:rPr lang="fr-FR" b="1" dirty="0"/>
              <a:t> do </a:t>
            </a:r>
            <a:r>
              <a:rPr lang="fr-FR" b="1" dirty="0" err="1"/>
              <a:t>it</a:t>
            </a:r>
            <a:r>
              <a:rPr lang="fr-FR" b="1" dirty="0"/>
              <a:t> fast</a:t>
            </a:r>
            <a:endParaRPr lang="fr-FR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EC41E-60EE-4B90-8A3F-28EC910355CE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10055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EC41E-60EE-4B90-8A3F-28EC910355CE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73899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B:V ratio ~ 1:10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Contact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Infection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err="1"/>
              <a:t>Replication</a:t>
            </a:r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err="1"/>
              <a:t>Lysis</a:t>
            </a:r>
            <a:r>
              <a:rPr lang="fr-FR" dirty="0"/>
              <a:t> or '</a:t>
            </a:r>
            <a:r>
              <a:rPr lang="fr-FR" dirty="0" err="1"/>
              <a:t>burst</a:t>
            </a:r>
            <a:r>
              <a:rPr lang="fr-FR" dirty="0"/>
              <a:t>'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err="1"/>
              <a:t>Integration</a:t>
            </a:r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err="1"/>
              <a:t>Replication</a:t>
            </a:r>
            <a:endParaRPr lang="fr-F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Induction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err="1"/>
              <a:t>We</a:t>
            </a:r>
            <a:r>
              <a:rPr lang="fr-FR" dirty="0"/>
              <a:t> focus on the </a:t>
            </a:r>
            <a:r>
              <a:rPr lang="fr-FR" b="1" dirty="0" err="1"/>
              <a:t>lytic</a:t>
            </a:r>
            <a:r>
              <a:rPr lang="fr-FR" b="1" dirty="0"/>
              <a:t> phase</a:t>
            </a:r>
            <a:r>
              <a:rPr lang="fr-FR" b="0" dirty="0"/>
              <a:t>, </a:t>
            </a:r>
            <a:r>
              <a:rPr lang="fr-FR" b="0" dirty="0" err="1"/>
              <a:t>which</a:t>
            </a:r>
            <a:r>
              <a:rPr lang="fr-FR" b="0" dirty="0"/>
              <a:t> </a:t>
            </a:r>
            <a:r>
              <a:rPr lang="fr-FR" b="1" dirty="0" err="1"/>
              <a:t>induces</a:t>
            </a:r>
            <a:r>
              <a:rPr lang="fr-FR" b="1" dirty="0"/>
              <a:t> the </a:t>
            </a:r>
            <a:r>
              <a:rPr lang="fr-FR" b="1"/>
              <a:t>viral shunt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EC41E-60EE-4B90-8A3F-28EC910355CE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69844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Mettre ‘</a:t>
            </a:r>
            <a:r>
              <a:rPr lang="fr-FR" dirty="0" err="1"/>
              <a:t>rising</a:t>
            </a:r>
            <a:r>
              <a:rPr lang="fr-FR" dirty="0"/>
              <a:t> </a:t>
            </a:r>
            <a:r>
              <a:rPr lang="fr-FR" dirty="0" err="1"/>
              <a:t>tide</a:t>
            </a:r>
            <a:r>
              <a:rPr lang="fr-FR" dirty="0"/>
              <a:t> lifts all </a:t>
            </a:r>
            <a:r>
              <a:rPr lang="fr-FR" dirty="0" err="1"/>
              <a:t>boats</a:t>
            </a:r>
            <a:r>
              <a:rPr lang="fr-FR" dirty="0"/>
              <a:t> »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EC41E-60EE-4B90-8A3F-28EC910355CE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50505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err="1"/>
              <a:t>Dealing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viral </a:t>
            </a:r>
            <a:r>
              <a:rPr lang="fr-FR" dirty="0" err="1"/>
              <a:t>mortality</a:t>
            </a:r>
            <a:endParaRPr lang="fr-FR" dirty="0"/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2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Increase</a:t>
            </a:r>
            <a:r>
              <a:rPr lang="fr-FR" sz="1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fr-FR" sz="12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either</a:t>
            </a:r>
            <a:r>
              <a:rPr lang="fr-FR" sz="1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fr-FR" sz="12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defences</a:t>
            </a:r>
            <a:r>
              <a:rPr lang="fr-FR" sz="1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(BGE </a:t>
            </a:r>
            <a:r>
              <a:rPr lang="fr-FR" sz="1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↘</a:t>
            </a:r>
            <a:r>
              <a:rPr lang="fr-FR" sz="1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) or </a:t>
            </a:r>
            <a:r>
              <a:rPr lang="fr-FR" sz="12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efficiency</a:t>
            </a:r>
            <a:r>
              <a:rPr lang="fr-FR" sz="1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(BGE </a:t>
            </a:r>
            <a:r>
              <a:rPr lang="fr-FR" sz="1200" dirty="0">
                <a:latin typeface="Cambria Math" panose="02040503050406030204" pitchFamily="18" charset="0"/>
                <a:ea typeface="Cambria Math" panose="02040503050406030204" pitchFamily="18" charset="0"/>
              </a:rPr>
              <a:t>↗</a:t>
            </a:r>
            <a:r>
              <a:rPr lang="fr-FR" sz="1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) </a:t>
            </a:r>
            <a:r>
              <a:rPr lang="fr-FR" sz="12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depending</a:t>
            </a:r>
            <a:r>
              <a:rPr lang="fr-FR" sz="1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on relative </a:t>
            </a:r>
            <a:r>
              <a:rPr lang="fr-FR" sz="12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costs</a:t>
            </a:r>
            <a:r>
              <a:rPr lang="fr-FR" sz="1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2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Dealing</a:t>
            </a:r>
            <a:r>
              <a:rPr lang="fr-FR" sz="1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fr-FR" sz="12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with</a:t>
            </a:r>
            <a:r>
              <a:rPr lang="fr-FR" sz="1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fr-FR" sz="12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increased</a:t>
            </a:r>
            <a:r>
              <a:rPr lang="fr-FR" sz="1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DOM </a:t>
            </a:r>
            <a:r>
              <a:rPr lang="fr-FR" sz="12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supply</a:t>
            </a:r>
            <a:endParaRPr lang="fr-FR" sz="12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Phages </a:t>
            </a:r>
            <a:r>
              <a:rPr lang="fr-FR" sz="12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induce</a:t>
            </a:r>
            <a:r>
              <a:rPr lang="fr-FR" sz="1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a shift </a:t>
            </a:r>
            <a:r>
              <a:rPr lang="fr-FR" sz="12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from</a:t>
            </a:r>
            <a:r>
              <a:rPr lang="fr-FR" sz="1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a ‘</a:t>
            </a:r>
            <a:r>
              <a:rPr lang="fr-FR" sz="12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bottom</a:t>
            </a:r>
            <a:r>
              <a:rPr lang="fr-FR" sz="1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-up’ to a ‘top-down’ </a:t>
            </a:r>
            <a:r>
              <a:rPr lang="fr-FR" sz="12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limited</a:t>
            </a:r>
            <a:r>
              <a:rPr lang="fr-FR" sz="1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system. In </a:t>
            </a:r>
            <a:r>
              <a:rPr lang="fr-FR" sz="12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nutrient-poor</a:t>
            </a:r>
            <a:r>
              <a:rPr lang="fr-FR" sz="1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fr-FR" sz="12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ecosystems</a:t>
            </a:r>
            <a:r>
              <a:rPr lang="fr-FR" sz="1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, an </a:t>
            </a:r>
            <a:r>
              <a:rPr lang="fr-FR" sz="12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increase</a:t>
            </a:r>
            <a:r>
              <a:rPr lang="fr-FR" sz="1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in </a:t>
            </a:r>
            <a:r>
              <a:rPr lang="fr-FR" sz="12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resource</a:t>
            </a:r>
            <a:r>
              <a:rPr lang="fr-FR" sz="1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acquisition (BGE </a:t>
            </a:r>
            <a:r>
              <a:rPr lang="fr-FR" sz="1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↘</a:t>
            </a:r>
            <a:r>
              <a:rPr lang="fr-FR" sz="1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) </a:t>
            </a:r>
            <a:r>
              <a:rPr lang="fr-FR" sz="12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is</a:t>
            </a:r>
            <a:r>
              <a:rPr lang="fr-FR" sz="1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more </a:t>
            </a:r>
            <a:r>
              <a:rPr lang="fr-FR" sz="12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beneficial</a:t>
            </a:r>
            <a:r>
              <a:rPr lang="fr-FR" sz="1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fr-FR" sz="12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than</a:t>
            </a:r>
            <a:r>
              <a:rPr lang="fr-FR" sz="1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an </a:t>
            </a:r>
            <a:r>
              <a:rPr lang="fr-FR" sz="12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increase</a:t>
            </a:r>
            <a:r>
              <a:rPr lang="fr-FR" sz="1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in </a:t>
            </a:r>
            <a:r>
              <a:rPr lang="fr-FR" sz="12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efficiency</a:t>
            </a:r>
            <a:r>
              <a:rPr lang="fr-FR" sz="1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(BGE </a:t>
            </a:r>
            <a:r>
              <a:rPr lang="fr-FR" sz="1200" dirty="0">
                <a:latin typeface="Cambria Math" panose="02040503050406030204" pitchFamily="18" charset="0"/>
                <a:ea typeface="Cambria Math" panose="02040503050406030204" pitchFamily="18" charset="0"/>
              </a:rPr>
              <a:t>↗</a:t>
            </a:r>
            <a:r>
              <a:rPr lang="fr-FR" sz="1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) and vice-versa.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r-FR" sz="12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EC41E-60EE-4B90-8A3F-28EC910355CE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6716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EC41E-60EE-4B90-8A3F-28EC910355CE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92399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consider</a:t>
            </a:r>
            <a:r>
              <a:rPr lang="fr-FR" dirty="0"/>
              <a:t> an </a:t>
            </a:r>
            <a:r>
              <a:rPr lang="fr-FR" b="1"/>
              <a:t>abstract trait</a:t>
            </a:r>
            <a:endParaRPr lang="fr-FR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0" dirty="0" err="1"/>
              <a:t>We</a:t>
            </a:r>
            <a:r>
              <a:rPr lang="fr-FR" b="0" dirty="0"/>
              <a:t> first </a:t>
            </a:r>
            <a:r>
              <a:rPr lang="fr-FR" b="0" dirty="0" err="1"/>
              <a:t>consider</a:t>
            </a:r>
            <a:r>
              <a:rPr lang="fr-FR" b="0" dirty="0"/>
              <a:t> the </a:t>
            </a:r>
            <a:r>
              <a:rPr lang="fr-FR" b="1" dirty="0"/>
              <a:t>invasion-fixation cycle </a:t>
            </a:r>
            <a:r>
              <a:rPr lang="fr-FR" b="0" dirty="0"/>
              <a:t>to </a:t>
            </a:r>
            <a:r>
              <a:rPr lang="fr-FR" b="0" dirty="0" err="1"/>
              <a:t>see</a:t>
            </a:r>
            <a:r>
              <a:rPr lang="fr-FR" b="0" dirty="0"/>
              <a:t> </a:t>
            </a:r>
            <a:r>
              <a:rPr lang="fr-FR" b="1" dirty="0"/>
              <a:t>adaptation speed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EC41E-60EE-4B90-8A3F-28EC910355CE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1357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Transduction </a:t>
            </a:r>
            <a:r>
              <a:rPr lang="fr-FR" b="1" dirty="0" err="1"/>
              <a:t>adds</a:t>
            </a:r>
            <a:r>
              <a:rPr lang="fr-FR" b="1" dirty="0"/>
              <a:t> </a:t>
            </a:r>
            <a:r>
              <a:rPr lang="fr-FR" b="1" dirty="0" err="1"/>
              <a:t>stochasticity</a:t>
            </a:r>
            <a:endParaRPr lang="fr-FR" b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0" dirty="0"/>
              <a:t>It can </a:t>
            </a:r>
            <a:r>
              <a:rPr lang="fr-FR" b="0" dirty="0" err="1"/>
              <a:t>favor</a:t>
            </a:r>
            <a:r>
              <a:rPr lang="fr-FR" b="0" dirty="0"/>
              <a:t> </a:t>
            </a:r>
            <a:r>
              <a:rPr lang="fr-FR" b="1" dirty="0" err="1"/>
              <a:t>deleterious</a:t>
            </a:r>
            <a:r>
              <a:rPr lang="fr-FR" b="1" dirty="0"/>
              <a:t> traits</a:t>
            </a:r>
            <a:r>
              <a:rPr lang="fr-FR" b="0" dirty="0"/>
              <a:t>, but the invasion fitness of </a:t>
            </a:r>
            <a:r>
              <a:rPr lang="fr-FR" b="1" dirty="0" err="1"/>
              <a:t>advantageous</a:t>
            </a:r>
            <a:r>
              <a:rPr lang="fr-FR" b="1" dirty="0"/>
              <a:t> traits </a:t>
            </a:r>
            <a:r>
              <a:rPr lang="fr-FR" b="1" dirty="0" err="1"/>
              <a:t>is</a:t>
            </a:r>
            <a:r>
              <a:rPr lang="fr-FR" b="1" dirty="0"/>
              <a:t> all the more </a:t>
            </a:r>
            <a:r>
              <a:rPr lang="fr-FR" b="1" dirty="0" err="1"/>
              <a:t>improved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EC41E-60EE-4B90-8A3F-28EC910355CE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61867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EC41E-60EE-4B90-8A3F-28EC910355CE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7772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="0" dirty="0" err="1"/>
              <a:t>Video</a:t>
            </a:r>
            <a:r>
              <a:rPr lang="fr-FR" b="0" dirty="0"/>
              <a:t> on the screen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dirty="0"/>
              <a:t>Large </a:t>
            </a:r>
            <a:r>
              <a:rPr lang="fr-FR" dirty="0" err="1"/>
              <a:t>petri</a:t>
            </a:r>
            <a:r>
              <a:rPr lang="fr-FR" dirty="0"/>
              <a:t> </a:t>
            </a:r>
            <a:r>
              <a:rPr lang="fr-FR" dirty="0" err="1"/>
              <a:t>dish</a:t>
            </a:r>
            <a:r>
              <a:rPr lang="fr-FR" dirty="0"/>
              <a:t> </a:t>
            </a:r>
            <a:r>
              <a:rPr lang="fr-FR" dirty="0" err="1"/>
              <a:t>where</a:t>
            </a:r>
            <a:r>
              <a:rPr lang="fr-FR" dirty="0"/>
              <a:t> </a:t>
            </a:r>
            <a:r>
              <a:rPr lang="fr-FR" b="1" dirty="0" err="1"/>
              <a:t>growth</a:t>
            </a:r>
            <a:r>
              <a:rPr lang="fr-FR" b="1" dirty="0"/>
              <a:t> medium </a:t>
            </a:r>
            <a:r>
              <a:rPr lang="fr-FR" b="0" dirty="0" err="1"/>
              <a:t>is</a:t>
            </a:r>
            <a:r>
              <a:rPr lang="fr-FR" b="0" dirty="0"/>
              <a:t> in black and </a:t>
            </a:r>
            <a:r>
              <a:rPr lang="fr-FR" b="1" dirty="0" err="1"/>
              <a:t>bacterial</a:t>
            </a:r>
            <a:r>
              <a:rPr lang="fr-FR" b="1" dirty="0"/>
              <a:t> colonies </a:t>
            </a:r>
            <a:r>
              <a:rPr lang="fr-FR" b="0" dirty="0"/>
              <a:t>in white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b="0" dirty="0"/>
              <a:t>A </a:t>
            </a:r>
            <a:r>
              <a:rPr lang="fr-FR" b="0" dirty="0" err="1"/>
              <a:t>selection</a:t>
            </a:r>
            <a:r>
              <a:rPr lang="fr-FR" b="0" dirty="0"/>
              <a:t> of </a:t>
            </a:r>
            <a:r>
              <a:rPr lang="fr-FR" b="0" dirty="0" err="1"/>
              <a:t>bacterial</a:t>
            </a:r>
            <a:r>
              <a:rPr lang="fr-FR" b="0" dirty="0"/>
              <a:t> colonies start at the </a:t>
            </a:r>
            <a:r>
              <a:rPr lang="fr-FR" b="0" dirty="0" err="1"/>
              <a:t>arrows</a:t>
            </a:r>
            <a:endParaRPr lang="fr-FR" b="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b="0" dirty="0"/>
              <a:t>The medium </a:t>
            </a:r>
            <a:r>
              <a:rPr lang="fr-FR" b="0" dirty="0" err="1"/>
              <a:t>become</a:t>
            </a:r>
            <a:r>
              <a:rPr lang="fr-FR" b="0" dirty="0"/>
              <a:t> more and more </a:t>
            </a:r>
            <a:r>
              <a:rPr lang="fr-FR" b="1" dirty="0"/>
              <a:t>hostile</a:t>
            </a:r>
            <a:r>
              <a:rPr lang="fr-FR" b="0" dirty="0"/>
              <a:t> as </a:t>
            </a:r>
            <a:r>
              <a:rPr lang="fr-FR" b="0" dirty="0" err="1"/>
              <a:t>they</a:t>
            </a:r>
            <a:r>
              <a:rPr lang="fr-FR" b="0" dirty="0"/>
              <a:t> </a:t>
            </a:r>
            <a:r>
              <a:rPr lang="fr-FR" b="0" dirty="0" err="1"/>
              <a:t>approach</a:t>
            </a:r>
            <a:r>
              <a:rPr lang="fr-FR" b="0" dirty="0"/>
              <a:t> the center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b="0" dirty="0"/>
              <a:t> </a:t>
            </a:r>
            <a:r>
              <a:rPr lang="fr-FR" b="0" dirty="0" err="1"/>
              <a:t>Increasing</a:t>
            </a:r>
            <a:r>
              <a:rPr lang="fr-FR" b="0" dirty="0"/>
              <a:t> concentrations of </a:t>
            </a:r>
            <a:r>
              <a:rPr lang="fr-FR" b="0" dirty="0" err="1"/>
              <a:t>antibiotics</a:t>
            </a:r>
            <a:endParaRPr lang="fr-FR" b="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b="0" dirty="0"/>
              <a:t>As </a:t>
            </a:r>
            <a:r>
              <a:rPr lang="fr-FR" b="0" dirty="0" err="1"/>
              <a:t>they</a:t>
            </a:r>
            <a:r>
              <a:rPr lang="fr-FR" b="0" dirty="0"/>
              <a:t> </a:t>
            </a:r>
            <a:r>
              <a:rPr lang="fr-FR" b="0" dirty="0" err="1"/>
              <a:t>approach</a:t>
            </a:r>
            <a:r>
              <a:rPr lang="fr-FR" b="0" dirty="0"/>
              <a:t> a new </a:t>
            </a:r>
            <a:r>
              <a:rPr lang="fr-FR" b="0" dirty="0" err="1"/>
              <a:t>environment</a:t>
            </a:r>
            <a:r>
              <a:rPr lang="fr-FR" b="0" dirty="0"/>
              <a:t>, </a:t>
            </a:r>
            <a:r>
              <a:rPr lang="fr-FR" b="1" dirty="0"/>
              <a:t>new, </a:t>
            </a:r>
            <a:r>
              <a:rPr lang="fr-FR" b="1" dirty="0" err="1"/>
              <a:t>increasingly</a:t>
            </a:r>
            <a:r>
              <a:rPr lang="fr-FR" b="1" dirty="0"/>
              <a:t> </a:t>
            </a:r>
            <a:r>
              <a:rPr lang="fr-FR" b="1" dirty="0" err="1"/>
              <a:t>resistant</a:t>
            </a:r>
            <a:r>
              <a:rPr lang="fr-FR" b="1" dirty="0"/>
              <a:t> </a:t>
            </a:r>
            <a:r>
              <a:rPr lang="fr-FR" b="0" dirty="0"/>
              <a:t>populations </a:t>
            </a:r>
            <a:r>
              <a:rPr lang="fr-FR" b="0" dirty="0" err="1"/>
              <a:t>appear</a:t>
            </a:r>
            <a:endParaRPr lang="fr-FR" b="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b="0" dirty="0" err="1"/>
              <a:t>Striking</a:t>
            </a:r>
            <a:r>
              <a:rPr lang="fr-FR" b="0" dirty="0"/>
              <a:t> </a:t>
            </a:r>
            <a:r>
              <a:rPr lang="fr-FR" b="0" dirty="0" err="1"/>
              <a:t>example</a:t>
            </a:r>
            <a:r>
              <a:rPr lang="fr-FR" b="0" dirty="0"/>
              <a:t> of adaptation of </a:t>
            </a:r>
            <a:r>
              <a:rPr lang="fr-FR" b="1" dirty="0" err="1"/>
              <a:t>antibiotics</a:t>
            </a:r>
            <a:r>
              <a:rPr lang="fr-FR" b="1" dirty="0"/>
              <a:t> </a:t>
            </a:r>
            <a:r>
              <a:rPr lang="fr-FR" b="1" dirty="0" err="1"/>
              <a:t>resistance</a:t>
            </a:r>
            <a:r>
              <a:rPr lang="fr-FR" b="0" dirty="0"/>
              <a:t>, but </a:t>
            </a:r>
            <a:r>
              <a:rPr lang="fr-FR" b="0" dirty="0" err="1"/>
              <a:t>why</a:t>
            </a:r>
            <a:r>
              <a:rPr lang="fr-FR" b="0" dirty="0"/>
              <a:t> </a:t>
            </a:r>
            <a:r>
              <a:rPr lang="fr-FR" b="0" dirty="0" err="1"/>
              <a:t>is</a:t>
            </a:r>
            <a:r>
              <a:rPr lang="fr-FR" b="0" dirty="0"/>
              <a:t> </a:t>
            </a:r>
            <a:r>
              <a:rPr lang="fr-FR" b="0" dirty="0" err="1"/>
              <a:t>this</a:t>
            </a:r>
            <a:r>
              <a:rPr lang="fr-FR" b="0" dirty="0"/>
              <a:t> important for </a:t>
            </a:r>
            <a:r>
              <a:rPr lang="fr-FR" b="0" dirty="0" err="1"/>
              <a:t>climate</a:t>
            </a:r>
            <a:r>
              <a:rPr lang="fr-FR" b="0" dirty="0"/>
              <a:t> change?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EC41E-60EE-4B90-8A3F-28EC910355CE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8480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err="1"/>
              <a:t>Heterotrophic</a:t>
            </a:r>
            <a:r>
              <a:rPr lang="fr-FR" dirty="0"/>
              <a:t> </a:t>
            </a:r>
            <a:r>
              <a:rPr lang="fr-FR" dirty="0" err="1"/>
              <a:t>bacteria</a:t>
            </a:r>
            <a:r>
              <a:rPr lang="fr-FR" dirty="0"/>
              <a:t> adaptation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b="1" dirty="0"/>
              <a:t>influence the </a:t>
            </a:r>
            <a:r>
              <a:rPr lang="fr-FR" b="1" dirty="0" err="1"/>
              <a:t>recycling</a:t>
            </a:r>
            <a:r>
              <a:rPr lang="fr-FR" b="1" dirty="0"/>
              <a:t> </a:t>
            </a:r>
            <a:r>
              <a:rPr lang="fr-FR" b="1" dirty="0" err="1"/>
              <a:t>pathway</a:t>
            </a:r>
            <a:r>
              <a:rPr lang="fr-FR" b="0" dirty="0"/>
              <a:t>, </a:t>
            </a:r>
            <a:r>
              <a:rPr lang="fr-FR" b="0" dirty="0" err="1"/>
              <a:t>which</a:t>
            </a:r>
            <a:r>
              <a:rPr lang="fr-FR" b="0" dirty="0"/>
              <a:t> </a:t>
            </a:r>
            <a:r>
              <a:rPr lang="fr-FR" b="0" dirty="0" err="1"/>
              <a:t>will</a:t>
            </a:r>
            <a:r>
              <a:rPr lang="fr-FR" b="0" dirty="0"/>
              <a:t>  jump start an </a:t>
            </a:r>
            <a:r>
              <a:rPr lang="fr-FR" b="1" dirty="0" err="1"/>
              <a:t>eco-evolutionary</a:t>
            </a:r>
            <a:r>
              <a:rPr lang="fr-FR" b="1" dirty="0"/>
              <a:t> feedback </a:t>
            </a:r>
            <a:r>
              <a:rPr lang="fr-FR" b="1" dirty="0" err="1"/>
              <a:t>loop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EC41E-60EE-4B90-8A3F-28EC910355CE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6697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Transduction </a:t>
            </a:r>
            <a:r>
              <a:rPr lang="fr-FR" dirty="0" err="1"/>
              <a:t>focuses</a:t>
            </a:r>
            <a:r>
              <a:rPr lang="fr-FR" dirty="0"/>
              <a:t> more on </a:t>
            </a:r>
            <a:r>
              <a:rPr lang="fr-FR" b="1" dirty="0" err="1"/>
              <a:t>bacterial</a:t>
            </a:r>
            <a:r>
              <a:rPr lang="fr-FR" b="1" dirty="0"/>
              <a:t> adaptation </a:t>
            </a:r>
            <a:r>
              <a:rPr lang="fr-FR" b="1" dirty="0" err="1"/>
              <a:t>processes</a:t>
            </a:r>
            <a:endParaRPr lang="fr-FR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EC41E-60EE-4B90-8A3F-28EC910355CE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884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fr-FR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EC41E-60EE-4B90-8A3F-28EC910355CE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9208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/>
              <a:t>Have </a:t>
            </a:r>
            <a:r>
              <a:rPr lang="fr-FR" b="1" dirty="0" err="1"/>
              <a:t>consistency</a:t>
            </a:r>
            <a:r>
              <a:rPr lang="fr-FR" b="1" dirty="0"/>
              <a:t> </a:t>
            </a:r>
            <a:r>
              <a:rPr lang="fr-FR" b="0" dirty="0" err="1"/>
              <a:t>throughout</a:t>
            </a:r>
            <a:r>
              <a:rPr lang="fr-FR" b="0" dirty="0"/>
              <a:t> the </a:t>
            </a:r>
            <a:r>
              <a:rPr lang="fr-FR" b="0" dirty="0" err="1"/>
              <a:t>thesis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EC41E-60EE-4B90-8A3F-28EC910355CE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4983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EC41E-60EE-4B90-8A3F-28EC910355CE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3112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4E0B0D-C2F2-466B-A30E-1400D5388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1037"/>
          </a:xfrm>
          <a:prstGeom prst="rect">
            <a:avLst/>
          </a:prstGeom>
        </p:spPr>
        <p:txBody>
          <a:bodyPr>
            <a:normAutofit/>
          </a:bodyPr>
          <a:lstStyle>
            <a:lvl1pPr marL="360000" algn="l">
              <a:defRPr sz="2800">
                <a:latin typeface="Inria Serif" pitchFamily="2" charset="0"/>
                <a:ea typeface="Roboto Condensed Light" panose="02000000000000000000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BC8ADD-7216-49D9-AFD9-648DC91D9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>
              <a:defRPr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>
              <a:defRPr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>
              <a:defRPr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>
              <a:defRPr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4EE86C-AF65-4AE9-8534-6CC423FB9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9814F-084F-46CE-8D4D-CDE796E85D9F}" type="datetime1">
              <a:rPr lang="fr-FR" smtClean="0"/>
              <a:t>23/06/2022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25D599-0989-4699-B55E-1B6D5733E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A037E5-BACB-402C-AC06-3BF5ED3A3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E4E7-BC2B-4966-A071-AA6AB7FD38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5763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00"/>
                    </a14:imgEffect>
                    <a14:imgEffect>
                      <a14:brightnessContrast bright="-25000" contrast="25000"/>
                    </a14:imgEffect>
                  </a14:imgLayer>
                </a14:imgProps>
              </a:ext>
            </a:extLst>
          </a:blip>
          <a:srcRect/>
          <a:stretch>
            <a:fillRect t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EA3A7E-0EE0-491A-9336-51102CD8A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89767"/>
            <a:ext cx="10515600" cy="1032197"/>
          </a:xfrm>
          <a:noFill/>
        </p:spPr>
        <p:txBody>
          <a:bodyPr anchor="t"/>
          <a:lstStyle>
            <a:lvl1pPr algn="r">
              <a:defRPr sz="6000">
                <a:ln w="12700">
                  <a:solidFill>
                    <a:schemeClr val="bg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nria Serif" pitchFamily="2" charset="0"/>
                <a:ea typeface="Roboto Condensed" panose="02000000000000000000" pitchFamily="2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55B613-D43D-4535-839A-ACA5377C8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BDE9832-72A4-45A0-8C96-C93C7B443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93581-E3EE-4E8B-81DD-AAAFB5C1936D}" type="datetime1">
              <a:rPr lang="fr-FR" smtClean="0"/>
              <a:t>23/06/2022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F68A16-C25A-4F48-8D00-F2659FCE4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EB981E-44DF-4397-B70B-94F7DE1A6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E18E4E7-BC2B-4966-A071-AA6AB7FD388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167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35342D-45F2-43D3-91A4-A77408EE9251}"/>
              </a:ext>
            </a:extLst>
          </p:cNvPr>
          <p:cNvSpPr/>
          <p:nvPr userDrawn="1"/>
        </p:nvSpPr>
        <p:spPr>
          <a:xfrm>
            <a:off x="0" y="0"/>
            <a:ext cx="4770437" cy="6858000"/>
          </a:xfrm>
          <a:prstGeom prst="rect">
            <a:avLst/>
          </a:prstGeom>
          <a:solidFill>
            <a:srgbClr val="08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212B889-B82C-4020-852C-BAA515B013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3563" y="2564820"/>
            <a:ext cx="3932237" cy="864180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36A691-27F5-4410-AB34-7835AC526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E4E7-BC2B-4966-A071-AA6AB7FD3884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Espace réservé du titre 1">
            <a:extLst>
              <a:ext uri="{FF2B5EF4-FFF2-40B4-BE49-F238E27FC236}">
                <a16:creationId xmlns:a16="http://schemas.microsoft.com/office/drawing/2014/main" id="{95EEB62B-A7BB-410D-BF54-8E02C2FA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63" y="1312411"/>
            <a:ext cx="3932238" cy="1019908"/>
          </a:xfrm>
          <a:prstGeom prst="rect">
            <a:avLst/>
          </a:prstGeom>
          <a:solidFill>
            <a:srgbClr val="08457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>
              <a:defRPr/>
            </a:lvl1pPr>
          </a:lstStyle>
          <a:p>
            <a:r>
              <a:rPr lang="fr-FR" dirty="0"/>
              <a:t>Modifiez le style du titre  </a:t>
            </a:r>
          </a:p>
        </p:txBody>
      </p:sp>
    </p:spTree>
    <p:extLst>
      <p:ext uri="{BB962C8B-B14F-4D97-AF65-F5344CB8AC3E}">
        <p14:creationId xmlns:p14="http://schemas.microsoft.com/office/powerpoint/2010/main" val="2001182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ig id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0ACA3C2-A7A3-4924-B124-2FF20B3C26F8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8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5EF4ADD-5980-4681-9192-2FA1C4F39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E18E4E7-BC2B-4966-A071-AA6AB7FD388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4231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50E0668-9F03-4CCF-A35E-D40499B96235}"/>
              </a:ext>
            </a:extLst>
          </p:cNvPr>
          <p:cNvSpPr/>
          <p:nvPr userDrawn="1"/>
        </p:nvSpPr>
        <p:spPr>
          <a:xfrm>
            <a:off x="7421563" y="0"/>
            <a:ext cx="4770437" cy="6858000"/>
          </a:xfrm>
          <a:prstGeom prst="rect">
            <a:avLst/>
          </a:prstGeom>
          <a:solidFill>
            <a:srgbClr val="08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03F2412-20C5-4537-9576-2E74A83CA6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7421561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55EC328-D3C2-41D7-AD40-90640B32F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40662" y="451413"/>
            <a:ext cx="3932237" cy="86378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 b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E0E10C7-A984-4068-B78B-C44591E6C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066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E18E4E7-BC2B-4966-A071-AA6AB7FD388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3B49AFBA-4D6A-4D2A-B669-23E9712B9C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0663" y="1478706"/>
            <a:ext cx="3932238" cy="471413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Inria Serif" pitchFamily="2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00101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50E0668-9F03-4CCF-A35E-D40499B96235}"/>
              </a:ext>
            </a:extLst>
          </p:cNvPr>
          <p:cNvSpPr/>
          <p:nvPr userDrawn="1"/>
        </p:nvSpPr>
        <p:spPr>
          <a:xfrm>
            <a:off x="0" y="4859693"/>
            <a:ext cx="12192000" cy="2005312"/>
          </a:xfrm>
          <a:prstGeom prst="rect">
            <a:avLst/>
          </a:prstGeom>
          <a:solidFill>
            <a:srgbClr val="08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03F2412-20C5-4537-9576-2E74A83CA6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75860" y="365125"/>
            <a:ext cx="5544271" cy="4218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55EC328-D3C2-41D7-AD40-90640B32F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5860" y="4859694"/>
            <a:ext cx="11640263" cy="868099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2800" b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E0E10C7-A984-4068-B78B-C44591E6C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E18E4E7-BC2B-4966-A071-AA6AB7FD388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3B49AFBA-4D6A-4D2A-B669-23E9712B9C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5860" y="5727794"/>
            <a:ext cx="11640263" cy="113020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1" name="Espace réservé pour une image  2">
            <a:extLst>
              <a:ext uri="{FF2B5EF4-FFF2-40B4-BE49-F238E27FC236}">
                <a16:creationId xmlns:a16="http://schemas.microsoft.com/office/drawing/2014/main" id="{9043A09E-D514-478C-BED5-68725178C127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6371855" y="365125"/>
            <a:ext cx="5544271" cy="4218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9158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50E0668-9F03-4CCF-A35E-D40499B96235}"/>
              </a:ext>
            </a:extLst>
          </p:cNvPr>
          <p:cNvSpPr/>
          <p:nvPr userDrawn="1"/>
        </p:nvSpPr>
        <p:spPr>
          <a:xfrm>
            <a:off x="0" y="4859693"/>
            <a:ext cx="12192000" cy="2005312"/>
          </a:xfrm>
          <a:prstGeom prst="rect">
            <a:avLst/>
          </a:prstGeom>
          <a:solidFill>
            <a:srgbClr val="08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03F2412-20C5-4537-9576-2E74A83CA6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75860" y="469298"/>
            <a:ext cx="3625320" cy="30609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55EC328-D3C2-41D7-AD40-90640B32F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5860" y="4859694"/>
            <a:ext cx="11640263" cy="868099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2800" b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E0E10C7-A984-4068-B78B-C44591E6C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0661" y="0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E18E4E7-BC2B-4966-A071-AA6AB7FD388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3B49AFBA-4D6A-4D2A-B669-23E9712B9C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5860" y="5727794"/>
            <a:ext cx="11640263" cy="113020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62E7C6ED-2594-46C4-A8D6-AAA55AF43395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8290803" y="469298"/>
            <a:ext cx="3625320" cy="30609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10" name="Espace réservé pour une image  2">
            <a:extLst>
              <a:ext uri="{FF2B5EF4-FFF2-40B4-BE49-F238E27FC236}">
                <a16:creationId xmlns:a16="http://schemas.microsoft.com/office/drawing/2014/main" id="{1A4ADE81-8D8B-4D2C-BF45-A26624373B05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283332" y="469298"/>
            <a:ext cx="3625320" cy="30609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12759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9AB37EC-4ED1-44B4-B89A-E0112487C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A81BF-CA77-49F1-A928-A1C1B86625F4}" type="datetime1">
              <a:rPr lang="fr-FR" smtClean="0"/>
              <a:t>23/06/2022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3167E0C-B5A7-4CB1-B407-7F3D77999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189A2D3-9E12-4FBF-965A-1778CEE50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E4E7-BC2B-4966-A071-AA6AB7FD388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0896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00"/>
                    </a14:imgEffect>
                    <a14:imgEffect>
                      <a14:brightnessContrast bright="-25000" contrast="25000"/>
                    </a14:imgEffect>
                  </a14:imgLayer>
                </a14:imgProps>
              </a:ext>
            </a:extLst>
          </a:blip>
          <a:srcRect/>
          <a:stretch>
            <a:fillRect t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EA3A7E-0EE0-491A-9336-51102CD8A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89767"/>
            <a:ext cx="10515600" cy="1032197"/>
          </a:xfrm>
          <a:prstGeom prst="rect">
            <a:avLst/>
          </a:prstGeom>
          <a:noFill/>
        </p:spPr>
        <p:txBody>
          <a:bodyPr anchor="t"/>
          <a:lstStyle>
            <a:lvl1pPr algn="r">
              <a:defRPr sz="6000">
                <a:ln w="12700">
                  <a:solidFill>
                    <a:schemeClr val="bg1"/>
                  </a:solidFill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nria Serif" pitchFamily="2" charset="0"/>
                <a:ea typeface="Roboto Condensed" panose="02000000000000000000" pitchFamily="2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55B613-D43D-4535-839A-ACA5377C8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BDE9832-72A4-45A0-8C96-C93C7B443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93581-E3EE-4E8B-81DD-AAAFB5C1936D}" type="datetime1">
              <a:rPr lang="fr-FR" smtClean="0"/>
              <a:t>23/06/2022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F68A16-C25A-4F48-8D00-F2659FCE4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EB981E-44DF-4397-B70B-94F7DE1A6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E18E4E7-BC2B-4966-A071-AA6AB7FD388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2894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35342D-45F2-43D3-91A4-A77408EE9251}"/>
              </a:ext>
            </a:extLst>
          </p:cNvPr>
          <p:cNvSpPr/>
          <p:nvPr userDrawn="1"/>
        </p:nvSpPr>
        <p:spPr>
          <a:xfrm>
            <a:off x="0" y="0"/>
            <a:ext cx="4770437" cy="6858000"/>
          </a:xfrm>
          <a:prstGeom prst="rect">
            <a:avLst/>
          </a:prstGeom>
          <a:solidFill>
            <a:srgbClr val="08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212B889-B82C-4020-852C-BAA515B013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3563" y="2564820"/>
            <a:ext cx="3932237" cy="864180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36A691-27F5-4410-AB34-7835AC526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E4E7-BC2B-4966-A071-AA6AB7FD3884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Espace réservé du titre 1">
            <a:extLst>
              <a:ext uri="{FF2B5EF4-FFF2-40B4-BE49-F238E27FC236}">
                <a16:creationId xmlns:a16="http://schemas.microsoft.com/office/drawing/2014/main" id="{95EEB62B-A7BB-410D-BF54-8E02C2FA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63" y="1312411"/>
            <a:ext cx="3932238" cy="1019908"/>
          </a:xfrm>
          <a:prstGeom prst="rect">
            <a:avLst/>
          </a:prstGeom>
          <a:solidFill>
            <a:srgbClr val="08457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>
              <a:defRPr/>
            </a:lvl1pPr>
          </a:lstStyle>
          <a:p>
            <a:r>
              <a:rPr lang="fr-FR" dirty="0"/>
              <a:t>Modifiez le style du titre  </a:t>
            </a:r>
          </a:p>
        </p:txBody>
      </p:sp>
    </p:spTree>
    <p:extLst>
      <p:ext uri="{BB962C8B-B14F-4D97-AF65-F5344CB8AC3E}">
        <p14:creationId xmlns:p14="http://schemas.microsoft.com/office/powerpoint/2010/main" val="3007617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ig id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0ACA3C2-A7A3-4924-B124-2FF20B3C26F8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8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5EF4ADD-5980-4681-9192-2FA1C4F39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E18E4E7-BC2B-4966-A071-AA6AB7FD388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459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50E0668-9F03-4CCF-A35E-D40499B96235}"/>
              </a:ext>
            </a:extLst>
          </p:cNvPr>
          <p:cNvSpPr/>
          <p:nvPr userDrawn="1"/>
        </p:nvSpPr>
        <p:spPr>
          <a:xfrm>
            <a:off x="7421563" y="0"/>
            <a:ext cx="4770437" cy="6858000"/>
          </a:xfrm>
          <a:prstGeom prst="rect">
            <a:avLst/>
          </a:prstGeom>
          <a:solidFill>
            <a:srgbClr val="08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03F2412-20C5-4537-9576-2E74A83CA6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7421561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55EC328-D3C2-41D7-AD40-90640B32F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40662" y="451413"/>
            <a:ext cx="3932237" cy="86378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 b="0">
                <a:solidFill>
                  <a:schemeClr val="bg1"/>
                </a:solidFill>
                <a:latin typeface="Inria Serif" pitchFamily="2" charset="0"/>
                <a:ea typeface="Roboto Condensed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E0E10C7-A984-4068-B78B-C44591E6C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8639" y="6356350"/>
            <a:ext cx="635221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E18E4E7-BC2B-4966-A071-AA6AB7FD388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3B49AFBA-4D6A-4D2A-B669-23E9712B9C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0663" y="1478706"/>
            <a:ext cx="3932238" cy="4714132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2110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50E0668-9F03-4CCF-A35E-D40499B96235}"/>
              </a:ext>
            </a:extLst>
          </p:cNvPr>
          <p:cNvSpPr/>
          <p:nvPr userDrawn="1"/>
        </p:nvSpPr>
        <p:spPr>
          <a:xfrm>
            <a:off x="0" y="4859693"/>
            <a:ext cx="12192000" cy="2005312"/>
          </a:xfrm>
          <a:prstGeom prst="rect">
            <a:avLst/>
          </a:prstGeom>
          <a:solidFill>
            <a:srgbClr val="08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03F2412-20C5-4537-9576-2E74A83CA6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75860" y="365125"/>
            <a:ext cx="5544271" cy="4218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55EC328-D3C2-41D7-AD40-90640B32F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5860" y="4859694"/>
            <a:ext cx="11640263" cy="868099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2800" b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E0E10C7-A984-4068-B78B-C44591E6C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0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E18E4E7-BC2B-4966-A071-AA6AB7FD388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3B49AFBA-4D6A-4D2A-B669-23E9712B9C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5860" y="5727794"/>
            <a:ext cx="11640263" cy="113020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1" name="Espace réservé pour une image  2">
            <a:extLst>
              <a:ext uri="{FF2B5EF4-FFF2-40B4-BE49-F238E27FC236}">
                <a16:creationId xmlns:a16="http://schemas.microsoft.com/office/drawing/2014/main" id="{9043A09E-D514-478C-BED5-68725178C127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6371855" y="365125"/>
            <a:ext cx="5544271" cy="4218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0840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50E0668-9F03-4CCF-A35E-D40499B96235}"/>
              </a:ext>
            </a:extLst>
          </p:cNvPr>
          <p:cNvSpPr/>
          <p:nvPr userDrawn="1"/>
        </p:nvSpPr>
        <p:spPr>
          <a:xfrm>
            <a:off x="0" y="3993267"/>
            <a:ext cx="12192000" cy="2871738"/>
          </a:xfrm>
          <a:prstGeom prst="rect">
            <a:avLst/>
          </a:prstGeom>
          <a:solidFill>
            <a:srgbClr val="08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03F2412-20C5-4537-9576-2E74A83CA6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75860" y="469298"/>
            <a:ext cx="3625320" cy="30609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55EC328-D3C2-41D7-AD40-90640B32F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5860" y="4194151"/>
            <a:ext cx="11640263" cy="868099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2800" b="0">
                <a:solidFill>
                  <a:schemeClr val="bg1"/>
                </a:solidFill>
                <a:latin typeface="Inria Serif" pitchFamily="2" charset="0"/>
                <a:ea typeface="Roboto Condensed" panose="02000000000000000000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E0E10C7-A984-4068-B78B-C44591E6C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0661" y="0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E18E4E7-BC2B-4966-A071-AA6AB7FD388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3B49AFBA-4D6A-4D2A-B669-23E9712B9C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5860" y="5062250"/>
            <a:ext cx="11640263" cy="132645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62E7C6ED-2594-46C4-A8D6-AAA55AF43395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8290803" y="469298"/>
            <a:ext cx="3625320" cy="30609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10" name="Espace réservé pour une image  2">
            <a:extLst>
              <a:ext uri="{FF2B5EF4-FFF2-40B4-BE49-F238E27FC236}">
                <a16:creationId xmlns:a16="http://schemas.microsoft.com/office/drawing/2014/main" id="{1A4ADE81-8D8B-4D2C-BF45-A26624373B05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283332" y="469298"/>
            <a:ext cx="3625320" cy="30609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12" name="Espace réservé du numéro de diapositive 6">
            <a:extLst>
              <a:ext uri="{FF2B5EF4-FFF2-40B4-BE49-F238E27FC236}">
                <a16:creationId xmlns:a16="http://schemas.microsoft.com/office/drawing/2014/main" id="{B1014B01-0834-469C-A5A6-6BAE1D8A679A}"/>
              </a:ext>
            </a:extLst>
          </p:cNvPr>
          <p:cNvSpPr txBox="1">
            <a:spLocks/>
          </p:cNvSpPr>
          <p:nvPr userDrawn="1"/>
        </p:nvSpPr>
        <p:spPr>
          <a:xfrm>
            <a:off x="860066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bg1">
                    <a:lumMod val="8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E18E4E7-BC2B-4966-A071-AA6AB7FD388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1970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9AB37EC-4ED1-44B4-B89A-E0112487C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A81BF-CA77-49F1-A928-A1C1B86625F4}" type="datetime1">
              <a:rPr lang="fr-FR" smtClean="0"/>
              <a:t>23/06/2022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3167E0C-B5A7-4CB1-B407-7F3D77999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189A2D3-9E12-4FBF-965A-1778CEE50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E4E7-BC2B-4966-A071-AA6AB7FD388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861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4E0B0D-C2F2-466B-A30E-1400D5388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19908"/>
          </a:xfrm>
        </p:spPr>
        <p:txBody>
          <a:bodyPr/>
          <a:lstStyle>
            <a:lvl1pPr>
              <a:defRPr>
                <a:latin typeface="Inria Serif" pitchFamily="2" charset="0"/>
                <a:ea typeface="Roboto Condensed Light" panose="02000000000000000000" pitchFamily="2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BC8ADD-7216-49D9-AFD9-648DC91D9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  <a:lvl2pPr>
              <a:defRPr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>
              <a:defRPr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>
              <a:defRPr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>
              <a:defRPr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4EE86C-AF65-4AE9-8534-6CC423FB9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9814F-084F-46CE-8D4D-CDE796E85D9F}" type="datetime1">
              <a:rPr lang="fr-FR" smtClean="0"/>
              <a:t>23/06/2022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25D599-0989-4699-B55E-1B6D5733E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A037E5-BACB-402C-AC06-3BF5ED3A3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E4E7-BC2B-4966-A071-AA6AB7FD38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8974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417D3A5-B25A-410C-A4A7-9116CE5B3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0400"/>
          </a:xfrm>
          <a:prstGeom prst="rect">
            <a:avLst/>
          </a:prstGeom>
          <a:solidFill>
            <a:srgbClr val="08457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 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AF07564-7C2A-4AED-A23E-2375C2C2B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879231"/>
            <a:ext cx="10515600" cy="5297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6C3A01-9F3B-4288-A1BF-BBA5485EB0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fld id="{D9505E20-9780-4D65-844A-55F357D553B7}" type="datetime1">
              <a:rPr lang="fr-FR" smtClean="0"/>
              <a:t>23/06/2022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3515E7-F707-47E1-B3E3-B0C82AD82B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C7594B-2ADC-41A9-B653-52A0529BB4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27360" y="6356350"/>
            <a:ext cx="726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fld id="{8E18E4E7-BC2B-4966-A071-AA6AB7FD388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767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49" r:id="rId3"/>
    <p:sldLayoutId id="2147483655" r:id="rId4"/>
    <p:sldLayoutId id="2147483657" r:id="rId5"/>
    <p:sldLayoutId id="2147483662" r:id="rId6"/>
    <p:sldLayoutId id="2147483663" r:id="rId7"/>
    <p:sldLayoutId id="2147483664" r:id="rId8"/>
  </p:sldLayoutIdLst>
  <p:hf hdr="0" ftr="0" dt="0"/>
  <p:txStyles>
    <p:titleStyle>
      <a:lvl1pPr marL="360000"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bg1"/>
          </a:solidFill>
          <a:latin typeface="Inria Serif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417D3A5-B25A-410C-A4A7-9116CE5B3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19908"/>
          </a:xfrm>
          <a:prstGeom prst="rect">
            <a:avLst/>
          </a:prstGeom>
          <a:solidFill>
            <a:srgbClr val="08457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 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AF07564-7C2A-4AED-A23E-2375C2C2B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6C3A01-9F3B-4288-A1BF-BBA5485EB0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fld id="{D9505E20-9780-4D65-844A-55F357D553B7}" type="datetime1">
              <a:rPr lang="fr-FR" smtClean="0"/>
              <a:t>23/06/2022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3515E7-F707-47E1-B3E3-B0C82AD82B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C7594B-2ADC-41A9-B653-52A0529BB4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defRPr>
            </a:lvl1pPr>
          </a:lstStyle>
          <a:p>
            <a:fld id="{8E18E4E7-BC2B-4966-A071-AA6AB7FD388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4042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Inria Serif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66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svg"/><Relationship Id="rId11" Type="http://schemas.openxmlformats.org/officeDocument/2006/relationships/image" Target="../media/image43.png"/><Relationship Id="rId5" Type="http://schemas.openxmlformats.org/officeDocument/2006/relationships/image" Target="../media/image62.png"/><Relationship Id="rId15" Type="http://schemas.openxmlformats.org/officeDocument/2006/relationships/image" Target="../media/image68.png"/><Relationship Id="rId10" Type="http://schemas.openxmlformats.org/officeDocument/2006/relationships/image" Target="../media/image65.svg"/><Relationship Id="rId4" Type="http://schemas.openxmlformats.org/officeDocument/2006/relationships/image" Target="../media/image61.svg"/><Relationship Id="rId9" Type="http://schemas.openxmlformats.org/officeDocument/2006/relationships/image" Target="../media/image64.png"/><Relationship Id="rId14" Type="http://schemas.openxmlformats.org/officeDocument/2006/relationships/image" Target="../media/image6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52.png"/><Relationship Id="rId7" Type="http://schemas.openxmlformats.org/officeDocument/2006/relationships/image" Target="../media/image71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53.svg"/><Relationship Id="rId9" Type="http://schemas.openxmlformats.org/officeDocument/2006/relationships/image" Target="../media/image7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0.png"/><Relationship Id="rId3" Type="http://schemas.openxmlformats.org/officeDocument/2006/relationships/image" Target="../media/image69.png"/><Relationship Id="rId7" Type="http://schemas.openxmlformats.org/officeDocument/2006/relationships/image" Target="../media/image9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30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9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62.png"/><Relationship Id="rId18" Type="http://schemas.openxmlformats.org/officeDocument/2006/relationships/image" Target="../media/image86.svg"/><Relationship Id="rId3" Type="http://schemas.openxmlformats.org/officeDocument/2006/relationships/image" Target="../media/image45.png"/><Relationship Id="rId7" Type="http://schemas.openxmlformats.org/officeDocument/2006/relationships/image" Target="../media/image63.png"/><Relationship Id="rId12" Type="http://schemas.openxmlformats.org/officeDocument/2006/relationships/image" Target="../media/image82.svg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84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svg"/><Relationship Id="rId11" Type="http://schemas.openxmlformats.org/officeDocument/2006/relationships/image" Target="../media/image81.png"/><Relationship Id="rId5" Type="http://schemas.openxmlformats.org/officeDocument/2006/relationships/image" Target="../media/image79.png"/><Relationship Id="rId15" Type="http://schemas.openxmlformats.org/officeDocument/2006/relationships/image" Target="../media/image83.png"/><Relationship Id="rId10" Type="http://schemas.openxmlformats.org/officeDocument/2006/relationships/image" Target="../media/image9.svg"/><Relationship Id="rId4" Type="http://schemas.openxmlformats.org/officeDocument/2006/relationships/image" Target="../media/image46.svg"/><Relationship Id="rId9" Type="http://schemas.openxmlformats.org/officeDocument/2006/relationships/image" Target="../media/image80.png"/><Relationship Id="rId14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13.svg"/><Relationship Id="rId3" Type="http://schemas.openxmlformats.org/officeDocument/2006/relationships/image" Target="../media/image88.svg"/><Relationship Id="rId7" Type="http://schemas.openxmlformats.org/officeDocument/2006/relationships/image" Target="../media/image90.svg"/><Relationship Id="rId12" Type="http://schemas.openxmlformats.org/officeDocument/2006/relationships/image" Target="../media/image7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png"/><Relationship Id="rId11" Type="http://schemas.openxmlformats.org/officeDocument/2006/relationships/image" Target="../media/image82.svg"/><Relationship Id="rId5" Type="http://schemas.openxmlformats.org/officeDocument/2006/relationships/image" Target="../media/image46.svg"/><Relationship Id="rId15" Type="http://schemas.openxmlformats.org/officeDocument/2006/relationships/image" Target="../media/image84.svg"/><Relationship Id="rId10" Type="http://schemas.openxmlformats.org/officeDocument/2006/relationships/image" Target="../media/image81.png"/><Relationship Id="rId4" Type="http://schemas.openxmlformats.org/officeDocument/2006/relationships/image" Target="../media/image45.png"/><Relationship Id="rId9" Type="http://schemas.openxmlformats.org/officeDocument/2006/relationships/image" Target="../media/image35.svg"/><Relationship Id="rId1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9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0.svg"/><Relationship Id="rId3" Type="http://schemas.openxmlformats.org/officeDocument/2006/relationships/image" Target="../media/image93.png"/><Relationship Id="rId7" Type="http://schemas.openxmlformats.org/officeDocument/2006/relationships/image" Target="../media/image95.png"/><Relationship Id="rId12" Type="http://schemas.openxmlformats.org/officeDocument/2006/relationships/image" Target="../media/image9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4.png"/><Relationship Id="rId11" Type="http://schemas.openxmlformats.org/officeDocument/2006/relationships/image" Target="../media/image69.png"/><Relationship Id="rId5" Type="http://schemas.openxmlformats.org/officeDocument/2006/relationships/image" Target="../media/image40.svg"/><Relationship Id="rId10" Type="http://schemas.openxmlformats.org/officeDocument/2006/relationships/image" Target="../media/image98.png"/><Relationship Id="rId4" Type="http://schemas.openxmlformats.org/officeDocument/2006/relationships/image" Target="../media/image47.png"/><Relationship Id="rId9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svg"/><Relationship Id="rId3" Type="http://schemas.openxmlformats.org/officeDocument/2006/relationships/image" Target="../media/image40.svg"/><Relationship Id="rId7" Type="http://schemas.openxmlformats.org/officeDocument/2006/relationships/image" Target="../media/image104.svg"/><Relationship Id="rId12" Type="http://schemas.openxmlformats.org/officeDocument/2006/relationships/image" Target="../media/image10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png"/><Relationship Id="rId11" Type="http://schemas.openxmlformats.org/officeDocument/2006/relationships/image" Target="../media/image108.svg"/><Relationship Id="rId5" Type="http://schemas.openxmlformats.org/officeDocument/2006/relationships/image" Target="../media/image102.sv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svg"/><Relationship Id="rId3" Type="http://schemas.openxmlformats.org/officeDocument/2006/relationships/image" Target="../media/image47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2.sv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40.svg"/><Relationship Id="rId9" Type="http://schemas.openxmlformats.org/officeDocument/2006/relationships/image" Target="../media/image1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13" Type="http://schemas.openxmlformats.org/officeDocument/2006/relationships/image" Target="../media/image125.png"/><Relationship Id="rId3" Type="http://schemas.openxmlformats.org/officeDocument/2006/relationships/image" Target="../media/image47.png"/><Relationship Id="rId7" Type="http://schemas.openxmlformats.org/officeDocument/2006/relationships/image" Target="../media/image119.png"/><Relationship Id="rId12" Type="http://schemas.openxmlformats.org/officeDocument/2006/relationships/image" Target="../media/image124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5" Type="http://schemas.openxmlformats.org/officeDocument/2006/relationships/image" Target="../media/image86.svg"/><Relationship Id="rId10" Type="http://schemas.openxmlformats.org/officeDocument/2006/relationships/image" Target="../media/image122.svg"/><Relationship Id="rId4" Type="http://schemas.openxmlformats.org/officeDocument/2006/relationships/image" Target="../media/image40.svg"/><Relationship Id="rId9" Type="http://schemas.openxmlformats.org/officeDocument/2006/relationships/image" Target="../media/image121.png"/><Relationship Id="rId1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50.png"/><Relationship Id="rId7" Type="http://schemas.openxmlformats.org/officeDocument/2006/relationships/image" Target="../media/image45.png"/><Relationship Id="rId12" Type="http://schemas.openxmlformats.org/officeDocument/2006/relationships/image" Target="../media/image49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sv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40.svg"/><Relationship Id="rId4" Type="http://schemas.openxmlformats.org/officeDocument/2006/relationships/image" Target="../media/image51.svg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svg"/><Relationship Id="rId13" Type="http://schemas.openxmlformats.org/officeDocument/2006/relationships/image" Target="../media/image134.svg"/><Relationship Id="rId18" Type="http://schemas.openxmlformats.org/officeDocument/2006/relationships/image" Target="../media/image139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12" Type="http://schemas.openxmlformats.org/officeDocument/2006/relationships/image" Target="../media/image133.png"/><Relationship Id="rId17" Type="http://schemas.openxmlformats.org/officeDocument/2006/relationships/image" Target="../media/image138.sv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svg"/><Relationship Id="rId11" Type="http://schemas.openxmlformats.org/officeDocument/2006/relationships/image" Target="../media/image15.svg"/><Relationship Id="rId5" Type="http://schemas.openxmlformats.org/officeDocument/2006/relationships/image" Target="../media/image128.png"/><Relationship Id="rId15" Type="http://schemas.openxmlformats.org/officeDocument/2006/relationships/image" Target="../media/image136.svg"/><Relationship Id="rId10" Type="http://schemas.openxmlformats.org/officeDocument/2006/relationships/image" Target="../media/image132.png"/><Relationship Id="rId19" Type="http://schemas.openxmlformats.org/officeDocument/2006/relationships/image" Target="../media/image140.svg"/><Relationship Id="rId4" Type="http://schemas.openxmlformats.org/officeDocument/2006/relationships/image" Target="../media/image127.svg"/><Relationship Id="rId9" Type="http://schemas.openxmlformats.org/officeDocument/2006/relationships/image" Target="../media/image69.png"/><Relationship Id="rId14" Type="http://schemas.openxmlformats.org/officeDocument/2006/relationships/image" Target="../media/image1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svg"/><Relationship Id="rId13" Type="http://schemas.openxmlformats.org/officeDocument/2006/relationships/image" Target="../media/image147.png"/><Relationship Id="rId18" Type="http://schemas.openxmlformats.org/officeDocument/2006/relationships/image" Target="../media/image152.svg"/><Relationship Id="rId26" Type="http://schemas.openxmlformats.org/officeDocument/2006/relationships/image" Target="../media/image160.svg"/><Relationship Id="rId3" Type="http://schemas.openxmlformats.org/officeDocument/2006/relationships/image" Target="../media/image141.png"/><Relationship Id="rId21" Type="http://schemas.openxmlformats.org/officeDocument/2006/relationships/image" Target="../media/image155.png"/><Relationship Id="rId7" Type="http://schemas.openxmlformats.org/officeDocument/2006/relationships/image" Target="../media/image143.png"/><Relationship Id="rId12" Type="http://schemas.openxmlformats.org/officeDocument/2006/relationships/image" Target="../media/image146.svg"/><Relationship Id="rId17" Type="http://schemas.openxmlformats.org/officeDocument/2006/relationships/image" Target="../media/image151.png"/><Relationship Id="rId25" Type="http://schemas.openxmlformats.org/officeDocument/2006/relationships/image" Target="../media/image159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50.svg"/><Relationship Id="rId20" Type="http://schemas.openxmlformats.org/officeDocument/2006/relationships/image" Target="../media/image154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svg"/><Relationship Id="rId11" Type="http://schemas.openxmlformats.org/officeDocument/2006/relationships/image" Target="../media/image145.png"/><Relationship Id="rId24" Type="http://schemas.openxmlformats.org/officeDocument/2006/relationships/image" Target="../media/image158.svg"/><Relationship Id="rId5" Type="http://schemas.openxmlformats.org/officeDocument/2006/relationships/image" Target="../media/image52.png"/><Relationship Id="rId15" Type="http://schemas.openxmlformats.org/officeDocument/2006/relationships/image" Target="../media/image149.png"/><Relationship Id="rId23" Type="http://schemas.openxmlformats.org/officeDocument/2006/relationships/image" Target="../media/image157.png"/><Relationship Id="rId10" Type="http://schemas.openxmlformats.org/officeDocument/2006/relationships/image" Target="../media/image140.svg"/><Relationship Id="rId19" Type="http://schemas.openxmlformats.org/officeDocument/2006/relationships/image" Target="../media/image153.png"/><Relationship Id="rId4" Type="http://schemas.openxmlformats.org/officeDocument/2006/relationships/image" Target="../media/image142.svg"/><Relationship Id="rId9" Type="http://schemas.openxmlformats.org/officeDocument/2006/relationships/image" Target="../media/image139.png"/><Relationship Id="rId14" Type="http://schemas.openxmlformats.org/officeDocument/2006/relationships/image" Target="../media/image148.svg"/><Relationship Id="rId22" Type="http://schemas.openxmlformats.org/officeDocument/2006/relationships/image" Target="../media/image156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65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42.svg"/><Relationship Id="rId5" Type="http://schemas.openxmlformats.org/officeDocument/2006/relationships/image" Target="../media/image4.jpg"/><Relationship Id="rId15" Type="http://schemas.openxmlformats.org/officeDocument/2006/relationships/image" Target="../media/image167.svg"/><Relationship Id="rId10" Type="http://schemas.openxmlformats.org/officeDocument/2006/relationships/image" Target="../media/image163.png"/><Relationship Id="rId4" Type="http://schemas.openxmlformats.org/officeDocument/2006/relationships/image" Target="../media/image3.png"/><Relationship Id="rId9" Type="http://schemas.openxmlformats.org/officeDocument/2006/relationships/image" Target="../media/image162.svg"/><Relationship Id="rId14" Type="http://schemas.openxmlformats.org/officeDocument/2006/relationships/image" Target="../media/image16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78.svg"/><Relationship Id="rId18" Type="http://schemas.openxmlformats.org/officeDocument/2006/relationships/image" Target="../media/image183.png"/><Relationship Id="rId3" Type="http://schemas.openxmlformats.org/officeDocument/2006/relationships/image" Target="../media/image168.jpeg"/><Relationship Id="rId21" Type="http://schemas.openxmlformats.org/officeDocument/2006/relationships/image" Target="../media/image186.svg"/><Relationship Id="rId7" Type="http://schemas.openxmlformats.org/officeDocument/2006/relationships/image" Target="../media/image172.png"/><Relationship Id="rId12" Type="http://schemas.openxmlformats.org/officeDocument/2006/relationships/image" Target="../media/image177.png"/><Relationship Id="rId17" Type="http://schemas.openxmlformats.org/officeDocument/2006/relationships/image" Target="../media/image182.sv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81.png"/><Relationship Id="rId20" Type="http://schemas.openxmlformats.org/officeDocument/2006/relationships/image" Target="../media/image18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1.png"/><Relationship Id="rId11" Type="http://schemas.openxmlformats.org/officeDocument/2006/relationships/image" Target="../media/image176.svg"/><Relationship Id="rId5" Type="http://schemas.openxmlformats.org/officeDocument/2006/relationships/image" Target="../media/image170.png"/><Relationship Id="rId15" Type="http://schemas.openxmlformats.org/officeDocument/2006/relationships/image" Target="../media/image180.svg"/><Relationship Id="rId10" Type="http://schemas.openxmlformats.org/officeDocument/2006/relationships/image" Target="../media/image175.png"/><Relationship Id="rId19" Type="http://schemas.openxmlformats.org/officeDocument/2006/relationships/image" Target="../media/image184.svg"/><Relationship Id="rId4" Type="http://schemas.openxmlformats.org/officeDocument/2006/relationships/image" Target="../media/image169.png"/><Relationship Id="rId9" Type="http://schemas.openxmlformats.org/officeDocument/2006/relationships/image" Target="../media/image174.svg"/><Relationship Id="rId14" Type="http://schemas.openxmlformats.org/officeDocument/2006/relationships/image" Target="../media/image17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svg"/><Relationship Id="rId13" Type="http://schemas.openxmlformats.org/officeDocument/2006/relationships/image" Target="../media/image195.png"/><Relationship Id="rId18" Type="http://schemas.openxmlformats.org/officeDocument/2006/relationships/image" Target="../media/image200.svg"/><Relationship Id="rId3" Type="http://schemas.openxmlformats.org/officeDocument/2006/relationships/image" Target="../media/image45.png"/><Relationship Id="rId7" Type="http://schemas.openxmlformats.org/officeDocument/2006/relationships/image" Target="../media/image189.png"/><Relationship Id="rId12" Type="http://schemas.openxmlformats.org/officeDocument/2006/relationships/image" Target="../media/image194.svg"/><Relationship Id="rId17" Type="http://schemas.openxmlformats.org/officeDocument/2006/relationships/image" Target="../media/image199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9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svg"/><Relationship Id="rId11" Type="http://schemas.openxmlformats.org/officeDocument/2006/relationships/image" Target="../media/image193.png"/><Relationship Id="rId5" Type="http://schemas.openxmlformats.org/officeDocument/2006/relationships/image" Target="../media/image187.png"/><Relationship Id="rId15" Type="http://schemas.openxmlformats.org/officeDocument/2006/relationships/image" Target="../media/image197.png"/><Relationship Id="rId10" Type="http://schemas.openxmlformats.org/officeDocument/2006/relationships/image" Target="../media/image192.svg"/><Relationship Id="rId4" Type="http://schemas.openxmlformats.org/officeDocument/2006/relationships/image" Target="../media/image46.svg"/><Relationship Id="rId9" Type="http://schemas.openxmlformats.org/officeDocument/2006/relationships/image" Target="../media/image191.png"/><Relationship Id="rId14" Type="http://schemas.openxmlformats.org/officeDocument/2006/relationships/image" Target="../media/image19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2.png"/><Relationship Id="rId18" Type="http://schemas.openxmlformats.org/officeDocument/2006/relationships/image" Target="../media/image27.svg"/><Relationship Id="rId26" Type="http://schemas.openxmlformats.org/officeDocument/2006/relationships/image" Target="../media/image31.svg"/><Relationship Id="rId3" Type="http://schemas.openxmlformats.org/officeDocument/2006/relationships/image" Target="../media/image16.png"/><Relationship Id="rId21" Type="http://schemas.openxmlformats.org/officeDocument/2006/relationships/image" Target="../media/image14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9.svg"/><Relationship Id="rId20" Type="http://schemas.openxmlformats.org/officeDocument/2006/relationships/image" Target="../media/image29.sv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24" Type="http://schemas.openxmlformats.org/officeDocument/2006/relationships/image" Target="../media/image11.svg"/><Relationship Id="rId32" Type="http://schemas.openxmlformats.org/officeDocument/2006/relationships/image" Target="../media/image37.svg"/><Relationship Id="rId5" Type="http://schemas.openxmlformats.org/officeDocument/2006/relationships/image" Target="../media/image18.png"/><Relationship Id="rId15" Type="http://schemas.openxmlformats.org/officeDocument/2006/relationships/image" Target="../media/image8.png"/><Relationship Id="rId23" Type="http://schemas.openxmlformats.org/officeDocument/2006/relationships/image" Target="../media/image10.png"/><Relationship Id="rId28" Type="http://schemas.openxmlformats.org/officeDocument/2006/relationships/image" Target="../media/image33.svg"/><Relationship Id="rId10" Type="http://schemas.openxmlformats.org/officeDocument/2006/relationships/image" Target="../media/image23.svg"/><Relationship Id="rId19" Type="http://schemas.openxmlformats.org/officeDocument/2006/relationships/image" Target="../media/image28.png"/><Relationship Id="rId31" Type="http://schemas.openxmlformats.org/officeDocument/2006/relationships/image" Target="../media/image36.pn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13.svg"/><Relationship Id="rId22" Type="http://schemas.openxmlformats.org/officeDocument/2006/relationships/image" Target="../media/image15.svg"/><Relationship Id="rId27" Type="http://schemas.openxmlformats.org/officeDocument/2006/relationships/image" Target="../media/image32.png"/><Relationship Id="rId30" Type="http://schemas.openxmlformats.org/officeDocument/2006/relationships/image" Target="../media/image35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7.png"/><Relationship Id="rId7" Type="http://schemas.openxmlformats.org/officeDocument/2006/relationships/image" Target="../media/image202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1.png"/><Relationship Id="rId5" Type="http://schemas.openxmlformats.org/officeDocument/2006/relationships/image" Target="../media/image69.png"/><Relationship Id="rId10" Type="http://schemas.openxmlformats.org/officeDocument/2006/relationships/image" Target="../media/image42.svg"/><Relationship Id="rId4" Type="http://schemas.openxmlformats.org/officeDocument/2006/relationships/image" Target="../media/image40.svg"/><Relationship Id="rId9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0.png"/><Relationship Id="rId13" Type="http://schemas.openxmlformats.org/officeDocument/2006/relationships/image" Target="../media/image69.png"/><Relationship Id="rId3" Type="http://schemas.openxmlformats.org/officeDocument/2006/relationships/image" Target="../media/image131.png"/><Relationship Id="rId7" Type="http://schemas.openxmlformats.org/officeDocument/2006/relationships/image" Target="../media/image204.svg"/><Relationship Id="rId12" Type="http://schemas.openxmlformats.org/officeDocument/2006/relationships/image" Target="../media/image13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3.png"/><Relationship Id="rId11" Type="http://schemas.openxmlformats.org/officeDocument/2006/relationships/image" Target="../media/image134.png"/><Relationship Id="rId5" Type="http://schemas.openxmlformats.org/officeDocument/2006/relationships/image" Target="../media/image40.svg"/><Relationship Id="rId15" Type="http://schemas.openxmlformats.org/officeDocument/2006/relationships/image" Target="../media/image100.svg"/><Relationship Id="rId10" Type="http://schemas.openxmlformats.org/officeDocument/2006/relationships/image" Target="../media/image1320.png"/><Relationship Id="rId4" Type="http://schemas.openxmlformats.org/officeDocument/2006/relationships/image" Target="../media/image47.png"/><Relationship Id="rId9" Type="http://schemas.openxmlformats.org/officeDocument/2006/relationships/image" Target="../media/image1310.png"/><Relationship Id="rId14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svg"/><Relationship Id="rId3" Type="http://schemas.openxmlformats.org/officeDocument/2006/relationships/image" Target="../media/image47.png"/><Relationship Id="rId7" Type="http://schemas.openxmlformats.org/officeDocument/2006/relationships/image" Target="../media/image20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6.svg"/><Relationship Id="rId5" Type="http://schemas.openxmlformats.org/officeDocument/2006/relationships/image" Target="../media/image205.png"/><Relationship Id="rId4" Type="http://schemas.openxmlformats.org/officeDocument/2006/relationships/image" Target="../media/image40.svg"/><Relationship Id="rId9" Type="http://schemas.openxmlformats.org/officeDocument/2006/relationships/image" Target="../media/image12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50.png"/><Relationship Id="rId7" Type="http://schemas.openxmlformats.org/officeDocument/2006/relationships/image" Target="../media/image45.png"/><Relationship Id="rId12" Type="http://schemas.openxmlformats.org/officeDocument/2006/relationships/image" Target="../media/image49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sv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40.svg"/><Relationship Id="rId4" Type="http://schemas.openxmlformats.org/officeDocument/2006/relationships/image" Target="../media/image51.svg"/><Relationship Id="rId9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svg"/><Relationship Id="rId13" Type="http://schemas.openxmlformats.org/officeDocument/2006/relationships/image" Target="../media/image217.png"/><Relationship Id="rId18" Type="http://schemas.openxmlformats.org/officeDocument/2006/relationships/image" Target="../media/image222.svg"/><Relationship Id="rId26" Type="http://schemas.openxmlformats.org/officeDocument/2006/relationships/image" Target="../media/image230.svg"/><Relationship Id="rId3" Type="http://schemas.openxmlformats.org/officeDocument/2006/relationships/image" Target="../media/image209.png"/><Relationship Id="rId21" Type="http://schemas.openxmlformats.org/officeDocument/2006/relationships/image" Target="../media/image225.png"/><Relationship Id="rId7" Type="http://schemas.openxmlformats.org/officeDocument/2006/relationships/image" Target="../media/image211.png"/><Relationship Id="rId12" Type="http://schemas.openxmlformats.org/officeDocument/2006/relationships/image" Target="../media/image216.svg"/><Relationship Id="rId17" Type="http://schemas.openxmlformats.org/officeDocument/2006/relationships/image" Target="../media/image221.png"/><Relationship Id="rId25" Type="http://schemas.openxmlformats.org/officeDocument/2006/relationships/image" Target="../media/image229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220.svg"/><Relationship Id="rId20" Type="http://schemas.openxmlformats.org/officeDocument/2006/relationships/image" Target="../media/image224.svg"/><Relationship Id="rId29" Type="http://schemas.openxmlformats.org/officeDocument/2006/relationships/image" Target="../media/image1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svg"/><Relationship Id="rId11" Type="http://schemas.openxmlformats.org/officeDocument/2006/relationships/image" Target="../media/image215.png"/><Relationship Id="rId24" Type="http://schemas.openxmlformats.org/officeDocument/2006/relationships/image" Target="../media/image228.svg"/><Relationship Id="rId5" Type="http://schemas.openxmlformats.org/officeDocument/2006/relationships/image" Target="../media/image145.png"/><Relationship Id="rId15" Type="http://schemas.openxmlformats.org/officeDocument/2006/relationships/image" Target="../media/image219.png"/><Relationship Id="rId23" Type="http://schemas.openxmlformats.org/officeDocument/2006/relationships/image" Target="../media/image227.png"/><Relationship Id="rId28" Type="http://schemas.openxmlformats.org/officeDocument/2006/relationships/image" Target="../media/image11.svg"/><Relationship Id="rId10" Type="http://schemas.openxmlformats.org/officeDocument/2006/relationships/image" Target="../media/image214.svg"/><Relationship Id="rId19" Type="http://schemas.openxmlformats.org/officeDocument/2006/relationships/image" Target="../media/image223.png"/><Relationship Id="rId4" Type="http://schemas.openxmlformats.org/officeDocument/2006/relationships/image" Target="../media/image210.svg"/><Relationship Id="rId9" Type="http://schemas.openxmlformats.org/officeDocument/2006/relationships/image" Target="../media/image213.png"/><Relationship Id="rId14" Type="http://schemas.openxmlformats.org/officeDocument/2006/relationships/image" Target="../media/image218.svg"/><Relationship Id="rId22" Type="http://schemas.openxmlformats.org/officeDocument/2006/relationships/image" Target="../media/image226.svg"/><Relationship Id="rId27" Type="http://schemas.openxmlformats.org/officeDocument/2006/relationships/image" Target="../media/image62.png"/><Relationship Id="rId30" Type="http://schemas.openxmlformats.org/officeDocument/2006/relationships/image" Target="../media/image15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162.svg"/><Relationship Id="rId3" Type="http://schemas.openxmlformats.org/officeDocument/2006/relationships/image" Target="../media/image49.svg"/><Relationship Id="rId7" Type="http://schemas.openxmlformats.org/officeDocument/2006/relationships/image" Target="../media/image216.svg"/><Relationship Id="rId12" Type="http://schemas.openxmlformats.org/officeDocument/2006/relationships/image" Target="../media/image161.png"/><Relationship Id="rId17" Type="http://schemas.openxmlformats.org/officeDocument/2006/relationships/image" Target="../media/image232.svg"/><Relationship Id="rId2" Type="http://schemas.openxmlformats.org/officeDocument/2006/relationships/image" Target="../media/image48.png"/><Relationship Id="rId16" Type="http://schemas.openxmlformats.org/officeDocument/2006/relationships/image" Target="../media/image2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5.png"/><Relationship Id="rId11" Type="http://schemas.openxmlformats.org/officeDocument/2006/relationships/image" Target="../media/image167.svg"/><Relationship Id="rId5" Type="http://schemas.openxmlformats.org/officeDocument/2006/relationships/image" Target="../media/image220.svg"/><Relationship Id="rId15" Type="http://schemas.openxmlformats.org/officeDocument/2006/relationships/image" Target="../media/image165.svg"/><Relationship Id="rId10" Type="http://schemas.openxmlformats.org/officeDocument/2006/relationships/image" Target="../media/image166.png"/><Relationship Id="rId4" Type="http://schemas.openxmlformats.org/officeDocument/2006/relationships/image" Target="../media/image219.png"/><Relationship Id="rId9" Type="http://schemas.openxmlformats.org/officeDocument/2006/relationships/image" Target="../media/image11.svg"/><Relationship Id="rId14" Type="http://schemas.openxmlformats.org/officeDocument/2006/relationships/image" Target="../media/image16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svg"/><Relationship Id="rId3" Type="http://schemas.openxmlformats.org/officeDocument/2006/relationships/image" Target="../media/image233.png"/><Relationship Id="rId7" Type="http://schemas.openxmlformats.org/officeDocument/2006/relationships/image" Target="../media/image2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svg"/><Relationship Id="rId5" Type="http://schemas.openxmlformats.org/officeDocument/2006/relationships/image" Target="../media/image145.png"/><Relationship Id="rId4" Type="http://schemas.openxmlformats.org/officeDocument/2006/relationships/image" Target="../media/image234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0.png"/><Relationship Id="rId13" Type="http://schemas.openxmlformats.org/officeDocument/2006/relationships/image" Target="../media/image62.png"/><Relationship Id="rId3" Type="http://schemas.openxmlformats.org/officeDocument/2006/relationships/image" Target="../media/image48.png"/><Relationship Id="rId7" Type="http://schemas.openxmlformats.org/officeDocument/2006/relationships/image" Target="../media/image15.svg"/><Relationship Id="rId12" Type="http://schemas.openxmlformats.org/officeDocument/2006/relationships/image" Target="../media/image238.sv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2.png"/><Relationship Id="rId11" Type="http://schemas.openxmlformats.org/officeDocument/2006/relationships/image" Target="../media/image237.png"/><Relationship Id="rId5" Type="http://schemas.openxmlformats.org/officeDocument/2006/relationships/image" Target="../media/image69.png"/><Relationship Id="rId15" Type="http://schemas.openxmlformats.org/officeDocument/2006/relationships/image" Target="../media/image63.png"/><Relationship Id="rId10" Type="http://schemas.openxmlformats.org/officeDocument/2006/relationships/image" Target="../media/image1940.png"/><Relationship Id="rId4" Type="http://schemas.openxmlformats.org/officeDocument/2006/relationships/image" Target="../media/image49.svg"/><Relationship Id="rId9" Type="http://schemas.openxmlformats.org/officeDocument/2006/relationships/image" Target="../media/image1930.png"/><Relationship Id="rId14" Type="http://schemas.openxmlformats.org/officeDocument/2006/relationships/image" Target="../media/image11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50.png"/><Relationship Id="rId7" Type="http://schemas.openxmlformats.org/officeDocument/2006/relationships/image" Target="../media/image45.png"/><Relationship Id="rId12" Type="http://schemas.openxmlformats.org/officeDocument/2006/relationships/image" Target="../media/image49.sv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sv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40.svg"/><Relationship Id="rId4" Type="http://schemas.openxmlformats.org/officeDocument/2006/relationships/image" Target="../media/image51.svg"/><Relationship Id="rId9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svg"/><Relationship Id="rId7" Type="http://schemas.openxmlformats.org/officeDocument/2006/relationships/image" Target="../media/image142.sv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png"/><Relationship Id="rId5" Type="http://schemas.openxmlformats.org/officeDocument/2006/relationships/image" Target="../media/image242.svg"/><Relationship Id="rId4" Type="http://schemas.openxmlformats.org/officeDocument/2006/relationships/image" Target="../media/image2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svg"/><Relationship Id="rId3" Type="http://schemas.openxmlformats.org/officeDocument/2006/relationships/image" Target="../media/image166.png"/><Relationship Id="rId7" Type="http://schemas.openxmlformats.org/officeDocument/2006/relationships/image" Target="../media/image243.png"/><Relationship Id="rId12" Type="http://schemas.openxmlformats.org/officeDocument/2006/relationships/image" Target="../media/image108.sv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svg"/><Relationship Id="rId11" Type="http://schemas.openxmlformats.org/officeDocument/2006/relationships/image" Target="../media/image244.png"/><Relationship Id="rId5" Type="http://schemas.openxmlformats.org/officeDocument/2006/relationships/image" Target="../media/image50.png"/><Relationship Id="rId10" Type="http://schemas.openxmlformats.org/officeDocument/2006/relationships/image" Target="../media/image15.svg"/><Relationship Id="rId4" Type="http://schemas.openxmlformats.org/officeDocument/2006/relationships/image" Target="../media/image167.svg"/><Relationship Id="rId9" Type="http://schemas.openxmlformats.org/officeDocument/2006/relationships/image" Target="../media/image13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svg"/><Relationship Id="rId13" Type="http://schemas.openxmlformats.org/officeDocument/2006/relationships/image" Target="../media/image128.png"/><Relationship Id="rId18" Type="http://schemas.openxmlformats.org/officeDocument/2006/relationships/image" Target="../media/image2400.png"/><Relationship Id="rId3" Type="http://schemas.openxmlformats.org/officeDocument/2006/relationships/image" Target="../media/image50.png"/><Relationship Id="rId7" Type="http://schemas.openxmlformats.org/officeDocument/2006/relationships/image" Target="../media/image247.png"/><Relationship Id="rId12" Type="http://schemas.openxmlformats.org/officeDocument/2006/relationships/image" Target="../media/image250.svg"/><Relationship Id="rId17" Type="http://schemas.openxmlformats.org/officeDocument/2006/relationships/image" Target="../media/image2120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31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6.svg"/><Relationship Id="rId11" Type="http://schemas.openxmlformats.org/officeDocument/2006/relationships/image" Target="../media/image249.png"/><Relationship Id="rId5" Type="http://schemas.openxmlformats.org/officeDocument/2006/relationships/image" Target="../media/image245.png"/><Relationship Id="rId15" Type="http://schemas.openxmlformats.org/officeDocument/2006/relationships/image" Target="../media/image130.png"/><Relationship Id="rId10" Type="http://schemas.openxmlformats.org/officeDocument/2006/relationships/image" Target="../media/image127.svg"/><Relationship Id="rId4" Type="http://schemas.openxmlformats.org/officeDocument/2006/relationships/image" Target="../media/image51.svg"/><Relationship Id="rId9" Type="http://schemas.openxmlformats.org/officeDocument/2006/relationships/image" Target="../media/image126.png"/><Relationship Id="rId14" Type="http://schemas.openxmlformats.org/officeDocument/2006/relationships/image" Target="../media/image129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svg"/><Relationship Id="rId3" Type="http://schemas.openxmlformats.org/officeDocument/2006/relationships/image" Target="../media/image50.png"/><Relationship Id="rId7" Type="http://schemas.openxmlformats.org/officeDocument/2006/relationships/image" Target="../media/image253.png"/><Relationship Id="rId12" Type="http://schemas.openxmlformats.org/officeDocument/2006/relationships/image" Target="../media/image138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2.svg"/><Relationship Id="rId11" Type="http://schemas.openxmlformats.org/officeDocument/2006/relationships/image" Target="../media/image137.png"/><Relationship Id="rId5" Type="http://schemas.openxmlformats.org/officeDocument/2006/relationships/image" Target="../media/image251.png"/><Relationship Id="rId10" Type="http://schemas.openxmlformats.org/officeDocument/2006/relationships/image" Target="../media/image256.svg"/><Relationship Id="rId4" Type="http://schemas.openxmlformats.org/officeDocument/2006/relationships/image" Target="../media/image51.svg"/><Relationship Id="rId9" Type="http://schemas.openxmlformats.org/officeDocument/2006/relationships/image" Target="../media/image2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sv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openxmlformats.org/officeDocument/2006/relationships/image" Target="../media/image49.svg"/><Relationship Id="rId4" Type="http://schemas.openxmlformats.org/officeDocument/2006/relationships/image" Target="../media/image44.svg"/><Relationship Id="rId9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8.png"/><Relationship Id="rId18" Type="http://schemas.openxmlformats.org/officeDocument/2006/relationships/image" Target="../media/image57.svg"/><Relationship Id="rId3" Type="http://schemas.openxmlformats.org/officeDocument/2006/relationships/image" Target="../media/image43.png"/><Relationship Id="rId7" Type="http://schemas.openxmlformats.org/officeDocument/2006/relationships/image" Target="../media/image74.png"/><Relationship Id="rId12" Type="http://schemas.openxmlformats.org/officeDocument/2006/relationships/image" Target="../media/image77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70.pn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5.xml"/><Relationship Id="rId11" Type="http://schemas.openxmlformats.org/officeDocument/2006/relationships/image" Target="../media/image73.png"/><Relationship Id="rId10" Type="http://schemas.openxmlformats.org/officeDocument/2006/relationships/image" Target="../media/image72.png"/><Relationship Id="rId19" Type="http://schemas.openxmlformats.org/officeDocument/2006/relationships/image" Target="../media/image58.png"/><Relationship Id="rId4" Type="http://schemas.openxmlformats.org/officeDocument/2006/relationships/image" Target="../media/image44.sv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509AEDF-D17B-48D4-870D-0ED95FCA1B58}"/>
              </a:ext>
            </a:extLst>
          </p:cNvPr>
          <p:cNvSpPr/>
          <p:nvPr/>
        </p:nvSpPr>
        <p:spPr>
          <a:xfrm>
            <a:off x="0" y="874643"/>
            <a:ext cx="12192000" cy="5108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307A01C-E4B4-4B8B-BBFB-07C9B3D5BF8B}"/>
              </a:ext>
            </a:extLst>
          </p:cNvPr>
          <p:cNvSpPr txBox="1"/>
          <p:nvPr/>
        </p:nvSpPr>
        <p:spPr>
          <a:xfrm>
            <a:off x="276329" y="1124495"/>
            <a:ext cx="11639341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b="1" dirty="0">
                <a:solidFill>
                  <a:prstClr val="black"/>
                </a:solidFill>
                <a:latin typeface="Inria Serif" pitchFamily="2" charset="0"/>
              </a:rPr>
              <a:t>Predicting the response of the oceanic carbon cycle to climate change </a:t>
            </a:r>
          </a:p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Inria Serif Light" pitchFamily="2" charset="0"/>
              </a:rPr>
              <a:t>Eco-evolutionary modeling of the microbial loop and the role of viruses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nria Serif Light" pitchFamily="2" charset="0"/>
              <a:ea typeface="Roboto Condensed" panose="02000000000000000000" pitchFamily="2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Philippe Cherabier,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Institut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 de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Biologie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 de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l’Ecole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Normale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Supérieure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 (IBENS)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Sous la direction de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Régis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Ferrière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,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professeur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 à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l’Institut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 de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Biologie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 de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l’Ecole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Normale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Supérieure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 (IBENS)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73C0341-7437-4182-A667-0D48E2FD9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998" y="5155234"/>
            <a:ext cx="1259278" cy="55512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431ABBF-4F19-4D14-A148-2D388CFF4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29" y="5140538"/>
            <a:ext cx="1540372" cy="58451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154A0C4-A268-48DC-8C03-2CD086A58F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392" y="5043749"/>
            <a:ext cx="593136" cy="68975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0559BFC-1A60-4B2D-BAB3-56A4FB44E5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573" y="5167081"/>
            <a:ext cx="1303522" cy="531428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38016BA-2859-4F9E-9179-F0AEBC59FC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824" y="5183736"/>
            <a:ext cx="1793846" cy="49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0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3F875D-9E1B-4938-AA11-74EC0412F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 err="1"/>
              <a:t>Evolutionary</a:t>
            </a:r>
            <a:r>
              <a:rPr lang="fr-FR" dirty="0"/>
              <a:t> </a:t>
            </a:r>
            <a:r>
              <a:rPr lang="fr-FR" dirty="0" err="1"/>
              <a:t>framework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E10D94A-5E62-4F7E-815D-295D800D7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E4E7-BC2B-4966-A071-AA6AB7FD3884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A709B03-9C1E-4F84-BCBF-12502D90C8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0663" y="3202711"/>
            <a:ext cx="3932238" cy="863781"/>
          </a:xfrm>
        </p:spPr>
        <p:txBody>
          <a:bodyPr/>
          <a:lstStyle/>
          <a:p>
            <a:r>
              <a:rPr lang="fr-FR" dirty="0"/>
              <a:t>There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trade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-off</a:t>
            </a:r>
            <a:r>
              <a:rPr lang="fr-FR" dirty="0"/>
              <a:t> </a:t>
            </a:r>
            <a:r>
              <a:rPr lang="fr-FR" dirty="0" err="1"/>
              <a:t>between</a:t>
            </a:r>
            <a:r>
              <a:rPr lang="fr-FR" dirty="0"/>
              <a:t>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bacterial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growth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efficiency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dirty="0"/>
              <a:t>(‘</a:t>
            </a:r>
            <a:r>
              <a:rPr lang="fr-FR" dirty="0" err="1"/>
              <a:t>yield</a:t>
            </a:r>
            <a:r>
              <a:rPr lang="fr-FR" dirty="0"/>
              <a:t>’) and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uptake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dirty="0"/>
              <a:t>(‘</a:t>
            </a:r>
            <a:r>
              <a:rPr lang="fr-FR" dirty="0" err="1"/>
              <a:t>resource</a:t>
            </a:r>
            <a:r>
              <a:rPr lang="fr-FR" dirty="0"/>
              <a:t> acquisition’).</a:t>
            </a: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C2FC6603-2C29-4EE4-B012-C04D81F81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257468" y="1975435"/>
            <a:ext cx="5177085" cy="3502106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4734279A-21AB-40FD-8C73-6CE7950BE4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04428" y="2760132"/>
            <a:ext cx="1826926" cy="1826926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3FABF465-C43D-40AD-B292-A576A1152F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37916" y="5294246"/>
            <a:ext cx="1474698" cy="1474698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CAAC778B-976B-41FF-BEA2-DD2170ACD9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63715" y="451413"/>
            <a:ext cx="1555406" cy="1555406"/>
          </a:xfrm>
          <a:prstGeom prst="rect">
            <a:avLst/>
          </a:prstGeom>
        </p:spPr>
      </p:pic>
      <p:pic>
        <p:nvPicPr>
          <p:cNvPr id="10" name="Graphique 9" descr="Engrenage">
            <a:extLst>
              <a:ext uri="{FF2B5EF4-FFF2-40B4-BE49-F238E27FC236}">
                <a16:creationId xmlns:a16="http://schemas.microsoft.com/office/drawing/2014/main" id="{BDE9395E-0C43-400C-9023-7FDBBD071E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30972" y="542969"/>
            <a:ext cx="1014975" cy="1014975"/>
          </a:xfrm>
          <a:prstGeom prst="rect">
            <a:avLst/>
          </a:prstGeom>
        </p:spPr>
      </p:pic>
      <p:pic>
        <p:nvPicPr>
          <p:cNvPr id="11" name="Graphique 10" descr="Engrenage">
            <a:extLst>
              <a:ext uri="{FF2B5EF4-FFF2-40B4-BE49-F238E27FC236}">
                <a16:creationId xmlns:a16="http://schemas.microsoft.com/office/drawing/2014/main" id="{592B0452-2D58-4361-A2CD-77BAC1F5F7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01834" y="906870"/>
            <a:ext cx="1014975" cy="1014975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783D5155-EECA-4EBC-8D45-0833DF5714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43861" y="6236420"/>
            <a:ext cx="601212" cy="60121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2E8AEC7-8EE2-4F98-9409-7E5FA82BE317}"/>
              </a:ext>
            </a:extLst>
          </p:cNvPr>
          <p:cNvSpPr txBox="1"/>
          <p:nvPr/>
        </p:nvSpPr>
        <p:spPr>
          <a:xfrm>
            <a:off x="2786926" y="4556604"/>
            <a:ext cx="2547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spc="2000" dirty="0" err="1">
                <a:latin typeface="Inria Serif" pitchFamily="2" charset="0"/>
              </a:rPr>
              <a:t>Uptake</a:t>
            </a:r>
            <a:endParaRPr lang="fr-FR" sz="2000" i="1" spc="2000" dirty="0">
              <a:latin typeface="Inria Serif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A75C89B-CA99-439D-9C21-F7B888F0CE78}"/>
              </a:ext>
            </a:extLst>
          </p:cNvPr>
          <p:cNvSpPr txBox="1"/>
          <p:nvPr/>
        </p:nvSpPr>
        <p:spPr>
          <a:xfrm>
            <a:off x="1538818" y="142859"/>
            <a:ext cx="2605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i="1" dirty="0" err="1">
                <a:latin typeface="Inria Serif" pitchFamily="2" charset="0"/>
              </a:rPr>
              <a:t>Bacterial</a:t>
            </a:r>
            <a:r>
              <a:rPr lang="fr-FR" sz="2000" i="1" dirty="0">
                <a:latin typeface="Inria Serif" pitchFamily="2" charset="0"/>
              </a:rPr>
              <a:t> production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0E12220-082A-43B7-9B37-9A595B8D1CF1}"/>
              </a:ext>
            </a:extLst>
          </p:cNvPr>
          <p:cNvSpPr txBox="1"/>
          <p:nvPr/>
        </p:nvSpPr>
        <p:spPr>
          <a:xfrm>
            <a:off x="4551988" y="146620"/>
            <a:ext cx="1544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>
                <a:latin typeface="Inria Serif" pitchFamily="2" charset="0"/>
              </a:rPr>
              <a:t>Respiration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F603009B-1EBC-4B6B-AF3D-35C256BD309E}"/>
              </a:ext>
            </a:extLst>
          </p:cNvPr>
          <p:cNvCxnSpPr/>
          <p:nvPr/>
        </p:nvCxnSpPr>
        <p:spPr>
          <a:xfrm>
            <a:off x="2395576" y="2337628"/>
            <a:ext cx="1665096" cy="0"/>
          </a:xfrm>
          <a:prstGeom prst="line">
            <a:avLst/>
          </a:prstGeom>
          <a:ln w="76200">
            <a:solidFill>
              <a:srgbClr val="F06225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309E7B51-871B-4276-BB96-1A945A909A18}"/>
              </a:ext>
            </a:extLst>
          </p:cNvPr>
          <p:cNvSpPr txBox="1"/>
          <p:nvPr/>
        </p:nvSpPr>
        <p:spPr>
          <a:xfrm>
            <a:off x="1706449" y="2106795"/>
            <a:ext cx="688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BGE</a:t>
            </a:r>
            <a:endParaRPr lang="fr-FR" b="1" dirty="0">
              <a:solidFill>
                <a:srgbClr val="F06225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48C92745-9D0C-4AD5-9843-1D8EE7C83FA1}"/>
              </a:ext>
            </a:extLst>
          </p:cNvPr>
          <p:cNvSpPr/>
          <p:nvPr/>
        </p:nvSpPr>
        <p:spPr>
          <a:xfrm rot="10800000">
            <a:off x="2867595" y="1095270"/>
            <a:ext cx="3688312" cy="3688312"/>
          </a:xfrm>
          <a:prstGeom prst="arc">
            <a:avLst>
              <a:gd name="adj1" fmla="val 8455361"/>
              <a:gd name="adj2" fmla="val 15265140"/>
            </a:avLst>
          </a:prstGeom>
          <a:ln w="38100">
            <a:solidFill>
              <a:srgbClr val="F0622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Graphique 15">
            <a:extLst>
              <a:ext uri="{FF2B5EF4-FFF2-40B4-BE49-F238E27FC236}">
                <a16:creationId xmlns:a16="http://schemas.microsoft.com/office/drawing/2014/main" id="{AE79E1C4-9875-4539-A4EE-1D15D1AF0EA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2870" t="20754" r="-2397" b="16256"/>
          <a:stretch/>
        </p:blipFill>
        <p:spPr>
          <a:xfrm>
            <a:off x="7840662" y="4185984"/>
            <a:ext cx="3502107" cy="2216524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00969BF0-9F21-4F61-81A1-CACF4314BBF9}"/>
              </a:ext>
            </a:extLst>
          </p:cNvPr>
          <p:cNvSpPr txBox="1"/>
          <p:nvPr/>
        </p:nvSpPr>
        <p:spPr>
          <a:xfrm>
            <a:off x="8027974" y="5469299"/>
            <a:ext cx="606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BGE</a:t>
            </a:r>
            <a:endParaRPr lang="fr-FR" sz="1600" b="1" dirty="0">
              <a:solidFill>
                <a:srgbClr val="F06225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5EE38F2D-CEE9-4E27-98D5-3C2E977802CD}"/>
                  </a:ext>
                </a:extLst>
              </p:cNvPr>
              <p:cNvSpPr txBox="1"/>
              <p:nvPr/>
            </p:nvSpPr>
            <p:spPr>
              <a:xfrm>
                <a:off x="10675837" y="5523600"/>
                <a:ext cx="29335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solidFill>
                            <a:srgbClr val="F06225"/>
                          </a:solidFill>
                          <a:latin typeface="Cambria Math" panose="02040503050406030204" pitchFamily="18" charset="0"/>
                        </a:rPr>
                        <m:t>𝑼</m:t>
                      </m:r>
                    </m:oMath>
                  </m:oMathPara>
                </a14:m>
                <a:endParaRPr lang="fr-FR" sz="2400" b="1" dirty="0">
                  <a:solidFill>
                    <a:srgbClr val="F06225"/>
                  </a:solidFill>
                </a:endParaRPr>
              </a:p>
            </p:txBody>
          </p:sp>
        </mc:Choice>
        <mc:Fallback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5EE38F2D-CEE9-4E27-98D5-3C2E977802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5837" y="5523600"/>
                <a:ext cx="293350" cy="369332"/>
              </a:xfrm>
              <a:prstGeom prst="rect">
                <a:avLst/>
              </a:prstGeom>
              <a:blipFill>
                <a:blip r:embed="rId15"/>
                <a:stretch>
                  <a:fillRect l="-22917" r="-25000" b="-65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e 29">
            <a:extLst>
              <a:ext uri="{FF2B5EF4-FFF2-40B4-BE49-F238E27FC236}">
                <a16:creationId xmlns:a16="http://schemas.microsoft.com/office/drawing/2014/main" id="{2522D968-CD6D-4C0D-A1FA-004C840EF8EA}"/>
              </a:ext>
            </a:extLst>
          </p:cNvPr>
          <p:cNvGrpSpPr/>
          <p:nvPr/>
        </p:nvGrpSpPr>
        <p:grpSpPr>
          <a:xfrm>
            <a:off x="41479" y="2107599"/>
            <a:ext cx="1396536" cy="460861"/>
            <a:chOff x="5958302" y="4167475"/>
            <a:chExt cx="1396536" cy="460861"/>
          </a:xfrm>
        </p:grpSpPr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F5119CDF-74DC-4D70-9EAD-82DE1D4FA795}"/>
                </a:ext>
              </a:extLst>
            </p:cNvPr>
            <p:cNvSpPr txBox="1"/>
            <p:nvPr/>
          </p:nvSpPr>
          <p:spPr>
            <a:xfrm>
              <a:off x="5958302" y="4167475"/>
              <a:ext cx="139653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i="1" dirty="0" err="1">
                  <a:solidFill>
                    <a:schemeClr val="bg2">
                      <a:lumMod val="50000"/>
                    </a:schemeClr>
                  </a:solidFill>
                  <a:latin typeface="Inria Serif" pitchFamily="2" charset="0"/>
                  <a:ea typeface="Roboto Condensed Light" panose="02000000000000000000" pitchFamily="2" charset="0"/>
                </a:rPr>
                <a:t>Bacterial</a:t>
              </a:r>
              <a:r>
                <a:rPr lang="fr-FR" sz="1000" i="1" dirty="0">
                  <a:solidFill>
                    <a:schemeClr val="bg2">
                      <a:lumMod val="50000"/>
                    </a:schemeClr>
                  </a:solidFill>
                  <a:latin typeface="Inria Serif" pitchFamily="2" charset="0"/>
                  <a:ea typeface="Roboto Condensed Light" panose="02000000000000000000" pitchFamily="2" charset="0"/>
                </a:rPr>
                <a:t> production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B4D311C4-CC10-4C3E-A71B-304B6AB9D15A}"/>
                </a:ext>
              </a:extLst>
            </p:cNvPr>
            <p:cNvSpPr txBox="1"/>
            <p:nvPr/>
          </p:nvSpPr>
          <p:spPr>
            <a:xfrm>
              <a:off x="6360655" y="4382115"/>
              <a:ext cx="60305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i="1" dirty="0" err="1">
                  <a:solidFill>
                    <a:schemeClr val="bg2">
                      <a:lumMod val="50000"/>
                    </a:schemeClr>
                  </a:solidFill>
                  <a:latin typeface="Inria Serif" pitchFamily="2" charset="0"/>
                  <a:ea typeface="Roboto Condensed Light" panose="02000000000000000000" pitchFamily="2" charset="0"/>
                </a:rPr>
                <a:t>Uptake</a:t>
              </a:r>
              <a:endParaRPr lang="fr-FR" sz="1000" i="1" dirty="0">
                <a:solidFill>
                  <a:schemeClr val="bg2">
                    <a:lumMod val="50000"/>
                  </a:schemeClr>
                </a:solidFill>
                <a:latin typeface="Inria Serif" pitchFamily="2" charset="0"/>
                <a:ea typeface="Roboto Condensed Light" panose="02000000000000000000" pitchFamily="2" charset="0"/>
              </a:endParaRPr>
            </a:p>
          </p:txBody>
        </p: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5B48E1BB-77BC-4EAF-83A0-DC7DDCCFA9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15151" y="4415983"/>
              <a:ext cx="1294059" cy="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0579142D-9317-47F6-89DC-4117A74BE3B3}"/>
              </a:ext>
            </a:extLst>
          </p:cNvPr>
          <p:cNvSpPr txBox="1"/>
          <p:nvPr/>
        </p:nvSpPr>
        <p:spPr>
          <a:xfrm>
            <a:off x="1453636" y="2230709"/>
            <a:ext cx="2584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>
                <a:solidFill>
                  <a:schemeClr val="bg2">
                    <a:lumMod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=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B1F75A38-C5D4-48C8-AB4C-25A85202C1E7}"/>
              </a:ext>
            </a:extLst>
          </p:cNvPr>
          <p:cNvSpPr txBox="1">
            <a:spLocks/>
          </p:cNvSpPr>
          <p:nvPr/>
        </p:nvSpPr>
        <p:spPr>
          <a:xfrm>
            <a:off x="7840663" y="1473846"/>
            <a:ext cx="3932238" cy="863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BGE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seen</a:t>
            </a:r>
            <a:r>
              <a:rPr lang="fr-FR" dirty="0"/>
              <a:t> as an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evolutionary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strategy</a:t>
            </a:r>
            <a:r>
              <a:rPr lang="fr-FR" dirty="0"/>
              <a:t> </a:t>
            </a:r>
            <a:r>
              <a:rPr lang="fr-FR" dirty="0" err="1"/>
              <a:t>regarding</a:t>
            </a:r>
            <a:r>
              <a:rPr lang="fr-FR" dirty="0"/>
              <a:t>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resource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allocation</a:t>
            </a:r>
            <a:r>
              <a:rPr lang="fr-FR" dirty="0"/>
              <a:t>.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127FF502-2634-4C54-BE2D-3C2E897DF8CB}"/>
              </a:ext>
            </a:extLst>
          </p:cNvPr>
          <p:cNvGrpSpPr/>
          <p:nvPr/>
        </p:nvGrpSpPr>
        <p:grpSpPr>
          <a:xfrm>
            <a:off x="7781439" y="2655461"/>
            <a:ext cx="4130528" cy="307777"/>
            <a:chOff x="4023033" y="5679574"/>
            <a:chExt cx="5179927" cy="385970"/>
          </a:xfrm>
        </p:grpSpPr>
        <p:pic>
          <p:nvPicPr>
            <p:cNvPr id="31" name="Gradient">
              <a:extLst>
                <a:ext uri="{FF2B5EF4-FFF2-40B4-BE49-F238E27FC236}">
                  <a16:creationId xmlns:a16="http://schemas.microsoft.com/office/drawing/2014/main" id="{540888FD-6ADC-48AD-A0C8-3E9F517A72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88"/>
            <a:stretch/>
          </p:blipFill>
          <p:spPr>
            <a:xfrm>
              <a:off x="4340052" y="5757058"/>
              <a:ext cx="4592126" cy="259971"/>
            </a:xfrm>
            <a:prstGeom prst="rect">
              <a:avLst/>
            </a:prstGeom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D93F8860-E973-4D41-828E-788FC8CC5696}"/>
                </a:ext>
              </a:extLst>
            </p:cNvPr>
            <p:cNvSpPr txBox="1"/>
            <p:nvPr/>
          </p:nvSpPr>
          <p:spPr>
            <a:xfrm>
              <a:off x="6335379" y="5679574"/>
              <a:ext cx="601469" cy="385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BGE</a:t>
              </a:r>
              <a:endParaRPr lang="fr-FR" sz="24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BA477E43-7933-4EB2-B02F-2890A2017A48}"/>
                </a:ext>
              </a:extLst>
            </p:cNvPr>
            <p:cNvSpPr txBox="1"/>
            <p:nvPr/>
          </p:nvSpPr>
          <p:spPr>
            <a:xfrm>
              <a:off x="8909059" y="5737116"/>
              <a:ext cx="293901" cy="3280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chemeClr val="bg1"/>
                  </a:solidFill>
                  <a:latin typeface="Inria Serif" pitchFamily="2" charset="0"/>
                </a:rPr>
                <a:t>1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43849843-565E-4473-9151-9FFE3F7DB527}"/>
                </a:ext>
              </a:extLst>
            </p:cNvPr>
            <p:cNvSpPr txBox="1"/>
            <p:nvPr/>
          </p:nvSpPr>
          <p:spPr>
            <a:xfrm>
              <a:off x="4023033" y="5723277"/>
              <a:ext cx="340136" cy="3280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chemeClr val="bg1"/>
                  </a:solidFill>
                  <a:latin typeface="Inria Serif" pitchFamily="2" charset="0"/>
                </a:rPr>
                <a:t>0</a:t>
              </a: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97758759-E620-4589-8F69-04B2E48BA664}"/>
              </a:ext>
            </a:extLst>
          </p:cNvPr>
          <p:cNvSpPr txBox="1"/>
          <p:nvPr/>
        </p:nvSpPr>
        <p:spPr>
          <a:xfrm>
            <a:off x="7781439" y="2260941"/>
            <a:ext cx="1954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Resource acquisition </a:t>
            </a:r>
            <a:r>
              <a:rPr lang="fr-FR" sz="12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strategy</a:t>
            </a:r>
            <a:endParaRPr lang="fr-FR" sz="1200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5AB7313E-1E27-43B0-8C63-98ADC533342C}"/>
              </a:ext>
            </a:extLst>
          </p:cNvPr>
          <p:cNvSpPr txBox="1"/>
          <p:nvPr/>
        </p:nvSpPr>
        <p:spPr>
          <a:xfrm>
            <a:off x="10802313" y="2260941"/>
            <a:ext cx="9973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2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Yield</a:t>
            </a:r>
            <a:r>
              <a:rPr lang="fr-FR" sz="12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strategy</a:t>
            </a:r>
            <a:endParaRPr lang="fr-FR" sz="1200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cxnSp>
        <p:nvCxnSpPr>
          <p:cNvPr id="39" name="Connecteur : en arc 38">
            <a:extLst>
              <a:ext uri="{FF2B5EF4-FFF2-40B4-BE49-F238E27FC236}">
                <a16:creationId xmlns:a16="http://schemas.microsoft.com/office/drawing/2014/main" id="{113F6715-383B-4F8F-B838-98170ACE76F2}"/>
              </a:ext>
            </a:extLst>
          </p:cNvPr>
          <p:cNvCxnSpPr>
            <a:cxnSpLocks/>
            <a:stCxn id="2" idx="1"/>
            <a:endCxn id="34" idx="1"/>
          </p:cNvCxnSpPr>
          <p:nvPr/>
        </p:nvCxnSpPr>
        <p:spPr>
          <a:xfrm rot="10800000" flipV="1">
            <a:off x="7781439" y="2399441"/>
            <a:ext cx="12700" cy="421674"/>
          </a:xfrm>
          <a:prstGeom prst="curvedConnector3">
            <a:avLst>
              <a:gd name="adj1" fmla="val 1800000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 : en arc 41">
            <a:extLst>
              <a:ext uri="{FF2B5EF4-FFF2-40B4-BE49-F238E27FC236}">
                <a16:creationId xmlns:a16="http://schemas.microsoft.com/office/drawing/2014/main" id="{9D7FCA2A-26AE-40D6-B95B-07A4291026A6}"/>
              </a:ext>
            </a:extLst>
          </p:cNvPr>
          <p:cNvCxnSpPr>
            <a:cxnSpLocks/>
            <a:stCxn id="38" idx="3"/>
            <a:endCxn id="33" idx="3"/>
          </p:cNvCxnSpPr>
          <p:nvPr/>
        </p:nvCxnSpPr>
        <p:spPr>
          <a:xfrm>
            <a:off x="11799702" y="2399441"/>
            <a:ext cx="112265" cy="432710"/>
          </a:xfrm>
          <a:prstGeom prst="curvedConnector3">
            <a:avLst>
              <a:gd name="adj1" fmla="val 303625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71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6" presetClass="emph" presetSubtype="0" repeatCount="indefinite" accel="20000" decel="2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300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2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3" grpId="0"/>
      <p:bldP spid="14" grpId="0"/>
      <p:bldP spid="15" grpId="0"/>
      <p:bldP spid="18" grpId="0"/>
      <p:bldP spid="20" grpId="0" animBg="1"/>
      <p:bldP spid="22" grpId="0"/>
      <p:bldP spid="23" grpId="0"/>
      <p:bldP spid="29" grpId="0"/>
      <p:bldP spid="27" grpId="0" build="p"/>
      <p:bldP spid="2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CCA470-0181-4A61-BD45-C752F19BD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Towards</a:t>
            </a:r>
            <a:r>
              <a:rPr lang="fr-FR" dirty="0"/>
              <a:t> an </a:t>
            </a:r>
            <a:r>
              <a:rPr lang="fr-FR" dirty="0" err="1"/>
              <a:t>evolutionary</a:t>
            </a:r>
            <a:r>
              <a:rPr lang="fr-FR" dirty="0"/>
              <a:t> </a:t>
            </a:r>
            <a:r>
              <a:rPr lang="fr-FR" dirty="0" err="1"/>
              <a:t>equilibrium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99EE4B7-17DF-4C9B-BE5F-2298E5729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E4E7-BC2B-4966-A071-AA6AB7FD3884}" type="slidenum">
              <a:rPr lang="fr-FR" smtClean="0"/>
              <a:t>11</a:t>
            </a:fld>
            <a:endParaRPr lang="fr-FR" dirty="0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D43C163B-7F8D-4A03-9C9C-D6C43189D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43861" y="6236420"/>
            <a:ext cx="601212" cy="601212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E16A452A-32A8-4870-A972-057B83DB4B1F}"/>
              </a:ext>
            </a:extLst>
          </p:cNvPr>
          <p:cNvGrpSpPr/>
          <p:nvPr/>
        </p:nvGrpSpPr>
        <p:grpSpPr>
          <a:xfrm>
            <a:off x="2587169" y="5203673"/>
            <a:ext cx="7017663" cy="826790"/>
            <a:chOff x="2784395" y="5700451"/>
            <a:chExt cx="7017663" cy="826790"/>
          </a:xfrm>
        </p:grpSpPr>
        <p:pic>
          <p:nvPicPr>
            <p:cNvPr id="5" name="Gradient">
              <a:extLst>
                <a:ext uri="{FF2B5EF4-FFF2-40B4-BE49-F238E27FC236}">
                  <a16:creationId xmlns:a16="http://schemas.microsoft.com/office/drawing/2014/main" id="{B79DDB59-5EA5-4ECD-9EF4-4D846F4EE7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88"/>
            <a:stretch/>
          </p:blipFill>
          <p:spPr>
            <a:xfrm>
              <a:off x="3086071" y="5700451"/>
              <a:ext cx="6449568" cy="365125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8416AFA2-FADD-474A-B6F4-058A050790B9}"/>
                </a:ext>
              </a:extLst>
            </p:cNvPr>
            <p:cNvSpPr txBox="1"/>
            <p:nvPr/>
          </p:nvSpPr>
          <p:spPr>
            <a:xfrm>
              <a:off x="5966850" y="6065576"/>
              <a:ext cx="6880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BGE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F228DBB7-40E9-42F2-9CF3-21A8640CCF8B}"/>
                </a:ext>
              </a:extLst>
            </p:cNvPr>
            <p:cNvSpPr txBox="1"/>
            <p:nvPr/>
          </p:nvSpPr>
          <p:spPr>
            <a:xfrm>
              <a:off x="9535638" y="5700451"/>
              <a:ext cx="266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Inria Serif" pitchFamily="2" charset="0"/>
                </a:rPr>
                <a:t>1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7FF97A6-D485-482B-8774-A4C3EE405EDB}"/>
                </a:ext>
              </a:extLst>
            </p:cNvPr>
            <p:cNvSpPr txBox="1"/>
            <p:nvPr/>
          </p:nvSpPr>
          <p:spPr>
            <a:xfrm>
              <a:off x="2784395" y="5700451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Inria Serif" pitchFamily="2" charset="0"/>
                </a:rPr>
                <a:t>0</a:t>
              </a: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88C4547C-2079-40DB-97A1-12D186BE9EAD}"/>
              </a:ext>
            </a:extLst>
          </p:cNvPr>
          <p:cNvGrpSpPr/>
          <p:nvPr/>
        </p:nvGrpSpPr>
        <p:grpSpPr>
          <a:xfrm>
            <a:off x="3028472" y="1157598"/>
            <a:ext cx="4264879" cy="4411200"/>
            <a:chOff x="3028472" y="1363555"/>
            <a:chExt cx="4264879" cy="4411200"/>
          </a:xfrm>
        </p:grpSpPr>
        <p:pic>
          <p:nvPicPr>
            <p:cNvPr id="6" name="Graphique 5">
              <a:extLst>
                <a:ext uri="{FF2B5EF4-FFF2-40B4-BE49-F238E27FC236}">
                  <a16:creationId xmlns:a16="http://schemas.microsoft.com/office/drawing/2014/main" id="{95CC8F7D-B7AE-44ED-85B5-1DE8D29A5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028472" y="2870036"/>
              <a:ext cx="2002776" cy="2002776"/>
            </a:xfrm>
            <a:prstGeom prst="rect">
              <a:avLst/>
            </a:prstGeom>
          </p:spPr>
        </p:pic>
        <p:pic>
          <p:nvPicPr>
            <p:cNvPr id="25" name="Graphique 24">
              <a:extLst>
                <a:ext uri="{FF2B5EF4-FFF2-40B4-BE49-F238E27FC236}">
                  <a16:creationId xmlns:a16="http://schemas.microsoft.com/office/drawing/2014/main" id="{4BA7DFAE-DBB9-4C56-86BA-B511C64A9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025828" y="2655717"/>
              <a:ext cx="2002776" cy="2002776"/>
            </a:xfrm>
            <a:prstGeom prst="rect">
              <a:avLst/>
            </a:prstGeom>
          </p:spPr>
        </p:pic>
        <p:pic>
          <p:nvPicPr>
            <p:cNvPr id="26" name="Graphique 25">
              <a:extLst>
                <a:ext uri="{FF2B5EF4-FFF2-40B4-BE49-F238E27FC236}">
                  <a16:creationId xmlns:a16="http://schemas.microsoft.com/office/drawing/2014/main" id="{BE38841F-6ADF-4449-BB3D-E91C11DB0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155650" y="1363555"/>
              <a:ext cx="2002776" cy="2002776"/>
            </a:xfrm>
            <a:prstGeom prst="rect">
              <a:avLst/>
            </a:prstGeom>
          </p:spPr>
        </p:pic>
        <p:sp>
          <p:nvSpPr>
            <p:cNvPr id="28" name="Accolade ouvrante 27">
              <a:extLst>
                <a:ext uri="{FF2B5EF4-FFF2-40B4-BE49-F238E27FC236}">
                  <a16:creationId xmlns:a16="http://schemas.microsoft.com/office/drawing/2014/main" id="{47A7999C-42EA-4ABF-A585-BC88CAFB00A9}"/>
                </a:ext>
              </a:extLst>
            </p:cNvPr>
            <p:cNvSpPr/>
            <p:nvPr/>
          </p:nvSpPr>
          <p:spPr>
            <a:xfrm rot="16200000">
              <a:off x="4883984" y="2744668"/>
              <a:ext cx="681034" cy="4137701"/>
            </a:xfrm>
            <a:prstGeom prst="leftBrace">
              <a:avLst>
                <a:gd name="adj1" fmla="val 35186"/>
                <a:gd name="adj2" fmla="val 50000"/>
              </a:avLst>
            </a:prstGeom>
            <a:ln w="19050">
              <a:solidFill>
                <a:srgbClr val="08457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64C8EB71-2550-4276-98DA-B8F10982E328}"/>
                </a:ext>
              </a:extLst>
            </p:cNvPr>
            <p:cNvCxnSpPr>
              <a:cxnSpLocks/>
            </p:cNvCxnSpPr>
            <p:nvPr/>
          </p:nvCxnSpPr>
          <p:spPr>
            <a:xfrm>
              <a:off x="5221246" y="5409630"/>
              <a:ext cx="0" cy="365125"/>
            </a:xfrm>
            <a:prstGeom prst="line">
              <a:avLst/>
            </a:prstGeom>
            <a:ln w="76200">
              <a:solidFill>
                <a:srgbClr val="08457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6183A7BF-0881-474B-8DE7-92C89A1A98C5}"/>
              </a:ext>
            </a:extLst>
          </p:cNvPr>
          <p:cNvGrpSpPr/>
          <p:nvPr/>
        </p:nvGrpSpPr>
        <p:grpSpPr>
          <a:xfrm>
            <a:off x="6607824" y="1290929"/>
            <a:ext cx="2002776" cy="4277869"/>
            <a:chOff x="6607824" y="1496886"/>
            <a:chExt cx="2002776" cy="4277869"/>
          </a:xfrm>
        </p:grpSpPr>
        <p:pic>
          <p:nvPicPr>
            <p:cNvPr id="8" name="Graphique 7">
              <a:extLst>
                <a:ext uri="{FF2B5EF4-FFF2-40B4-BE49-F238E27FC236}">
                  <a16:creationId xmlns:a16="http://schemas.microsoft.com/office/drawing/2014/main" id="{C6C54D46-9A73-444C-A645-B50A63063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607824" y="1496886"/>
              <a:ext cx="2002776" cy="2002776"/>
            </a:xfrm>
            <a:prstGeom prst="rect">
              <a:avLst/>
            </a:prstGeom>
          </p:spPr>
        </p:pic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4E232DA5-6AFE-46BB-9FAC-4AB3E2A48D01}"/>
                </a:ext>
              </a:extLst>
            </p:cNvPr>
            <p:cNvCxnSpPr>
              <a:cxnSpLocks/>
            </p:cNvCxnSpPr>
            <p:nvPr/>
          </p:nvCxnSpPr>
          <p:spPr>
            <a:xfrm>
              <a:off x="7620000" y="5409630"/>
              <a:ext cx="0" cy="365125"/>
            </a:xfrm>
            <a:prstGeom prst="line">
              <a:avLst/>
            </a:prstGeom>
            <a:ln w="76200">
              <a:solidFill>
                <a:srgbClr val="08457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39006DA8-AE3D-4E75-B9E0-039D7AFE046B}"/>
                </a:ext>
              </a:extLst>
            </p:cNvPr>
            <p:cNvCxnSpPr>
              <a:cxnSpLocks/>
            </p:cNvCxnSpPr>
            <p:nvPr/>
          </p:nvCxnSpPr>
          <p:spPr>
            <a:xfrm>
              <a:off x="7610190" y="3499662"/>
              <a:ext cx="9810" cy="1736802"/>
            </a:xfrm>
            <a:prstGeom prst="straightConnector1">
              <a:avLst/>
            </a:prstGeom>
            <a:ln w="19050">
              <a:solidFill>
                <a:srgbClr val="08457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Accolade ouvrante 44">
            <a:extLst>
              <a:ext uri="{FF2B5EF4-FFF2-40B4-BE49-F238E27FC236}">
                <a16:creationId xmlns:a16="http://schemas.microsoft.com/office/drawing/2014/main" id="{F679E7AD-63F2-4612-9461-0E0E00120DDD}"/>
              </a:ext>
            </a:extLst>
          </p:cNvPr>
          <p:cNvSpPr/>
          <p:nvPr/>
        </p:nvSpPr>
        <p:spPr>
          <a:xfrm>
            <a:off x="6999788" y="1378295"/>
            <a:ext cx="681034" cy="4137701"/>
          </a:xfrm>
          <a:prstGeom prst="leftBrace">
            <a:avLst>
              <a:gd name="adj1" fmla="val 35186"/>
              <a:gd name="adj2" fmla="val 50000"/>
            </a:avLst>
          </a:prstGeom>
          <a:ln w="19050">
            <a:solidFill>
              <a:srgbClr val="0845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F2B07009-9252-4E1E-B10C-B98CEB249031}"/>
              </a:ext>
            </a:extLst>
          </p:cNvPr>
          <p:cNvGrpSpPr/>
          <p:nvPr/>
        </p:nvGrpSpPr>
        <p:grpSpPr>
          <a:xfrm>
            <a:off x="7555293" y="1447476"/>
            <a:ext cx="2504705" cy="897066"/>
            <a:chOff x="8239508" y="1579262"/>
            <a:chExt cx="3169806" cy="1135273"/>
          </a:xfrm>
        </p:grpSpPr>
        <p:pic>
          <p:nvPicPr>
            <p:cNvPr id="46" name="Graphique 45">
              <a:extLst>
                <a:ext uri="{FF2B5EF4-FFF2-40B4-BE49-F238E27FC236}">
                  <a16:creationId xmlns:a16="http://schemas.microsoft.com/office/drawing/2014/main" id="{828EBA80-47AE-4782-BB4F-D3B6E6640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39508" y="1579262"/>
              <a:ext cx="1135273" cy="1135273"/>
            </a:xfrm>
            <a:prstGeom prst="rect">
              <a:avLst/>
            </a:prstGeom>
          </p:spPr>
        </p:pic>
        <p:pic>
          <p:nvPicPr>
            <p:cNvPr id="48" name="Graphique 47">
              <a:extLst>
                <a:ext uri="{FF2B5EF4-FFF2-40B4-BE49-F238E27FC236}">
                  <a16:creationId xmlns:a16="http://schemas.microsoft.com/office/drawing/2014/main" id="{ECACA64F-D0E1-484C-853F-CE42092AB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256775" y="1579262"/>
              <a:ext cx="1135273" cy="1135273"/>
            </a:xfrm>
            <a:prstGeom prst="rect">
              <a:avLst/>
            </a:prstGeom>
          </p:spPr>
        </p:pic>
        <p:pic>
          <p:nvPicPr>
            <p:cNvPr id="49" name="Graphique 48">
              <a:extLst>
                <a:ext uri="{FF2B5EF4-FFF2-40B4-BE49-F238E27FC236}">
                  <a16:creationId xmlns:a16="http://schemas.microsoft.com/office/drawing/2014/main" id="{8D45CA44-9205-4D9E-9979-EB84C1216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274041" y="1579262"/>
              <a:ext cx="1135273" cy="1135273"/>
            </a:xfrm>
            <a:prstGeom prst="rect">
              <a:avLst/>
            </a:prstGeom>
          </p:spPr>
        </p:pic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BDE9EB57-FBEE-4154-9F61-4BF50EEEB557}"/>
              </a:ext>
            </a:extLst>
          </p:cNvPr>
          <p:cNvGrpSpPr/>
          <p:nvPr/>
        </p:nvGrpSpPr>
        <p:grpSpPr>
          <a:xfrm>
            <a:off x="7555293" y="3084267"/>
            <a:ext cx="2504705" cy="897066"/>
            <a:chOff x="8239508" y="2903228"/>
            <a:chExt cx="3169806" cy="1135273"/>
          </a:xfrm>
        </p:grpSpPr>
        <p:pic>
          <p:nvPicPr>
            <p:cNvPr id="47" name="Graphique 46">
              <a:extLst>
                <a:ext uri="{FF2B5EF4-FFF2-40B4-BE49-F238E27FC236}">
                  <a16:creationId xmlns:a16="http://schemas.microsoft.com/office/drawing/2014/main" id="{D417D097-DB4F-47EC-9D4E-63D64C614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274041" y="2903228"/>
              <a:ext cx="1135273" cy="1135273"/>
            </a:xfrm>
            <a:prstGeom prst="rect">
              <a:avLst/>
            </a:prstGeom>
          </p:spPr>
        </p:pic>
        <p:pic>
          <p:nvPicPr>
            <p:cNvPr id="50" name="Graphique 49">
              <a:extLst>
                <a:ext uri="{FF2B5EF4-FFF2-40B4-BE49-F238E27FC236}">
                  <a16:creationId xmlns:a16="http://schemas.microsoft.com/office/drawing/2014/main" id="{24FA8CEB-73E5-413B-8F43-B91FFAE04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39508" y="2903228"/>
              <a:ext cx="1135273" cy="1135273"/>
            </a:xfrm>
            <a:prstGeom prst="rect">
              <a:avLst/>
            </a:prstGeom>
          </p:spPr>
        </p:pic>
        <p:pic>
          <p:nvPicPr>
            <p:cNvPr id="51" name="Graphique 50">
              <a:extLst>
                <a:ext uri="{FF2B5EF4-FFF2-40B4-BE49-F238E27FC236}">
                  <a16:creationId xmlns:a16="http://schemas.microsoft.com/office/drawing/2014/main" id="{6B4F5E3B-7B4B-453A-8E03-10D02CC36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256775" y="2903228"/>
              <a:ext cx="1135273" cy="1135273"/>
            </a:xfrm>
            <a:prstGeom prst="rect">
              <a:avLst/>
            </a:prstGeom>
          </p:spPr>
        </p:pic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A74580F2-EF5C-40C5-923C-EBD0EF45385E}"/>
              </a:ext>
            </a:extLst>
          </p:cNvPr>
          <p:cNvGrpSpPr/>
          <p:nvPr/>
        </p:nvGrpSpPr>
        <p:grpSpPr>
          <a:xfrm>
            <a:off x="7563285" y="4721058"/>
            <a:ext cx="2488721" cy="901597"/>
            <a:chOff x="8248044" y="4742637"/>
            <a:chExt cx="3149577" cy="1141008"/>
          </a:xfrm>
        </p:grpSpPr>
        <p:pic>
          <p:nvPicPr>
            <p:cNvPr id="56" name="Graphique 55">
              <a:extLst>
                <a:ext uri="{FF2B5EF4-FFF2-40B4-BE49-F238E27FC236}">
                  <a16:creationId xmlns:a16="http://schemas.microsoft.com/office/drawing/2014/main" id="{4AB57F94-8998-42E0-B9DA-D4FBEE365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262348" y="4742637"/>
              <a:ext cx="1135273" cy="1135273"/>
            </a:xfrm>
            <a:prstGeom prst="rect">
              <a:avLst/>
            </a:prstGeom>
          </p:spPr>
        </p:pic>
        <p:pic>
          <p:nvPicPr>
            <p:cNvPr id="57" name="Graphique 56">
              <a:extLst>
                <a:ext uri="{FF2B5EF4-FFF2-40B4-BE49-F238E27FC236}">
                  <a16:creationId xmlns:a16="http://schemas.microsoft.com/office/drawing/2014/main" id="{25B58B00-26CC-42FB-8873-4659034E4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269369" y="4742637"/>
              <a:ext cx="1135273" cy="1135273"/>
            </a:xfrm>
            <a:prstGeom prst="rect">
              <a:avLst/>
            </a:prstGeom>
          </p:spPr>
        </p:pic>
        <p:pic>
          <p:nvPicPr>
            <p:cNvPr id="58" name="Graphique 57">
              <a:extLst>
                <a:ext uri="{FF2B5EF4-FFF2-40B4-BE49-F238E27FC236}">
                  <a16:creationId xmlns:a16="http://schemas.microsoft.com/office/drawing/2014/main" id="{5F9A24AB-BFE7-4768-A962-86FB04E02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248044" y="4748372"/>
              <a:ext cx="1135273" cy="1135273"/>
            </a:xfrm>
            <a:prstGeom prst="rect">
              <a:avLst/>
            </a:prstGeom>
          </p:spPr>
        </p:pic>
      </p:grpSp>
      <p:sp>
        <p:nvSpPr>
          <p:cNvPr id="62" name="ZoneTexte 61">
            <a:extLst>
              <a:ext uri="{FF2B5EF4-FFF2-40B4-BE49-F238E27FC236}">
                <a16:creationId xmlns:a16="http://schemas.microsoft.com/office/drawing/2014/main" id="{DC725726-1870-4ADE-8CC6-4A9EC69A6814}"/>
              </a:ext>
            </a:extLst>
          </p:cNvPr>
          <p:cNvSpPr txBox="1"/>
          <p:nvPr/>
        </p:nvSpPr>
        <p:spPr>
          <a:xfrm>
            <a:off x="10283636" y="1695954"/>
            <a:ext cx="1743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Inria Serif" charset="0"/>
                <a:ea typeface="Inria Serif" charset="0"/>
                <a:cs typeface="Inria Serif" charset="0"/>
              </a:rPr>
              <a:t>Elimination 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FE4115CF-3333-493A-85C6-C5BFC8EDFE7A}"/>
              </a:ext>
            </a:extLst>
          </p:cNvPr>
          <p:cNvSpPr txBox="1"/>
          <p:nvPr/>
        </p:nvSpPr>
        <p:spPr>
          <a:xfrm>
            <a:off x="10283636" y="3332745"/>
            <a:ext cx="1743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Inria Serif" charset="0"/>
                <a:ea typeface="Inria Serif" charset="0"/>
                <a:cs typeface="Inria Serif" charset="0"/>
              </a:rPr>
              <a:t>Coexistence 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47C6C6B2-EA50-40D6-A976-D990E95E44F3}"/>
              </a:ext>
            </a:extLst>
          </p:cNvPr>
          <p:cNvSpPr txBox="1"/>
          <p:nvPr/>
        </p:nvSpPr>
        <p:spPr>
          <a:xfrm>
            <a:off x="10283636" y="5003618"/>
            <a:ext cx="1743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Inria Serif" charset="0"/>
                <a:ea typeface="Inria Serif" charset="0"/>
                <a:cs typeface="Inria Serif" charset="0"/>
              </a:rPr>
              <a:t>Fixation </a:t>
            </a:r>
          </a:p>
        </p:txBody>
      </p: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id="{97329A3D-9588-400B-A4D0-9B219EDA3FCD}"/>
              </a:ext>
            </a:extLst>
          </p:cNvPr>
          <p:cNvCxnSpPr>
            <a:cxnSpLocks/>
          </p:cNvCxnSpPr>
          <p:nvPr/>
        </p:nvCxnSpPr>
        <p:spPr>
          <a:xfrm>
            <a:off x="5030908" y="5203672"/>
            <a:ext cx="0" cy="365125"/>
          </a:xfrm>
          <a:prstGeom prst="line">
            <a:avLst/>
          </a:prstGeom>
          <a:ln w="76200">
            <a:solidFill>
              <a:srgbClr val="08457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B7FE5FB1-D5E5-4C8A-A7E1-AD67145E81E7}"/>
              </a:ext>
            </a:extLst>
          </p:cNvPr>
          <p:cNvCxnSpPr>
            <a:cxnSpLocks/>
          </p:cNvCxnSpPr>
          <p:nvPr/>
        </p:nvCxnSpPr>
        <p:spPr>
          <a:xfrm>
            <a:off x="3750748" y="5203672"/>
            <a:ext cx="0" cy="365125"/>
          </a:xfrm>
          <a:prstGeom prst="line">
            <a:avLst/>
          </a:prstGeom>
          <a:ln w="76200">
            <a:solidFill>
              <a:srgbClr val="08457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4B6BF42C-B23C-4D0F-A53A-DFD7C527E417}"/>
              </a:ext>
            </a:extLst>
          </p:cNvPr>
          <p:cNvCxnSpPr>
            <a:cxnSpLocks/>
          </p:cNvCxnSpPr>
          <p:nvPr/>
        </p:nvCxnSpPr>
        <p:spPr>
          <a:xfrm>
            <a:off x="4771828" y="5203672"/>
            <a:ext cx="0" cy="365125"/>
          </a:xfrm>
          <a:prstGeom prst="line">
            <a:avLst/>
          </a:prstGeom>
          <a:ln w="76200">
            <a:solidFill>
              <a:srgbClr val="08457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89A15400-5A8E-4B98-B800-888FEB966BE6}"/>
              </a:ext>
            </a:extLst>
          </p:cNvPr>
          <p:cNvCxnSpPr>
            <a:cxnSpLocks/>
          </p:cNvCxnSpPr>
          <p:nvPr/>
        </p:nvCxnSpPr>
        <p:spPr>
          <a:xfrm>
            <a:off x="4527988" y="5203672"/>
            <a:ext cx="0" cy="365125"/>
          </a:xfrm>
          <a:prstGeom prst="line">
            <a:avLst/>
          </a:prstGeom>
          <a:ln w="76200">
            <a:solidFill>
              <a:srgbClr val="08457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FD8C7974-4BE4-46EB-B423-F924F0DD1572}"/>
              </a:ext>
            </a:extLst>
          </p:cNvPr>
          <p:cNvCxnSpPr>
            <a:cxnSpLocks/>
          </p:cNvCxnSpPr>
          <p:nvPr/>
        </p:nvCxnSpPr>
        <p:spPr>
          <a:xfrm>
            <a:off x="4111428" y="5203672"/>
            <a:ext cx="0" cy="365125"/>
          </a:xfrm>
          <a:prstGeom prst="line">
            <a:avLst/>
          </a:prstGeom>
          <a:ln w="76200">
            <a:solidFill>
              <a:srgbClr val="08457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Arc 70">
            <a:extLst>
              <a:ext uri="{FF2B5EF4-FFF2-40B4-BE49-F238E27FC236}">
                <a16:creationId xmlns:a16="http://schemas.microsoft.com/office/drawing/2014/main" id="{81E3CF09-0E3E-4098-8734-2409B90532DF}"/>
              </a:ext>
            </a:extLst>
          </p:cNvPr>
          <p:cNvSpPr/>
          <p:nvPr/>
        </p:nvSpPr>
        <p:spPr>
          <a:xfrm>
            <a:off x="3719926" y="4702432"/>
            <a:ext cx="1342901" cy="1342901"/>
          </a:xfrm>
          <a:prstGeom prst="arc">
            <a:avLst>
              <a:gd name="adj1" fmla="val 11945918"/>
              <a:gd name="adj2" fmla="val 20513715"/>
            </a:avLst>
          </a:prstGeom>
          <a:ln w="19050">
            <a:solidFill>
              <a:srgbClr val="0845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Arc 72">
            <a:extLst>
              <a:ext uri="{FF2B5EF4-FFF2-40B4-BE49-F238E27FC236}">
                <a16:creationId xmlns:a16="http://schemas.microsoft.com/office/drawing/2014/main" id="{0FDDA1A3-23E8-4440-B50F-770E512A9655}"/>
              </a:ext>
            </a:extLst>
          </p:cNvPr>
          <p:cNvSpPr/>
          <p:nvPr/>
        </p:nvSpPr>
        <p:spPr>
          <a:xfrm>
            <a:off x="3750932" y="5018644"/>
            <a:ext cx="384721" cy="384721"/>
          </a:xfrm>
          <a:prstGeom prst="arc">
            <a:avLst>
              <a:gd name="adj1" fmla="val 11945918"/>
              <a:gd name="adj2" fmla="val 20513715"/>
            </a:avLst>
          </a:prstGeom>
          <a:ln w="19050">
            <a:solidFill>
              <a:srgbClr val="0845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Arc 73">
            <a:extLst>
              <a:ext uri="{FF2B5EF4-FFF2-40B4-BE49-F238E27FC236}">
                <a16:creationId xmlns:a16="http://schemas.microsoft.com/office/drawing/2014/main" id="{516A85BB-60F0-4E00-A3F0-27B8123AB853}"/>
              </a:ext>
            </a:extLst>
          </p:cNvPr>
          <p:cNvSpPr/>
          <p:nvPr/>
        </p:nvSpPr>
        <p:spPr>
          <a:xfrm>
            <a:off x="4110864" y="4940332"/>
            <a:ext cx="641920" cy="641920"/>
          </a:xfrm>
          <a:prstGeom prst="arc">
            <a:avLst>
              <a:gd name="adj1" fmla="val 11945918"/>
              <a:gd name="adj2" fmla="val 20513715"/>
            </a:avLst>
          </a:prstGeom>
          <a:ln w="19050">
            <a:solidFill>
              <a:srgbClr val="0845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Arc 74">
            <a:extLst>
              <a:ext uri="{FF2B5EF4-FFF2-40B4-BE49-F238E27FC236}">
                <a16:creationId xmlns:a16="http://schemas.microsoft.com/office/drawing/2014/main" id="{7A765B8B-E6DC-4E31-B1F9-F77306C77905}"/>
              </a:ext>
            </a:extLst>
          </p:cNvPr>
          <p:cNvSpPr/>
          <p:nvPr/>
        </p:nvSpPr>
        <p:spPr>
          <a:xfrm>
            <a:off x="4512524" y="5086754"/>
            <a:ext cx="233835" cy="233835"/>
          </a:xfrm>
          <a:prstGeom prst="arc">
            <a:avLst>
              <a:gd name="adj1" fmla="val 11945918"/>
              <a:gd name="adj2" fmla="val 20513715"/>
            </a:avLst>
          </a:prstGeom>
          <a:ln w="19050">
            <a:solidFill>
              <a:srgbClr val="0845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5DF080C9-ACD4-4A6B-9A57-97529EAC8869}"/>
              </a:ext>
            </a:extLst>
          </p:cNvPr>
          <p:cNvSpPr txBox="1"/>
          <p:nvPr/>
        </p:nvSpPr>
        <p:spPr>
          <a:xfrm>
            <a:off x="6496019" y="5983129"/>
            <a:ext cx="2476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Evolutionary</a:t>
            </a:r>
            <a:r>
              <a:rPr lang="fr-FR" sz="1600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stable </a:t>
            </a:r>
            <a:r>
              <a:rPr lang="fr-FR" sz="1600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strategy</a:t>
            </a:r>
            <a:endParaRPr lang="fr-FR" sz="1600" b="1" dirty="0">
              <a:solidFill>
                <a:srgbClr val="F06225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cxnSp>
        <p:nvCxnSpPr>
          <p:cNvPr id="82" name="Connecteur : en angle 81">
            <a:extLst>
              <a:ext uri="{FF2B5EF4-FFF2-40B4-BE49-F238E27FC236}">
                <a16:creationId xmlns:a16="http://schemas.microsoft.com/office/drawing/2014/main" id="{20541F6E-AD3F-4CBA-8462-E44A1123E454}"/>
              </a:ext>
            </a:extLst>
          </p:cNvPr>
          <p:cNvCxnSpPr>
            <a:cxnSpLocks/>
          </p:cNvCxnSpPr>
          <p:nvPr/>
        </p:nvCxnSpPr>
        <p:spPr>
          <a:xfrm>
            <a:off x="4523757" y="5582305"/>
            <a:ext cx="1983495" cy="583609"/>
          </a:xfrm>
          <a:prstGeom prst="bentConnector3">
            <a:avLst>
              <a:gd name="adj1" fmla="val 58"/>
            </a:avLst>
          </a:prstGeom>
          <a:ln w="381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Arc 51">
            <a:extLst>
              <a:ext uri="{FF2B5EF4-FFF2-40B4-BE49-F238E27FC236}">
                <a16:creationId xmlns:a16="http://schemas.microsoft.com/office/drawing/2014/main" id="{2A593B65-C339-4030-8D38-9B765F6C440B}"/>
              </a:ext>
            </a:extLst>
          </p:cNvPr>
          <p:cNvSpPr/>
          <p:nvPr/>
        </p:nvSpPr>
        <p:spPr>
          <a:xfrm>
            <a:off x="2563231" y="4293269"/>
            <a:ext cx="2531873" cy="2531873"/>
          </a:xfrm>
          <a:prstGeom prst="arc">
            <a:avLst>
              <a:gd name="adj1" fmla="val 11945918"/>
              <a:gd name="adj2" fmla="val 20513715"/>
            </a:avLst>
          </a:prstGeom>
          <a:ln w="19050">
            <a:solidFill>
              <a:srgbClr val="0845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683C564-3C18-45A8-B946-9ED64BCCBB25}"/>
              </a:ext>
            </a:extLst>
          </p:cNvPr>
          <p:cNvSpPr/>
          <p:nvPr/>
        </p:nvSpPr>
        <p:spPr>
          <a:xfrm>
            <a:off x="9338412" y="853930"/>
            <a:ext cx="2728907" cy="3227972"/>
          </a:xfrm>
          <a:prstGeom prst="rect">
            <a:avLst/>
          </a:prstGeom>
          <a:solidFill>
            <a:schemeClr val="accent2">
              <a:alpha val="10196"/>
            </a:schemeClr>
          </a:solidFill>
          <a:ln w="19050">
            <a:solidFill>
              <a:srgbClr val="F0622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</a:pPr>
            <a:r>
              <a:rPr lang="fr-FR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Hyopthesis</a:t>
            </a:r>
            <a:r>
              <a:rPr lang="fr-FR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of </a:t>
            </a:r>
            <a:r>
              <a:rPr lang="fr-FR" b="1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timescale</a:t>
            </a:r>
            <a:r>
              <a:rPr lang="fr-FR" b="1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separation</a:t>
            </a:r>
            <a:r>
              <a:rPr lang="fr-FR" b="1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:</a:t>
            </a:r>
            <a:endParaRPr lang="fr-FR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New </a:t>
            </a:r>
            <a:r>
              <a:rPr lang="fr-FR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strains</a:t>
            </a:r>
            <a:r>
              <a:rPr lang="fr-FR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appear</a:t>
            </a:r>
            <a:r>
              <a:rPr lang="fr-FR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one at a time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Populations have time to </a:t>
            </a:r>
            <a:r>
              <a:rPr lang="fr-FR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reach</a:t>
            </a:r>
            <a:r>
              <a:rPr lang="fr-FR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their</a:t>
            </a:r>
            <a:r>
              <a:rPr lang="fr-FR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ecological</a:t>
            </a:r>
            <a:r>
              <a:rPr lang="fr-FR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equilibrium</a:t>
            </a:r>
            <a:r>
              <a:rPr lang="fr-FR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before</a:t>
            </a:r>
            <a:r>
              <a:rPr lang="fr-FR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a new </a:t>
            </a:r>
            <a:r>
              <a:rPr lang="fr-FR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strain</a:t>
            </a:r>
            <a:r>
              <a:rPr lang="fr-FR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dirty="0" err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appears</a:t>
            </a:r>
            <a:endParaRPr lang="fr-FR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32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2125 -1.48148E-6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22222E-6 L -0.2125 2.22222E-6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-0.2125 0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54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57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62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65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68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5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78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81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84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xit" presetSubtype="8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7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"/>
                            </p:stCondLst>
                            <p:childTnLst>
                              <p:par>
                                <p:cTn id="1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8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1" presetID="22" presetClass="exit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3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750"/>
                            </p:stCondLst>
                            <p:childTnLst>
                              <p:par>
                                <p:cTn id="126" presetID="22" presetClass="exit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7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8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750"/>
                            </p:stCondLst>
                            <p:childTnLst>
                              <p:par>
                                <p:cTn id="141" presetID="22" presetClass="exit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2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6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250"/>
                            </p:stCondLst>
                            <p:childTnLst>
                              <p:par>
                                <p:cTn id="1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3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6" presetClass="emph" presetSubtype="0" repeatCount="indefinite" accel="2500" decel="25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2" dur="2000" fill="hold"/>
                                        <p:tgtEl>
                                          <p:spTgt spid="76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62" grpId="0"/>
      <p:bldP spid="62" grpId="1"/>
      <p:bldP spid="63" grpId="0"/>
      <p:bldP spid="63" grpId="1"/>
      <p:bldP spid="64" grpId="0"/>
      <p:bldP spid="64" grpId="1"/>
      <p:bldP spid="71" grpId="0" animBg="1"/>
      <p:bldP spid="71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/>
      <p:bldP spid="76" grpId="1"/>
      <p:bldP spid="52" grpId="0" animBg="1"/>
      <p:bldP spid="52" grpId="1" animBg="1"/>
      <p:bldP spid="53" grpId="0" animBg="1"/>
      <p:bldP spid="5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e 45">
            <a:extLst>
              <a:ext uri="{FF2B5EF4-FFF2-40B4-BE49-F238E27FC236}">
                <a16:creationId xmlns:a16="http://schemas.microsoft.com/office/drawing/2014/main" id="{A3525A49-FDC5-4A14-B8CB-C939ECED6730}"/>
              </a:ext>
            </a:extLst>
          </p:cNvPr>
          <p:cNvGrpSpPr/>
          <p:nvPr/>
        </p:nvGrpSpPr>
        <p:grpSpPr>
          <a:xfrm>
            <a:off x="216006" y="396453"/>
            <a:ext cx="7017663" cy="818102"/>
            <a:chOff x="2784395" y="5251681"/>
            <a:chExt cx="7017663" cy="818102"/>
          </a:xfrm>
        </p:grpSpPr>
        <p:pic>
          <p:nvPicPr>
            <p:cNvPr id="47" name="Gradient">
              <a:extLst>
                <a:ext uri="{FF2B5EF4-FFF2-40B4-BE49-F238E27FC236}">
                  <a16:creationId xmlns:a16="http://schemas.microsoft.com/office/drawing/2014/main" id="{5F33805B-B76E-4955-8E0B-1D559942E1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88"/>
            <a:stretch/>
          </p:blipFill>
          <p:spPr>
            <a:xfrm>
              <a:off x="3086071" y="5700451"/>
              <a:ext cx="6449568" cy="365125"/>
            </a:xfrm>
            <a:prstGeom prst="rect">
              <a:avLst/>
            </a:prstGeom>
          </p:spPr>
        </p:pic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A89EF215-E97C-4442-9666-BC7B57A95CE0}"/>
                </a:ext>
              </a:extLst>
            </p:cNvPr>
            <p:cNvSpPr txBox="1"/>
            <p:nvPr/>
          </p:nvSpPr>
          <p:spPr>
            <a:xfrm>
              <a:off x="5966850" y="5251681"/>
              <a:ext cx="6880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BGE</a:t>
              </a:r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38B857BB-C466-4075-AB48-4B601F5B23EA}"/>
                </a:ext>
              </a:extLst>
            </p:cNvPr>
            <p:cNvSpPr txBox="1"/>
            <p:nvPr/>
          </p:nvSpPr>
          <p:spPr>
            <a:xfrm>
              <a:off x="9535638" y="5700451"/>
              <a:ext cx="266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Inria Serif" pitchFamily="2" charset="0"/>
                </a:rPr>
                <a:t>1</a:t>
              </a:r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F341E36F-397F-43AC-9AF1-E8F429EE510E}"/>
                </a:ext>
              </a:extLst>
            </p:cNvPr>
            <p:cNvSpPr txBox="1"/>
            <p:nvPr/>
          </p:nvSpPr>
          <p:spPr>
            <a:xfrm>
              <a:off x="2784395" y="5700451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Inria Serif" pitchFamily="2" charset="0"/>
                </a:rPr>
                <a:t>0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790FA35B-6E73-4751-9DE5-9D441CC546C0}"/>
              </a:ext>
            </a:extLst>
          </p:cNvPr>
          <p:cNvSpPr/>
          <p:nvPr/>
        </p:nvSpPr>
        <p:spPr>
          <a:xfrm>
            <a:off x="1680916" y="3429000"/>
            <a:ext cx="3009409" cy="594887"/>
          </a:xfrm>
          <a:prstGeom prst="rect">
            <a:avLst/>
          </a:prstGeom>
          <a:solidFill>
            <a:srgbClr val="FF4040">
              <a:alpha val="10196"/>
            </a:srgbClr>
          </a:solidFill>
          <a:ln w="19050">
            <a:solidFill>
              <a:srgbClr val="FF404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3E85B7-367A-4FF4-973E-F98BD9DB0034}"/>
              </a:ext>
            </a:extLst>
          </p:cNvPr>
          <p:cNvSpPr/>
          <p:nvPr/>
        </p:nvSpPr>
        <p:spPr>
          <a:xfrm>
            <a:off x="1680915" y="2564704"/>
            <a:ext cx="2410779" cy="810850"/>
          </a:xfrm>
          <a:prstGeom prst="rect">
            <a:avLst/>
          </a:prstGeom>
          <a:solidFill>
            <a:srgbClr val="EFDB18">
              <a:alpha val="9804"/>
            </a:srgbClr>
          </a:solidFill>
          <a:ln w="19050">
            <a:solidFill>
              <a:srgbClr val="EFDB1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3E74F1-3F3F-45BA-AF93-E7346BB1C3E6}"/>
              </a:ext>
            </a:extLst>
          </p:cNvPr>
          <p:cNvSpPr/>
          <p:nvPr/>
        </p:nvSpPr>
        <p:spPr>
          <a:xfrm>
            <a:off x="5421027" y="5459993"/>
            <a:ext cx="626978" cy="545678"/>
          </a:xfrm>
          <a:prstGeom prst="rect">
            <a:avLst/>
          </a:prstGeom>
          <a:solidFill>
            <a:srgbClr val="EFDB18">
              <a:alpha val="9804"/>
            </a:srgbClr>
          </a:solidFill>
          <a:ln w="19050">
            <a:solidFill>
              <a:srgbClr val="EFDB1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BD7861B-B211-4B8F-859E-0C9AFDAA3F44}"/>
              </a:ext>
            </a:extLst>
          </p:cNvPr>
          <p:cNvSpPr/>
          <p:nvPr/>
        </p:nvSpPr>
        <p:spPr>
          <a:xfrm>
            <a:off x="6326245" y="5476892"/>
            <a:ext cx="585990" cy="545678"/>
          </a:xfrm>
          <a:prstGeom prst="rect">
            <a:avLst/>
          </a:prstGeom>
          <a:solidFill>
            <a:srgbClr val="FF4040">
              <a:alpha val="9804"/>
            </a:srgbClr>
          </a:solidFill>
          <a:ln w="19050">
            <a:solidFill>
              <a:srgbClr val="FF404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C7757B9-0AF4-4222-B166-FB318FCF060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/>
              <a:t>Invasion fitness and </a:t>
            </a:r>
            <a:r>
              <a:rPr lang="fr-FR" dirty="0" err="1"/>
              <a:t>selection</a:t>
            </a:r>
            <a:r>
              <a:rPr lang="fr-FR" dirty="0"/>
              <a:t> gradient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2B4CEC4-B75F-4848-A7D8-26EB63125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E4E7-BC2B-4966-A071-AA6AB7FD3884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A9DC0E7-A7C7-4E4C-B95D-99C45EF007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0663" y="1478706"/>
            <a:ext cx="3932238" cy="863781"/>
          </a:xfrm>
        </p:spPr>
        <p:txBody>
          <a:bodyPr/>
          <a:lstStyle/>
          <a:p>
            <a:r>
              <a:rPr lang="fr-FR" dirty="0"/>
              <a:t>The 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invasion fitness </a:t>
            </a:r>
            <a:r>
              <a:rPr lang="fr-FR" dirty="0" err="1"/>
              <a:t>measures</a:t>
            </a:r>
            <a:r>
              <a:rPr lang="fr-FR" dirty="0"/>
              <a:t> the </a:t>
            </a:r>
            <a:r>
              <a:rPr lang="fr-FR" dirty="0" err="1"/>
              <a:t>ability</a:t>
            </a:r>
            <a:r>
              <a:rPr lang="fr-FR" dirty="0"/>
              <a:t> of a mutant population to replace the </a:t>
            </a:r>
            <a:r>
              <a:rPr lang="fr-FR" dirty="0" err="1"/>
              <a:t>resident</a:t>
            </a:r>
            <a:r>
              <a:rPr lang="fr-FR" dirty="0"/>
              <a:t> </a:t>
            </a:r>
            <a:r>
              <a:rPr lang="fr-FR" dirty="0" err="1"/>
              <a:t>phenotype</a:t>
            </a:r>
            <a:r>
              <a:rPr lang="fr-FR" dirty="0"/>
              <a:t>:</a:t>
            </a: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B47498EE-5988-425B-8480-877D13307F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43861" y="6236420"/>
            <a:ext cx="601212" cy="60121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438B06D-39DD-4A1A-A279-F2E4A86EDAAA}"/>
              </a:ext>
            </a:extLst>
          </p:cNvPr>
          <p:cNvSpPr txBox="1"/>
          <p:nvPr/>
        </p:nvSpPr>
        <p:spPr>
          <a:xfrm>
            <a:off x="7930114" y="2718742"/>
            <a:ext cx="1771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Inria Serif" pitchFamily="2" charset="0"/>
                <a:ea typeface="Cambria Math" panose="02040503050406030204" pitchFamily="18" charset="0"/>
              </a:rPr>
              <a:t>S(</a:t>
            </a:r>
            <a:r>
              <a:rPr lang="fr-FR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BGE’</a:t>
            </a:r>
            <a:r>
              <a:rPr lang="fr-FR" sz="2400" dirty="0">
                <a:solidFill>
                  <a:schemeClr val="bg1"/>
                </a:solidFill>
                <a:latin typeface="Inria Serif" pitchFamily="2" charset="0"/>
                <a:ea typeface="Cambria Math" panose="02040503050406030204" pitchFamily="18" charset="0"/>
              </a:rPr>
              <a:t>,</a:t>
            </a:r>
            <a:r>
              <a:rPr lang="fr-FR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BGE</a:t>
            </a:r>
            <a:r>
              <a:rPr lang="fr-FR" sz="2400" dirty="0">
                <a:solidFill>
                  <a:schemeClr val="bg1"/>
                </a:solidFill>
                <a:latin typeface="Inria Serif" pitchFamily="2" charset="0"/>
                <a:ea typeface="Cambria Math" panose="02040503050406030204" pitchFamily="18" charset="0"/>
              </a:rPr>
              <a:t>) =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3D63352-5CD0-446F-B913-E08B5059F7FE}"/>
              </a:ext>
            </a:extLst>
          </p:cNvPr>
          <p:cNvSpPr txBox="1"/>
          <p:nvPr/>
        </p:nvSpPr>
        <p:spPr>
          <a:xfrm>
            <a:off x="9570071" y="2534077"/>
            <a:ext cx="2202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>
                <a:solidFill>
                  <a:schemeClr val="bg1"/>
                </a:solidFill>
                <a:latin typeface="Inria Serif" pitchFamily="2" charset="0"/>
                <a:ea typeface="Cambria Math" panose="02040503050406030204" pitchFamily="18" charset="0"/>
              </a:rPr>
              <a:t>Initial </a:t>
            </a:r>
            <a:r>
              <a:rPr lang="fr-FR" sz="1200" i="1" dirty="0" err="1">
                <a:solidFill>
                  <a:schemeClr val="bg1"/>
                </a:solidFill>
                <a:latin typeface="Inria Serif" pitchFamily="2" charset="0"/>
                <a:ea typeface="Cambria Math" panose="02040503050406030204" pitchFamily="18" charset="0"/>
              </a:rPr>
              <a:t>individual</a:t>
            </a:r>
            <a:r>
              <a:rPr lang="fr-FR" sz="1200" i="1" dirty="0">
                <a:solidFill>
                  <a:schemeClr val="bg1"/>
                </a:solidFill>
                <a:latin typeface="Inria Serif" pitchFamily="2" charset="0"/>
                <a:ea typeface="Cambria Math" panose="02040503050406030204" pitchFamily="18" charset="0"/>
              </a:rPr>
              <a:t> </a:t>
            </a:r>
            <a:r>
              <a:rPr lang="fr-FR" sz="1200" i="1" dirty="0" err="1">
                <a:solidFill>
                  <a:schemeClr val="bg1"/>
                </a:solidFill>
                <a:latin typeface="Inria Serif" pitchFamily="2" charset="0"/>
                <a:ea typeface="Cambria Math" panose="02040503050406030204" pitchFamily="18" charset="0"/>
              </a:rPr>
              <a:t>growth</a:t>
            </a:r>
            <a:r>
              <a:rPr lang="fr-FR" sz="1200" i="1" dirty="0">
                <a:solidFill>
                  <a:schemeClr val="bg1"/>
                </a:solidFill>
                <a:latin typeface="Inria Serif" pitchFamily="2" charset="0"/>
                <a:ea typeface="Cambria Math" panose="02040503050406030204" pitchFamily="18" charset="0"/>
              </a:rPr>
              <a:t> rate of the mutant in a </a:t>
            </a:r>
            <a:r>
              <a:rPr lang="fr-FR" sz="1200" i="1" dirty="0" err="1">
                <a:solidFill>
                  <a:schemeClr val="bg1"/>
                </a:solidFill>
                <a:latin typeface="Inria Serif" pitchFamily="2" charset="0"/>
                <a:ea typeface="Cambria Math" panose="02040503050406030204" pitchFamily="18" charset="0"/>
              </a:rPr>
              <a:t>resident</a:t>
            </a:r>
            <a:r>
              <a:rPr lang="fr-FR" sz="1200" i="1" dirty="0">
                <a:solidFill>
                  <a:schemeClr val="bg1"/>
                </a:solidFill>
                <a:latin typeface="Inria Serif" pitchFamily="2" charset="0"/>
                <a:ea typeface="Cambria Math" panose="02040503050406030204" pitchFamily="18" charset="0"/>
              </a:rPr>
              <a:t> population at </a:t>
            </a:r>
            <a:r>
              <a:rPr lang="fr-FR" sz="1200" i="1" dirty="0" err="1">
                <a:solidFill>
                  <a:schemeClr val="bg1"/>
                </a:solidFill>
                <a:latin typeface="Inria Serif" pitchFamily="2" charset="0"/>
                <a:ea typeface="Cambria Math" panose="02040503050406030204" pitchFamily="18" charset="0"/>
              </a:rPr>
              <a:t>equilibrium</a:t>
            </a:r>
            <a:endParaRPr lang="fr-FR" sz="1200" i="1" dirty="0">
              <a:solidFill>
                <a:schemeClr val="bg1"/>
              </a:solidFill>
              <a:latin typeface="Inria Serif" pitchFamily="2" charset="0"/>
              <a:ea typeface="Cambria Math" panose="02040503050406030204" pitchFamily="18" charset="0"/>
            </a:endParaRPr>
          </a:p>
        </p:txBody>
      </p:sp>
      <p:sp>
        <p:nvSpPr>
          <p:cNvPr id="11" name="Espace réservé du texte 4">
            <a:extLst>
              <a:ext uri="{FF2B5EF4-FFF2-40B4-BE49-F238E27FC236}">
                <a16:creationId xmlns:a16="http://schemas.microsoft.com/office/drawing/2014/main" id="{15720C9A-2911-420F-A9BC-BFE3F168B36E}"/>
              </a:ext>
            </a:extLst>
          </p:cNvPr>
          <p:cNvSpPr txBox="1">
            <a:spLocks/>
          </p:cNvSpPr>
          <p:nvPr/>
        </p:nvSpPr>
        <p:spPr>
          <a:xfrm>
            <a:off x="7840663" y="4278746"/>
            <a:ext cx="3932238" cy="1085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Considering</a:t>
            </a:r>
            <a:r>
              <a:rPr lang="fr-FR" dirty="0"/>
              <a:t>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infinitesimal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mutations</a:t>
            </a:r>
            <a:r>
              <a:rPr lang="fr-FR" dirty="0"/>
              <a:t>, </a:t>
            </a:r>
            <a:r>
              <a:rPr lang="fr-FR" dirty="0" err="1"/>
              <a:t>we</a:t>
            </a:r>
            <a:r>
              <a:rPr lang="fr-FR" dirty="0"/>
              <a:t> can </a:t>
            </a:r>
            <a:r>
              <a:rPr lang="fr-FR" dirty="0" err="1"/>
              <a:t>define</a:t>
            </a:r>
            <a:r>
              <a:rPr lang="fr-FR" dirty="0"/>
              <a:t> the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selection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gradient</a:t>
            </a:r>
            <a:r>
              <a:rPr lang="fr-FR" dirty="0"/>
              <a:t> to </a:t>
            </a:r>
            <a:r>
              <a:rPr lang="fr-FR" dirty="0" err="1"/>
              <a:t>measure</a:t>
            </a:r>
            <a:r>
              <a:rPr lang="fr-FR" dirty="0"/>
              <a:t> the </a:t>
            </a:r>
            <a:r>
              <a:rPr lang="fr-FR" dirty="0" err="1"/>
              <a:t>strength</a:t>
            </a:r>
            <a:r>
              <a:rPr lang="fr-FR" dirty="0"/>
              <a:t> and direction of </a:t>
            </a:r>
            <a:r>
              <a:rPr lang="fr-FR" dirty="0" err="1"/>
              <a:t>evolution</a:t>
            </a:r>
            <a:r>
              <a:rPr lang="fr-FR" dirty="0"/>
              <a:t> for </a:t>
            </a:r>
            <a:r>
              <a:rPr lang="fr-FR" dirty="0" err="1"/>
              <a:t>any</a:t>
            </a:r>
            <a:r>
              <a:rPr lang="fr-FR" dirty="0"/>
              <a:t> BGE: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180BA51-707C-493A-9145-3C894CF72951}"/>
              </a:ext>
            </a:extLst>
          </p:cNvPr>
          <p:cNvSpPr txBox="1"/>
          <p:nvPr/>
        </p:nvSpPr>
        <p:spPr>
          <a:xfrm>
            <a:off x="7930114" y="5484286"/>
            <a:ext cx="384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solidFill>
                  <a:schemeClr val="bg1"/>
                </a:solidFill>
                <a:latin typeface="Inria Serif" pitchFamily="2" charset="0"/>
                <a:ea typeface="Cambria Math" panose="02040503050406030204" pitchFamily="18" charset="0"/>
              </a:rPr>
              <a:t>dS</a:t>
            </a:r>
            <a:r>
              <a:rPr lang="fr-FR" sz="2400" dirty="0">
                <a:solidFill>
                  <a:schemeClr val="bg1"/>
                </a:solidFill>
                <a:latin typeface="Inria Serif" pitchFamily="2" charset="0"/>
                <a:ea typeface="Cambria Math" panose="02040503050406030204" pitchFamily="18" charset="0"/>
              </a:rPr>
              <a:t>(</a:t>
            </a:r>
            <a:r>
              <a:rPr lang="fr-FR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BGE</a:t>
            </a:r>
            <a:r>
              <a:rPr lang="fr-FR" sz="2400" dirty="0">
                <a:solidFill>
                  <a:schemeClr val="bg1"/>
                </a:solidFill>
                <a:latin typeface="Inria Serif" pitchFamily="2" charset="0"/>
                <a:ea typeface="Cambria Math" panose="02040503050406030204" pitchFamily="18" charset="0"/>
              </a:rPr>
              <a:t>) = ∂</a:t>
            </a:r>
            <a:r>
              <a:rPr lang="fr-FR" sz="2400" baseline="-25000" dirty="0">
                <a:solidFill>
                  <a:schemeClr val="bg1"/>
                </a:solidFill>
                <a:latin typeface="Inria Serif" pitchFamily="2" charset="0"/>
                <a:ea typeface="Cambria Math" panose="02040503050406030204" pitchFamily="18" charset="0"/>
              </a:rPr>
              <a:t>1</a:t>
            </a:r>
            <a:r>
              <a:rPr lang="fr-FR" sz="2400" dirty="0">
                <a:solidFill>
                  <a:schemeClr val="bg1"/>
                </a:solidFill>
                <a:latin typeface="Inria Serif" pitchFamily="2" charset="0"/>
                <a:ea typeface="Cambria Math" panose="02040503050406030204" pitchFamily="18" charset="0"/>
              </a:rPr>
              <a:t>S(</a:t>
            </a:r>
            <a:r>
              <a:rPr lang="fr-FR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BGE’</a:t>
            </a:r>
            <a:r>
              <a:rPr lang="fr-FR" sz="2400" dirty="0">
                <a:solidFill>
                  <a:schemeClr val="bg1"/>
                </a:solidFill>
                <a:latin typeface="Inria Serif" pitchFamily="2" charset="0"/>
                <a:ea typeface="Cambria Math" panose="02040503050406030204" pitchFamily="18" charset="0"/>
              </a:rPr>
              <a:t>,</a:t>
            </a:r>
            <a:r>
              <a:rPr lang="fr-FR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BGE</a:t>
            </a:r>
            <a:r>
              <a:rPr lang="fr-FR" sz="2400" dirty="0">
                <a:solidFill>
                  <a:schemeClr val="bg1"/>
                </a:solidFill>
                <a:latin typeface="Inria Serif" pitchFamily="2" charset="0"/>
                <a:ea typeface="Cambria Math" panose="02040503050406030204" pitchFamily="18" charset="0"/>
              </a:rPr>
              <a:t>)|</a:t>
            </a:r>
            <a:r>
              <a:rPr lang="fr-FR" baseline="-250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BGE’</a:t>
            </a:r>
            <a:r>
              <a:rPr lang="fr-FR" sz="2400" baseline="-25000" dirty="0">
                <a:solidFill>
                  <a:schemeClr val="bg1"/>
                </a:solidFill>
                <a:latin typeface="Inria Serif" pitchFamily="2" charset="0"/>
                <a:ea typeface="Cambria Math" panose="02040503050406030204" pitchFamily="18" charset="0"/>
              </a:rPr>
              <a:t>=</a:t>
            </a:r>
            <a:r>
              <a:rPr lang="fr-FR" baseline="-250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BGE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B2E6BBB1-B3E9-48A7-91FC-7BCAC5622E4F}"/>
              </a:ext>
            </a:extLst>
          </p:cNvPr>
          <p:cNvCxnSpPr>
            <a:cxnSpLocks/>
          </p:cNvCxnSpPr>
          <p:nvPr/>
        </p:nvCxnSpPr>
        <p:spPr>
          <a:xfrm>
            <a:off x="9806780" y="3637913"/>
            <a:ext cx="0" cy="19159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963FA2A0-B807-4ACD-8776-934F315BBB5B}"/>
              </a:ext>
            </a:extLst>
          </p:cNvPr>
          <p:cNvSpPr txBox="1"/>
          <p:nvPr/>
        </p:nvSpPr>
        <p:spPr>
          <a:xfrm>
            <a:off x="9667158" y="3829503"/>
            <a:ext cx="279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Inria Serif" pitchFamily="2" charset="0"/>
                <a:ea typeface="Cambria Math" panose="02040503050406030204" pitchFamily="18" charset="0"/>
              </a:rPr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81F262D2-C6DB-4AB0-9042-4C5C268AAD90}"/>
                  </a:ext>
                </a:extLst>
              </p:cNvPr>
              <p:cNvSpPr txBox="1"/>
              <p:nvPr/>
            </p:nvSpPr>
            <p:spPr>
              <a:xfrm>
                <a:off x="8532300" y="3853639"/>
                <a:ext cx="804707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Elimination</m:t>
                      </m:r>
                    </m:oMath>
                  </m:oMathPara>
                </a14:m>
                <a:endParaRPr lang="fr-FR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81F262D2-C6DB-4AB0-9042-4C5C268AAD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2300" y="3853639"/>
                <a:ext cx="804707" cy="184666"/>
              </a:xfrm>
              <a:prstGeom prst="rect">
                <a:avLst/>
              </a:prstGeom>
              <a:blipFill>
                <a:blip r:embed="rId6"/>
                <a:stretch>
                  <a:fillRect l="-5303" r="-3030"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9831AD08-AE50-415F-ACBB-207E102D9BC3}"/>
                  </a:ext>
                </a:extLst>
              </p:cNvPr>
              <p:cNvSpPr txBox="1"/>
              <p:nvPr/>
            </p:nvSpPr>
            <p:spPr>
              <a:xfrm>
                <a:off x="10511084" y="3853639"/>
                <a:ext cx="573875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2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Fixation</m:t>
                      </m:r>
                    </m:oMath>
                  </m:oMathPara>
                </a14:m>
                <a:endParaRPr lang="fr-FR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9831AD08-AE50-415F-ACBB-207E102D9B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1084" y="3853639"/>
                <a:ext cx="573875" cy="184666"/>
              </a:xfrm>
              <a:prstGeom prst="rect">
                <a:avLst/>
              </a:prstGeom>
              <a:blipFill>
                <a:blip r:embed="rId7"/>
                <a:stretch>
                  <a:fillRect l="-6383" r="-5319" b="-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B79E85BE-6544-46F6-B735-37B177328C97}"/>
                  </a:ext>
                </a:extLst>
              </p:cNvPr>
              <p:cNvSpPr txBox="1"/>
              <p:nvPr/>
            </p:nvSpPr>
            <p:spPr>
              <a:xfrm>
                <a:off x="204613" y="2685419"/>
                <a:ext cx="3721981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S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fr-FR" b="0" i="0" smtClean="0">
                              <a:latin typeface="Roboto Condensed" panose="02000000000000000000" pitchFamily="2" charset="0"/>
                              <a:ea typeface="Roboto Condensed" panose="02000000000000000000" pitchFamily="2" charset="0"/>
                            </a:rPr>
                            <m:t>BGE</m:t>
                          </m:r>
                          <m:r>
                            <m:rPr>
                              <m:nor/>
                            </m:rPr>
                            <a:rPr lang="fr-FR" b="0" i="0" smtClean="0">
                              <a:latin typeface="Roboto Condensed" panose="02000000000000000000" pitchFamily="2" charset="0"/>
                              <a:ea typeface="Roboto Condensed" panose="02000000000000000000" pitchFamily="2" charset="0"/>
                            </a:rPr>
                            <m:t>′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nor/>
                            </m:rPr>
                            <a:rPr lang="fr-FR">
                              <a:latin typeface="Roboto Condensed" panose="02000000000000000000" pitchFamily="2" charset="0"/>
                              <a:ea typeface="Roboto Condensed" panose="02000000000000000000" pitchFamily="2" charset="0"/>
                            </a:rPr>
                            <m:t>BGE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fr-FR">
                                  <a:latin typeface="Roboto Condensed" panose="02000000000000000000" pitchFamily="2" charset="0"/>
                                  <a:ea typeface="Roboto Condensed" panose="02000000000000000000" pitchFamily="2" charset="0"/>
                                </a:rPr>
                                <m:t>BGE</m:t>
                              </m:r>
                              <m:r>
                                <m:rPr>
                                  <m:nor/>
                                </m:rPr>
                                <a:rPr lang="fr-FR" smtClean="0">
                                  <a:latin typeface="Roboto Condensed" panose="02000000000000000000" pitchFamily="2" charset="0"/>
                                  <a:ea typeface="Roboto Condensed" panose="02000000000000000000" pitchFamily="2" charset="0"/>
                                </a:rPr>
                                <m:t>′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fr-FR">
                                  <a:latin typeface="Roboto Condensed" panose="02000000000000000000" pitchFamily="2" charset="0"/>
                                  <a:ea typeface="Roboto Condensed" panose="02000000000000000000" pitchFamily="2" charset="0"/>
                                </a:rPr>
                                <m:t>BGE</m:t>
                              </m:r>
                            </m:den>
                          </m:f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𝑏𝑝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fr-FR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m:t>BGE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B79E85BE-6544-46F6-B735-37B177328C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613" y="2685419"/>
                <a:ext cx="3721981" cy="62235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BBDD132-5921-4E7E-A7FB-F1715B06BC0C}"/>
                  </a:ext>
                </a:extLst>
              </p:cNvPr>
              <p:cNvSpPr txBox="1"/>
              <p:nvPr/>
            </p:nvSpPr>
            <p:spPr>
              <a:xfrm>
                <a:off x="3912317" y="2849430"/>
                <a:ext cx="28891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m:rPr>
                          <m:nor/>
                        </m:rPr>
                        <a:rPr lang="fr-FR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m:t>BGE</m:t>
                      </m:r>
                      <m:r>
                        <m:rPr>
                          <m:nor/>
                        </m:rPr>
                        <a:rPr lang="fr-FR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m:t>′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×(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fr-FR">
                              <a:latin typeface="Roboto Condensed" panose="02000000000000000000" pitchFamily="2" charset="0"/>
                              <a:ea typeface="Roboto Condensed" panose="02000000000000000000" pitchFamily="2" charset="0"/>
                            </a:rPr>
                            <m:t>BGE</m:t>
                          </m:r>
                          <m:r>
                            <m:rPr>
                              <m:nor/>
                            </m:rPr>
                            <a:rPr lang="fr-FR" b="0" i="0" smtClean="0">
                              <a:latin typeface="Roboto Condensed" panose="02000000000000000000" pitchFamily="2" charset="0"/>
                              <a:ea typeface="Roboto Condensed" panose="02000000000000000000" pitchFamily="2" charset="0"/>
                            </a:rPr>
                            <m:t>′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fr-FR">
                              <a:latin typeface="Roboto Condensed" panose="02000000000000000000" pitchFamily="2" charset="0"/>
                              <a:ea typeface="Roboto Condensed" panose="02000000000000000000" pitchFamily="2" charset="0"/>
                            </a:rPr>
                            <m:t>BGE</m:t>
                          </m:r>
                        </m:e>
                      </m:d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BBDD132-5921-4E7E-A7FB-F1715B06BC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2317" y="2849430"/>
                <a:ext cx="2889124" cy="276999"/>
              </a:xfrm>
              <a:prstGeom prst="rect">
                <a:avLst/>
              </a:prstGeom>
              <a:blipFill>
                <a:blip r:embed="rId9"/>
                <a:stretch>
                  <a:fillRect l="-1477" t="-2174" r="-2532" b="-326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ZoneTexte 19">
            <a:extLst>
              <a:ext uri="{FF2B5EF4-FFF2-40B4-BE49-F238E27FC236}">
                <a16:creationId xmlns:a16="http://schemas.microsoft.com/office/drawing/2014/main" id="{56963830-E7D5-4F03-ACEA-CF3DB8EFE6A1}"/>
              </a:ext>
            </a:extLst>
          </p:cNvPr>
          <p:cNvSpPr txBox="1"/>
          <p:nvPr/>
        </p:nvSpPr>
        <p:spPr>
          <a:xfrm>
            <a:off x="4891072" y="2673347"/>
            <a:ext cx="2242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Of </a:t>
            </a:r>
            <a:r>
              <a:rPr lang="fr-FR" sz="1600" b="1" dirty="0" err="1">
                <a:solidFill>
                  <a:srgbClr val="FFC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yield</a:t>
            </a:r>
            <a:endParaRPr lang="fr-FR" sz="1600" b="1" dirty="0">
              <a:solidFill>
                <a:srgbClr val="FFC00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r>
              <a:rPr lang="fr-FR" sz="1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→</a:t>
            </a:r>
            <a:r>
              <a:rPr lang="fr-FR" sz="1600" dirty="0">
                <a:latin typeface="Inria Serif" pitchFamily="2" charset="0"/>
                <a:ea typeface="Roboto Condensed" panose="02000000000000000000" pitchFamily="2" charset="0"/>
              </a:rPr>
              <a:t> </a:t>
            </a:r>
            <a:r>
              <a:rPr lang="fr-FR" sz="16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Increasing</a:t>
            </a:r>
            <a:r>
              <a:rPr lang="fr-FR" sz="1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in BGE’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D3435B0-8FC1-43CB-AD36-548C7E486D77}"/>
              </a:ext>
            </a:extLst>
          </p:cNvPr>
          <p:cNvSpPr txBox="1"/>
          <p:nvPr/>
        </p:nvSpPr>
        <p:spPr>
          <a:xfrm>
            <a:off x="4891072" y="3434055"/>
            <a:ext cx="2245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Of </a:t>
            </a:r>
            <a:r>
              <a:rPr lang="fr-FR" sz="1600" b="1" dirty="0" err="1">
                <a:solidFill>
                  <a:srgbClr val="FF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resource</a:t>
            </a:r>
            <a:r>
              <a:rPr lang="fr-FR" sz="1600" b="1" dirty="0">
                <a:solidFill>
                  <a:srgbClr val="FF404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acquisition</a:t>
            </a:r>
          </a:p>
          <a:p>
            <a:r>
              <a:rPr lang="fr-FR" sz="1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→</a:t>
            </a:r>
            <a:r>
              <a:rPr lang="fr-FR" sz="1600" dirty="0">
                <a:latin typeface="Inria Serif" pitchFamily="2" charset="0"/>
                <a:ea typeface="Roboto Condensed" panose="02000000000000000000" pitchFamily="2" charset="0"/>
              </a:rPr>
              <a:t> </a:t>
            </a:r>
            <a:r>
              <a:rPr lang="fr-FR" sz="16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Decreasing</a:t>
            </a:r>
            <a:r>
              <a:rPr lang="fr-FR" sz="1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in BGE’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8DAD611-FA54-418A-A515-6B1B61238C9C}"/>
              </a:ext>
            </a:extLst>
          </p:cNvPr>
          <p:cNvCxnSpPr>
            <a:cxnSpLocks/>
            <a:stCxn id="20" idx="1"/>
            <a:endCxn id="19" idx="3"/>
          </p:cNvCxnSpPr>
          <p:nvPr/>
        </p:nvCxnSpPr>
        <p:spPr>
          <a:xfrm flipH="1">
            <a:off x="4091694" y="2965735"/>
            <a:ext cx="799378" cy="4394"/>
          </a:xfrm>
          <a:prstGeom prst="line">
            <a:avLst/>
          </a:prstGeom>
          <a:ln w="19050">
            <a:solidFill>
              <a:srgbClr val="EFDB1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6637FE8C-0250-4386-8F55-F521C58048B9}"/>
              </a:ext>
            </a:extLst>
          </p:cNvPr>
          <p:cNvCxnSpPr>
            <a:stCxn id="23" idx="1"/>
            <a:endCxn id="17" idx="3"/>
          </p:cNvCxnSpPr>
          <p:nvPr/>
        </p:nvCxnSpPr>
        <p:spPr>
          <a:xfrm flipH="1">
            <a:off x="4690325" y="3726443"/>
            <a:ext cx="200747" cy="1"/>
          </a:xfrm>
          <a:prstGeom prst="line">
            <a:avLst/>
          </a:prstGeom>
          <a:ln w="19050">
            <a:solidFill>
              <a:srgbClr val="FF404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BC9DF639-3804-4E5F-B03B-3C68F8812C09}"/>
              </a:ext>
            </a:extLst>
          </p:cNvPr>
          <p:cNvSpPr txBox="1"/>
          <p:nvPr/>
        </p:nvSpPr>
        <p:spPr>
          <a:xfrm>
            <a:off x="4091694" y="5476892"/>
            <a:ext cx="384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latin typeface="Inria Serif" pitchFamily="2" charset="0"/>
                <a:ea typeface="Cambria Math" panose="02040503050406030204" pitchFamily="18" charset="0"/>
              </a:rPr>
              <a:t>dS</a:t>
            </a:r>
            <a:r>
              <a:rPr lang="fr-FR" sz="2400" dirty="0">
                <a:latin typeface="Inria Serif" pitchFamily="2" charset="0"/>
                <a:ea typeface="Cambria Math" panose="02040503050406030204" pitchFamily="18" charset="0"/>
              </a:rPr>
              <a:t>(</a:t>
            </a:r>
            <a:r>
              <a:rPr lang="fr-FR" dirty="0">
                <a:latin typeface="Roboto Condensed" panose="02000000000000000000" pitchFamily="2" charset="0"/>
                <a:ea typeface="Roboto Condensed" panose="02000000000000000000" pitchFamily="2" charset="0"/>
              </a:rPr>
              <a:t>BGE</a:t>
            </a:r>
            <a:r>
              <a:rPr lang="fr-FR" sz="2400" dirty="0">
                <a:latin typeface="Inria Serif" pitchFamily="2" charset="0"/>
                <a:ea typeface="Cambria Math" panose="02040503050406030204" pitchFamily="18" charset="0"/>
              </a:rPr>
              <a:t>) =   </a:t>
            </a:r>
            <a:r>
              <a:rPr lang="fr-FR" sz="2400" i="1" dirty="0" err="1">
                <a:latin typeface="Inria Serif" pitchFamily="2" charset="0"/>
                <a:ea typeface="Cambria Math" panose="02040503050406030204" pitchFamily="18" charset="0"/>
              </a:rPr>
              <a:t>Y</a:t>
            </a:r>
            <a:r>
              <a:rPr lang="fr-FR" sz="2400" i="1" baseline="-25000" dirty="0" err="1">
                <a:latin typeface="Inria Serif" pitchFamily="2" charset="0"/>
                <a:ea typeface="Cambria Math" panose="02040503050406030204" pitchFamily="18" charset="0"/>
              </a:rPr>
              <a:t>p</a:t>
            </a:r>
            <a:r>
              <a:rPr lang="fr-FR" sz="2400" dirty="0">
                <a:latin typeface="Inria Serif" pitchFamily="2" charset="0"/>
                <a:ea typeface="Cambria Math" panose="02040503050406030204" pitchFamily="18" charset="0"/>
              </a:rPr>
              <a:t>   +   </a:t>
            </a:r>
            <a:r>
              <a:rPr lang="fr-FR" sz="2400" i="1" dirty="0" err="1">
                <a:latin typeface="Inria Serif" pitchFamily="2" charset="0"/>
                <a:ea typeface="Cambria Math" panose="02040503050406030204" pitchFamily="18" charset="0"/>
              </a:rPr>
              <a:t>A</a:t>
            </a:r>
            <a:r>
              <a:rPr lang="fr-FR" sz="2400" i="1" baseline="-25000" dirty="0" err="1">
                <a:latin typeface="Inria Serif" pitchFamily="2" charset="0"/>
                <a:ea typeface="Cambria Math" panose="02040503050406030204" pitchFamily="18" charset="0"/>
              </a:rPr>
              <a:t>p</a:t>
            </a:r>
            <a:endParaRPr lang="fr-FR" i="1" baseline="-250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48" name="Accolade ouvrante 47">
            <a:extLst>
              <a:ext uri="{FF2B5EF4-FFF2-40B4-BE49-F238E27FC236}">
                <a16:creationId xmlns:a16="http://schemas.microsoft.com/office/drawing/2014/main" id="{B164FE56-37F9-4FEC-B939-CFC76E533383}"/>
              </a:ext>
            </a:extLst>
          </p:cNvPr>
          <p:cNvSpPr/>
          <p:nvPr/>
        </p:nvSpPr>
        <p:spPr>
          <a:xfrm rot="10800000">
            <a:off x="7175234" y="2564703"/>
            <a:ext cx="238413" cy="1448508"/>
          </a:xfrm>
          <a:prstGeom prst="leftBrace">
            <a:avLst>
              <a:gd name="adj1" fmla="val 35186"/>
              <a:gd name="adj2" fmla="val 50000"/>
            </a:avLst>
          </a:prstGeom>
          <a:ln w="19050">
            <a:solidFill>
              <a:srgbClr val="0845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9" name="Accolade ouvrante 48">
            <a:extLst>
              <a:ext uri="{FF2B5EF4-FFF2-40B4-BE49-F238E27FC236}">
                <a16:creationId xmlns:a16="http://schemas.microsoft.com/office/drawing/2014/main" id="{40B21D5C-1419-4699-94D5-390435203153}"/>
              </a:ext>
            </a:extLst>
          </p:cNvPr>
          <p:cNvSpPr/>
          <p:nvPr/>
        </p:nvSpPr>
        <p:spPr>
          <a:xfrm rot="10800000">
            <a:off x="7190474" y="5303520"/>
            <a:ext cx="223172" cy="823196"/>
          </a:xfrm>
          <a:prstGeom prst="leftBrace">
            <a:avLst>
              <a:gd name="adj1" fmla="val 35186"/>
              <a:gd name="adj2" fmla="val 50000"/>
            </a:avLst>
          </a:prstGeom>
          <a:ln w="19050">
            <a:solidFill>
              <a:srgbClr val="0845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07B83467-C9A3-4C7B-B535-10D71227A562}"/>
              </a:ext>
            </a:extLst>
          </p:cNvPr>
          <p:cNvCxnSpPr>
            <a:cxnSpLocks/>
          </p:cNvCxnSpPr>
          <p:nvPr/>
        </p:nvCxnSpPr>
        <p:spPr>
          <a:xfrm>
            <a:off x="4841980" y="855533"/>
            <a:ext cx="0" cy="749747"/>
          </a:xfrm>
          <a:prstGeom prst="line">
            <a:avLst/>
          </a:prstGeom>
          <a:ln w="28575">
            <a:solidFill>
              <a:srgbClr val="08457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lèche : droite 51">
            <a:extLst>
              <a:ext uri="{FF2B5EF4-FFF2-40B4-BE49-F238E27FC236}">
                <a16:creationId xmlns:a16="http://schemas.microsoft.com/office/drawing/2014/main" id="{793F4E55-6E9B-4C95-A265-9641DD5CF677}"/>
              </a:ext>
            </a:extLst>
          </p:cNvPr>
          <p:cNvSpPr/>
          <p:nvPr/>
        </p:nvSpPr>
        <p:spPr>
          <a:xfrm>
            <a:off x="5011838" y="1315194"/>
            <a:ext cx="737139" cy="365125"/>
          </a:xfrm>
          <a:prstGeom prst="rightArrow">
            <a:avLst>
              <a:gd name="adj1" fmla="val 50000"/>
              <a:gd name="adj2" fmla="val 88041"/>
            </a:avLst>
          </a:prstGeom>
          <a:solidFill>
            <a:srgbClr val="EFD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Flèche : droite 52">
            <a:extLst>
              <a:ext uri="{FF2B5EF4-FFF2-40B4-BE49-F238E27FC236}">
                <a16:creationId xmlns:a16="http://schemas.microsoft.com/office/drawing/2014/main" id="{30AB2016-CB03-41BC-9E54-496406B5CAB3}"/>
              </a:ext>
            </a:extLst>
          </p:cNvPr>
          <p:cNvSpPr/>
          <p:nvPr/>
        </p:nvSpPr>
        <p:spPr>
          <a:xfrm rot="10800000">
            <a:off x="3912317" y="1315194"/>
            <a:ext cx="737139" cy="365125"/>
          </a:xfrm>
          <a:prstGeom prst="rightArrow">
            <a:avLst>
              <a:gd name="adj1" fmla="val 50000"/>
              <a:gd name="adj2" fmla="val 88041"/>
            </a:avLst>
          </a:prstGeom>
          <a:solidFill>
            <a:srgbClr val="FF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DCDC7638-B853-41BE-A198-A335FA2D9DEC}"/>
              </a:ext>
            </a:extLst>
          </p:cNvPr>
          <p:cNvSpPr txBox="1"/>
          <p:nvPr/>
        </p:nvSpPr>
        <p:spPr>
          <a:xfrm>
            <a:off x="5011838" y="1572175"/>
            <a:ext cx="470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>
                <a:latin typeface="Inria Serif" pitchFamily="2" charset="0"/>
                <a:ea typeface="Cambria Math" panose="02040503050406030204" pitchFamily="18" charset="0"/>
              </a:rPr>
              <a:t>Y</a:t>
            </a:r>
            <a:r>
              <a:rPr lang="fr-FR" i="1" baseline="-25000" dirty="0" err="1">
                <a:latin typeface="Inria Serif" pitchFamily="2" charset="0"/>
                <a:ea typeface="Cambria Math" panose="02040503050406030204" pitchFamily="18" charset="0"/>
              </a:rPr>
              <a:t>p</a:t>
            </a:r>
            <a:endParaRPr lang="fr-FR" sz="1400" i="1" baseline="-250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E2831A58-4CFA-4414-B2DF-65CBE40E5790}"/>
              </a:ext>
            </a:extLst>
          </p:cNvPr>
          <p:cNvSpPr txBox="1"/>
          <p:nvPr/>
        </p:nvSpPr>
        <p:spPr>
          <a:xfrm>
            <a:off x="4177175" y="1574200"/>
            <a:ext cx="470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i="1" dirty="0" err="1">
                <a:latin typeface="Inria Serif" pitchFamily="2" charset="0"/>
                <a:ea typeface="Cambria Math" panose="02040503050406030204" pitchFamily="18" charset="0"/>
              </a:rPr>
              <a:t>A</a:t>
            </a:r>
            <a:r>
              <a:rPr lang="fr-FR" i="1" baseline="-25000" dirty="0" err="1">
                <a:latin typeface="Inria Serif" pitchFamily="2" charset="0"/>
                <a:ea typeface="Cambria Math" panose="02040503050406030204" pitchFamily="18" charset="0"/>
              </a:rPr>
              <a:t>p</a:t>
            </a:r>
            <a:endParaRPr lang="fr-FR" sz="1400" i="1" baseline="-250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C156F1C1-B727-4759-A56B-F5D0B601A67C}"/>
              </a:ext>
            </a:extLst>
          </p:cNvPr>
          <p:cNvSpPr txBox="1"/>
          <p:nvPr/>
        </p:nvSpPr>
        <p:spPr>
          <a:xfrm>
            <a:off x="4588545" y="354414"/>
            <a:ext cx="506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ESS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FFDCFDD-ECB8-4B2C-8D86-F7C4E37D2812}"/>
              </a:ext>
            </a:extLst>
          </p:cNvPr>
          <p:cNvCxnSpPr>
            <a:cxnSpLocks/>
            <a:stCxn id="44" idx="2"/>
          </p:cNvCxnSpPr>
          <p:nvPr/>
        </p:nvCxnSpPr>
        <p:spPr>
          <a:xfrm>
            <a:off x="4841980" y="692967"/>
            <a:ext cx="0" cy="1531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B11331BC-7048-41F0-8BC1-8AE296A2DA02}"/>
              </a:ext>
            </a:extLst>
          </p:cNvPr>
          <p:cNvCxnSpPr/>
          <p:nvPr/>
        </p:nvCxnSpPr>
        <p:spPr>
          <a:xfrm>
            <a:off x="8029299" y="3733708"/>
            <a:ext cx="3554962" cy="0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C1F82AFC-7B71-42DE-8542-4EE31D94CF62}"/>
              </a:ext>
            </a:extLst>
          </p:cNvPr>
          <p:cNvSpPr txBox="1"/>
          <p:nvPr/>
        </p:nvSpPr>
        <p:spPr>
          <a:xfrm>
            <a:off x="1606944" y="2182474"/>
            <a:ext cx="2135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Competitive</a:t>
            </a:r>
            <a:r>
              <a:rPr lang="fr-FR" sz="1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sz="16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advantages</a:t>
            </a:r>
            <a:endParaRPr lang="fr-FR" sz="16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4CF10FB-7A82-4F1C-8EED-7DEB88A7B2A9}"/>
              </a:ext>
            </a:extLst>
          </p:cNvPr>
          <p:cNvSpPr txBox="1"/>
          <p:nvPr/>
        </p:nvSpPr>
        <p:spPr>
          <a:xfrm>
            <a:off x="216006" y="4213587"/>
            <a:ext cx="4714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Both</a:t>
            </a:r>
            <a:r>
              <a:rPr lang="fr-FR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fr-FR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competitive</a:t>
            </a:r>
            <a:r>
              <a:rPr lang="fr-FR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fr-FR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advantages</a:t>
            </a:r>
            <a:r>
              <a:rPr lang="fr-FR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have 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opposite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signs</a:t>
            </a:r>
            <a:r>
              <a:rPr lang="fr-FR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D1E793F-E9C3-4491-8CEE-AA8CD8DF5A86}"/>
              </a:ext>
            </a:extLst>
          </p:cNvPr>
          <p:cNvSpPr/>
          <p:nvPr/>
        </p:nvSpPr>
        <p:spPr>
          <a:xfrm>
            <a:off x="338667" y="5221032"/>
            <a:ext cx="3587927" cy="1023600"/>
          </a:xfrm>
          <a:prstGeom prst="rect">
            <a:avLst/>
          </a:prstGeom>
          <a:solidFill>
            <a:schemeClr val="accent2">
              <a:alpha val="10196"/>
            </a:schemeClr>
          </a:solidFill>
          <a:ln w="19050">
            <a:solidFill>
              <a:srgbClr val="F0622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ESS BGE* </a:t>
            </a:r>
            <a:r>
              <a:rPr lang="fr-FR" dirty="0" err="1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such</a:t>
            </a:r>
            <a:r>
              <a:rPr lang="fr-FR" dirty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as</a:t>
            </a:r>
          </a:p>
          <a:p>
            <a:pPr algn="ctr"/>
            <a:r>
              <a:rPr lang="fr-FR" sz="2400" dirty="0" err="1">
                <a:solidFill>
                  <a:schemeClr val="tx1"/>
                </a:solidFill>
                <a:latin typeface="Inria Serif" pitchFamily="2" charset="0"/>
                <a:ea typeface="Cambria Math" panose="02040503050406030204" pitchFamily="18" charset="0"/>
              </a:rPr>
              <a:t>dS</a:t>
            </a:r>
            <a:r>
              <a:rPr lang="fr-FR" sz="2400" dirty="0">
                <a:solidFill>
                  <a:schemeClr val="tx1"/>
                </a:solidFill>
                <a:latin typeface="Inria Serif" pitchFamily="2" charset="0"/>
                <a:ea typeface="Cambria Math" panose="02040503050406030204" pitchFamily="18" charset="0"/>
              </a:rPr>
              <a:t>(</a:t>
            </a:r>
            <a:r>
              <a:rPr lang="fr-FR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BGE*</a:t>
            </a:r>
            <a:r>
              <a:rPr lang="fr-FR" sz="2400" dirty="0">
                <a:solidFill>
                  <a:schemeClr val="tx1"/>
                </a:solidFill>
                <a:latin typeface="Inria Serif" pitchFamily="2" charset="0"/>
                <a:ea typeface="Cambria Math" panose="02040503050406030204" pitchFamily="18" charset="0"/>
              </a:rPr>
              <a:t>) = 0</a:t>
            </a:r>
            <a:endParaRPr lang="fr-FR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60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6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85185E-6 C -0.00052 0.03403 -0.00052 0.05602 -0.00052 0.10856 L -0.18346 0.1081 " pathEditMode="relative" rAng="0" ptsTypes="AAA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9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2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0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3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6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1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0"/>
                            </p:stCondLst>
                            <p:childTnLst>
                              <p:par>
                                <p:cTn id="129" presetID="22" presetClass="entr" presetSubtype="2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1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4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8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5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-0.11094 1.85185E-6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47" y="0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35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-0.11094 1.85185E-6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47" y="0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35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-0.11094 1.85185E-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47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35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-0.11094 1.85185E-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47" y="0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35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-0.11094 1.85185E-6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47" y="0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6" presetClass="emph" presetSubtype="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8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6" presetClass="emph" presetSubtype="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0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63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0.04752 1.85185E-6 " pathEditMode="relative" rAng="0" ptsTypes="AA">
                                      <p:cBhvr>
                                        <p:cTn id="16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0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63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0.04752 1.85185E-6 " pathEditMode="relative" rAng="0" ptsTypes="AA">
                                      <p:cBhvr>
                                        <p:cTn id="16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0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63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0.04752 1.85185E-6 " pathEditMode="relative" rAng="0" ptsTypes="AA">
                                      <p:cBhvr>
                                        <p:cTn id="16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0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63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0.04752 1.85185E-6 " pathEditMode="relative" rAng="0" ptsTypes="AA">
                                      <p:cBhvr>
                                        <p:cTn id="17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0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63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0.04752 1.85185E-6 " pathEditMode="relative" rAng="0" ptsTypes="AA">
                                      <p:cBhvr>
                                        <p:cTn id="17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0"/>
                                    </p:animMotion>
                                  </p:childTnLst>
                                </p:cTn>
                              </p:par>
                              <p:par>
                                <p:cTn id="173" presetID="6" presetClass="emph" presetSubtype="0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4" dur="1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6" presetClass="emph" presetSubtype="0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6" dur="1000" fill="hold"/>
                                        <p:tgtEl>
                                          <p:spTgt spid="52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6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9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2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9" grpId="0" animBg="1"/>
      <p:bldP spid="19" grpId="1" animBg="1"/>
      <p:bldP spid="37" grpId="0" animBg="1"/>
      <p:bldP spid="37" grpId="1" animBg="1"/>
      <p:bldP spid="38" grpId="0" animBg="1"/>
      <p:bldP spid="38" grpId="1" animBg="1"/>
      <p:bldP spid="5" grpId="0" build="p"/>
      <p:bldP spid="7" grpId="0"/>
      <p:bldP spid="8" grpId="0"/>
      <p:bldP spid="11" grpId="0"/>
      <p:bldP spid="12" grpId="0"/>
      <p:bldP spid="18" grpId="0"/>
      <p:bldP spid="21" grpId="0"/>
      <p:bldP spid="22" grpId="0"/>
      <p:bldP spid="25" grpId="0"/>
      <p:bldP spid="25" grpId="1"/>
      <p:bldP spid="27" grpId="0"/>
      <p:bldP spid="27" grpId="1"/>
      <p:bldP spid="27" grpId="2"/>
      <p:bldP spid="20" grpId="0"/>
      <p:bldP spid="20" grpId="1"/>
      <p:bldP spid="23" grpId="0"/>
      <p:bldP spid="23" grpId="1"/>
      <p:bldP spid="35" grpId="0"/>
      <p:bldP spid="35" grpId="1"/>
      <p:bldP spid="48" grpId="0" animBg="1"/>
      <p:bldP spid="48" grpId="1" animBg="1"/>
      <p:bldP spid="49" grpId="0" animBg="1"/>
      <p:bldP spid="49" grpId="1" animBg="1"/>
      <p:bldP spid="52" grpId="0" animBg="1"/>
      <p:bldP spid="52" grpId="1" animBg="1"/>
      <p:bldP spid="52" grpId="2" animBg="1"/>
      <p:bldP spid="52" grpId="3" animBg="1"/>
      <p:bldP spid="52" grpId="4" animBg="1"/>
      <p:bldP spid="53" grpId="0" animBg="1"/>
      <p:bldP spid="53" grpId="1" animBg="1"/>
      <p:bldP spid="53" grpId="2" animBg="1"/>
      <p:bldP spid="53" grpId="3" animBg="1"/>
      <p:bldP spid="53" grpId="4" animBg="1"/>
      <p:bldP spid="54" grpId="0"/>
      <p:bldP spid="54" grpId="1"/>
      <p:bldP spid="54" grpId="2"/>
      <p:bldP spid="55" grpId="0"/>
      <p:bldP spid="55" grpId="1"/>
      <p:bldP spid="55" grpId="2"/>
      <p:bldP spid="44" grpId="0"/>
      <p:bldP spid="2" grpId="0"/>
      <p:bldP spid="2" grpId="1"/>
      <p:bldP spid="24" grpId="0"/>
      <p:bldP spid="24" grpId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32A5D3D2-852E-4BA8-9F11-8CFB1C742C3B}"/>
              </a:ext>
            </a:extLst>
          </p:cNvPr>
          <p:cNvCxnSpPr/>
          <p:nvPr/>
        </p:nvCxnSpPr>
        <p:spPr>
          <a:xfrm>
            <a:off x="2093969" y="2397210"/>
            <a:ext cx="3273137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94A106E9-CEA7-45C5-87EA-7145F5DBFDD6}"/>
              </a:ext>
            </a:extLst>
          </p:cNvPr>
          <p:cNvCxnSpPr/>
          <p:nvPr/>
        </p:nvCxnSpPr>
        <p:spPr>
          <a:xfrm>
            <a:off x="2093969" y="4833147"/>
            <a:ext cx="3273137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c 11">
            <a:extLst>
              <a:ext uri="{FF2B5EF4-FFF2-40B4-BE49-F238E27FC236}">
                <a16:creationId xmlns:a16="http://schemas.microsoft.com/office/drawing/2014/main" id="{6FBE87D4-8FAA-4C4E-81A5-3685A862F489}"/>
              </a:ext>
            </a:extLst>
          </p:cNvPr>
          <p:cNvSpPr/>
          <p:nvPr/>
        </p:nvSpPr>
        <p:spPr>
          <a:xfrm rot="12600000">
            <a:off x="1359562" y="-131074"/>
            <a:ext cx="7876599" cy="4714131"/>
          </a:xfrm>
          <a:prstGeom prst="arc">
            <a:avLst>
              <a:gd name="adj1" fmla="val 13274335"/>
              <a:gd name="adj2" fmla="val 20708621"/>
            </a:avLst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7DE39646-4CA4-4B4A-B4A7-A4BB788A722C}"/>
              </a:ext>
            </a:extLst>
          </p:cNvPr>
          <p:cNvSpPr/>
          <p:nvPr/>
        </p:nvSpPr>
        <p:spPr>
          <a:xfrm rot="12600000">
            <a:off x="1960797" y="595018"/>
            <a:ext cx="6812618" cy="2970127"/>
          </a:xfrm>
          <a:prstGeom prst="arc">
            <a:avLst>
              <a:gd name="adj1" fmla="val 12939067"/>
              <a:gd name="adj2" fmla="val 21110483"/>
            </a:avLst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CCFCE7FE-ACC4-4E00-813E-2673DB5379D0}"/>
              </a:ext>
            </a:extLst>
          </p:cNvPr>
          <p:cNvSpPr/>
          <p:nvPr/>
        </p:nvSpPr>
        <p:spPr>
          <a:xfrm>
            <a:off x="2117090" y="2397210"/>
            <a:ext cx="3237230" cy="1341120"/>
          </a:xfrm>
          <a:custGeom>
            <a:avLst/>
            <a:gdLst>
              <a:gd name="connsiteX0" fmla="*/ 0 w 3241040"/>
              <a:gd name="connsiteY0" fmla="*/ 0 h 1371600"/>
              <a:gd name="connsiteX1" fmla="*/ 3241040 w 3241040"/>
              <a:gd name="connsiteY1" fmla="*/ 1371600 h 1371600"/>
              <a:gd name="connsiteX0" fmla="*/ 0 w 3241040"/>
              <a:gd name="connsiteY0" fmla="*/ 0 h 1371600"/>
              <a:gd name="connsiteX1" fmla="*/ 3241040 w 3241040"/>
              <a:gd name="connsiteY1" fmla="*/ 1371600 h 1371600"/>
              <a:gd name="connsiteX0" fmla="*/ 0 w 3241040"/>
              <a:gd name="connsiteY0" fmla="*/ 0 h 1371600"/>
              <a:gd name="connsiteX1" fmla="*/ 3241040 w 3241040"/>
              <a:gd name="connsiteY1" fmla="*/ 1371600 h 1371600"/>
              <a:gd name="connsiteX0" fmla="*/ 0 w 3225800"/>
              <a:gd name="connsiteY0" fmla="*/ 0 h 1322070"/>
              <a:gd name="connsiteX1" fmla="*/ 3225800 w 3225800"/>
              <a:gd name="connsiteY1" fmla="*/ 1322070 h 1322070"/>
              <a:gd name="connsiteX0" fmla="*/ 0 w 3237230"/>
              <a:gd name="connsiteY0" fmla="*/ 0 h 1341120"/>
              <a:gd name="connsiteX1" fmla="*/ 3237230 w 3237230"/>
              <a:gd name="connsiteY1" fmla="*/ 134112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37230" h="1341120">
                <a:moveTo>
                  <a:pt x="0" y="0"/>
                </a:moveTo>
                <a:cubicBezTo>
                  <a:pt x="1171787" y="863600"/>
                  <a:pt x="1994323" y="1219200"/>
                  <a:pt x="3237230" y="1341120"/>
                </a:cubicBezTo>
              </a:path>
            </a:pathLst>
          </a:custGeom>
          <a:noFill/>
          <a:ln w="38100">
            <a:solidFill>
              <a:srgbClr val="F26448"/>
            </a:solidFill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B78877-FC94-4D52-9CEA-EDCCD3DEF76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/>
              <a:t>Eco-</a:t>
            </a:r>
            <a:r>
              <a:rPr lang="fr-FR" dirty="0" err="1"/>
              <a:t>evolutionary</a:t>
            </a:r>
            <a:r>
              <a:rPr lang="fr-FR" dirty="0"/>
              <a:t> </a:t>
            </a:r>
            <a:r>
              <a:rPr lang="fr-FR" dirty="0" err="1"/>
              <a:t>response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6908DC7-0C34-40B1-9445-44C24DB0D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E4E7-BC2B-4966-A071-AA6AB7FD3884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0AE2158-7606-40FF-841D-B083770708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0663" y="1478707"/>
            <a:ext cx="3932238" cy="914734"/>
          </a:xfrm>
        </p:spPr>
        <p:txBody>
          <a:bodyPr>
            <a:normAutofit/>
          </a:bodyPr>
          <a:lstStyle/>
          <a:p>
            <a:r>
              <a:rPr lang="fr-FR" dirty="0" err="1"/>
              <a:t>We</a:t>
            </a:r>
            <a:r>
              <a:rPr lang="fr-FR" dirty="0"/>
              <a:t> compare </a:t>
            </a:r>
            <a:r>
              <a:rPr lang="fr-FR" dirty="0" err="1"/>
              <a:t>three</a:t>
            </a:r>
            <a:r>
              <a:rPr lang="fr-FR" dirty="0"/>
              <a:t> scenarios to </a:t>
            </a:r>
            <a:r>
              <a:rPr lang="fr-FR" dirty="0" err="1"/>
              <a:t>determine</a:t>
            </a:r>
            <a:r>
              <a:rPr lang="fr-FR" dirty="0"/>
              <a:t> the </a:t>
            </a:r>
            <a:r>
              <a:rPr lang="fr-FR" b="1" dirty="0" err="1">
                <a:solidFill>
                  <a:srgbClr val="F26448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eco-evolutionary</a:t>
            </a:r>
            <a:r>
              <a:rPr lang="fr-FR" b="1" dirty="0">
                <a:solidFill>
                  <a:srgbClr val="F26448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b="1" dirty="0" err="1">
                <a:solidFill>
                  <a:srgbClr val="F26448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response</a:t>
            </a:r>
            <a:r>
              <a:rPr lang="fr-FR" b="1" dirty="0">
                <a:solidFill>
                  <a:srgbClr val="F26448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dirty="0"/>
              <a:t>of the </a:t>
            </a:r>
            <a:r>
              <a:rPr lang="fr-FR" dirty="0" err="1"/>
              <a:t>ecosystem</a:t>
            </a:r>
            <a:r>
              <a:rPr lang="fr-FR" dirty="0"/>
              <a:t> to </a:t>
            </a:r>
            <a:r>
              <a:rPr lang="fr-FR" dirty="0" err="1"/>
              <a:t>environmental</a:t>
            </a:r>
            <a:r>
              <a:rPr lang="fr-FR" dirty="0"/>
              <a:t> change.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8B52E91-479C-4FE2-B0EC-ADA8473FCC07}"/>
              </a:ext>
            </a:extLst>
          </p:cNvPr>
          <p:cNvGrpSpPr/>
          <p:nvPr/>
        </p:nvGrpSpPr>
        <p:grpSpPr>
          <a:xfrm>
            <a:off x="1560974" y="622314"/>
            <a:ext cx="5059017" cy="5094909"/>
            <a:chOff x="904460" y="964096"/>
            <a:chExt cx="5059017" cy="5059017"/>
          </a:xfrm>
        </p:grpSpPr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6D3CAEBB-B9EA-4824-933D-04DDE764445F}"/>
                </a:ext>
              </a:extLst>
            </p:cNvPr>
            <p:cNvCxnSpPr/>
            <p:nvPr/>
          </p:nvCxnSpPr>
          <p:spPr>
            <a:xfrm>
              <a:off x="904461" y="964096"/>
              <a:ext cx="0" cy="5059017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7A1E4401-7877-4531-8E88-3EF5007F4AD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433969" y="3486815"/>
              <a:ext cx="0" cy="5059017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3D769CC5-5776-4447-814A-B4BC66E792F9}"/>
              </a:ext>
            </a:extLst>
          </p:cNvPr>
          <p:cNvSpPr txBox="1"/>
          <p:nvPr/>
        </p:nvSpPr>
        <p:spPr>
          <a:xfrm rot="16200000">
            <a:off x="-997418" y="2981684"/>
            <a:ext cx="437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Ecosystem</a:t>
            </a:r>
            <a:r>
              <a:rPr lang="fr-FR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function</a:t>
            </a:r>
            <a:r>
              <a:rPr lang="fr-FR" dirty="0">
                <a:latin typeface="Roboto Condensed" panose="02000000000000000000" pitchFamily="2" charset="0"/>
                <a:ea typeface="Roboto Condensed" panose="02000000000000000000" pitchFamily="2" charset="0"/>
              </a:rPr>
              <a:t> (e.g.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primary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production</a:t>
            </a:r>
            <a:r>
              <a:rPr lang="fr-FR" dirty="0">
                <a:latin typeface="Roboto Condensed" panose="02000000000000000000" pitchFamily="2" charset="0"/>
                <a:ea typeface="Roboto Condensed" panose="02000000000000000000" pitchFamily="2" charset="0"/>
              </a:rPr>
              <a:t>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60706DC-FE1E-4121-AE5F-1428BC16CAAF}"/>
              </a:ext>
            </a:extLst>
          </p:cNvPr>
          <p:cNvSpPr txBox="1"/>
          <p:nvPr/>
        </p:nvSpPr>
        <p:spPr>
          <a:xfrm>
            <a:off x="2084966" y="5748941"/>
            <a:ext cx="4011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Environmental</a:t>
            </a:r>
            <a:r>
              <a:rPr lang="fr-FR" dirty="0">
                <a:latin typeface="Roboto Condensed" panose="02000000000000000000" pitchFamily="2" charset="0"/>
                <a:ea typeface="Roboto Condensed" panose="02000000000000000000" pitchFamily="2" charset="0"/>
              </a:rPr>
              <a:t> variable (e.g.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temperature</a:t>
            </a:r>
            <a:r>
              <a:rPr lang="fr-FR" dirty="0">
                <a:latin typeface="Roboto Condensed" panose="02000000000000000000" pitchFamily="2" charset="0"/>
                <a:ea typeface="Roboto Condensed" panose="02000000000000000000" pitchFamily="2" charset="0"/>
              </a:rPr>
              <a:t>)</a:t>
            </a:r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7E0E6002-7F48-4FC6-9288-D1A1EAA1F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43861" y="6236420"/>
            <a:ext cx="601212" cy="601212"/>
          </a:xfrm>
          <a:prstGeom prst="rect">
            <a:avLst/>
          </a:prstGeom>
        </p:spPr>
      </p:pic>
      <p:sp>
        <p:nvSpPr>
          <p:cNvPr id="15" name="Arc 14">
            <a:extLst>
              <a:ext uri="{FF2B5EF4-FFF2-40B4-BE49-F238E27FC236}">
                <a16:creationId xmlns:a16="http://schemas.microsoft.com/office/drawing/2014/main" id="{50324E07-696B-4BFD-96AB-AA50B3B4B43E}"/>
              </a:ext>
            </a:extLst>
          </p:cNvPr>
          <p:cNvSpPr/>
          <p:nvPr/>
        </p:nvSpPr>
        <p:spPr>
          <a:xfrm rot="12600000">
            <a:off x="1359562" y="-131074"/>
            <a:ext cx="7876599" cy="4714131"/>
          </a:xfrm>
          <a:prstGeom prst="arc">
            <a:avLst>
              <a:gd name="adj1" fmla="val 14291330"/>
              <a:gd name="adj2" fmla="val 19614700"/>
            </a:avLst>
          </a:prstGeom>
          <a:ln w="38100">
            <a:solidFill>
              <a:srgbClr val="548235"/>
            </a:solidFill>
            <a:prstDash val="solid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EB28A924-883C-41F2-9003-988D9B9175ED}"/>
              </a:ext>
            </a:extLst>
          </p:cNvPr>
          <p:cNvCxnSpPr>
            <a:cxnSpLocks/>
          </p:cNvCxnSpPr>
          <p:nvPr/>
        </p:nvCxnSpPr>
        <p:spPr>
          <a:xfrm flipH="1" flipV="1">
            <a:off x="5373576" y="3796947"/>
            <a:ext cx="6470" cy="944417"/>
          </a:xfrm>
          <a:prstGeom prst="line">
            <a:avLst/>
          </a:prstGeom>
          <a:ln w="127000">
            <a:solidFill>
              <a:srgbClr val="8FAADC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FD33A4DD-80B7-4B68-A16B-DD836B2F25C1}"/>
              </a:ext>
            </a:extLst>
          </p:cNvPr>
          <p:cNvCxnSpPr>
            <a:cxnSpLocks/>
          </p:cNvCxnSpPr>
          <p:nvPr/>
        </p:nvCxnSpPr>
        <p:spPr>
          <a:xfrm>
            <a:off x="2093969" y="2561054"/>
            <a:ext cx="0" cy="2180310"/>
          </a:xfrm>
          <a:prstGeom prst="line">
            <a:avLst/>
          </a:prstGeom>
          <a:ln w="127000">
            <a:solidFill>
              <a:srgbClr val="548235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7A8FF984-801C-4F63-828E-567985017317}"/>
              </a:ext>
            </a:extLst>
          </p:cNvPr>
          <p:cNvCxnSpPr>
            <a:cxnSpLocks/>
          </p:cNvCxnSpPr>
          <p:nvPr/>
        </p:nvCxnSpPr>
        <p:spPr>
          <a:xfrm>
            <a:off x="5373576" y="2397210"/>
            <a:ext cx="0" cy="1253999"/>
          </a:xfrm>
          <a:prstGeom prst="line">
            <a:avLst/>
          </a:prstGeom>
          <a:ln w="127000">
            <a:solidFill>
              <a:srgbClr val="F06225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D6A0C037-AC5D-4B1A-9A3F-A822509E50AD}"/>
              </a:ext>
            </a:extLst>
          </p:cNvPr>
          <p:cNvSpPr txBox="1"/>
          <p:nvPr/>
        </p:nvSpPr>
        <p:spPr>
          <a:xfrm>
            <a:off x="6313825" y="4877876"/>
            <a:ext cx="4363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BGE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EFE96984-4B9D-4718-A3F2-E14D57559C7E}"/>
              </a:ext>
            </a:extLst>
          </p:cNvPr>
          <p:cNvSpPr txBox="1"/>
          <p:nvPr/>
        </p:nvSpPr>
        <p:spPr>
          <a:xfrm>
            <a:off x="6313825" y="3947053"/>
            <a:ext cx="471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chemeClr val="bg1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BGE’</a:t>
            </a: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21336D43-9332-447E-A473-55C263AC97CF}"/>
              </a:ext>
            </a:extLst>
          </p:cNvPr>
          <p:cNvCxnSpPr>
            <a:cxnSpLocks/>
          </p:cNvCxnSpPr>
          <p:nvPr/>
        </p:nvCxnSpPr>
        <p:spPr>
          <a:xfrm>
            <a:off x="8230436" y="4584024"/>
            <a:ext cx="0" cy="808212"/>
          </a:xfrm>
          <a:prstGeom prst="line">
            <a:avLst/>
          </a:prstGeom>
          <a:ln w="127000">
            <a:solidFill>
              <a:srgbClr val="548235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7E99241B-7B09-4542-A16A-EDFE5A1E254F}"/>
              </a:ext>
            </a:extLst>
          </p:cNvPr>
          <p:cNvCxnSpPr>
            <a:cxnSpLocks/>
          </p:cNvCxnSpPr>
          <p:nvPr/>
        </p:nvCxnSpPr>
        <p:spPr>
          <a:xfrm flipV="1">
            <a:off x="9680061" y="4584024"/>
            <a:ext cx="0" cy="808212"/>
          </a:xfrm>
          <a:prstGeom prst="line">
            <a:avLst/>
          </a:prstGeom>
          <a:ln w="127000">
            <a:solidFill>
              <a:srgbClr val="8FAADC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763C637D-1F0D-4ED9-BBA1-AB3A2E092BBE}"/>
              </a:ext>
            </a:extLst>
          </p:cNvPr>
          <p:cNvCxnSpPr>
            <a:cxnSpLocks/>
          </p:cNvCxnSpPr>
          <p:nvPr/>
        </p:nvCxnSpPr>
        <p:spPr>
          <a:xfrm>
            <a:off x="11129686" y="4584024"/>
            <a:ext cx="0" cy="808212"/>
          </a:xfrm>
          <a:prstGeom prst="line">
            <a:avLst/>
          </a:prstGeom>
          <a:ln w="127000">
            <a:solidFill>
              <a:srgbClr val="F06225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6A8429A3-905B-4E56-95DB-5525FFE0F8E7}"/>
              </a:ext>
            </a:extLst>
          </p:cNvPr>
          <p:cNvSpPr txBox="1"/>
          <p:nvPr/>
        </p:nvSpPr>
        <p:spPr>
          <a:xfrm>
            <a:off x="8760323" y="469332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F8D3A198-A385-478B-A763-1DDEFF442478}"/>
              </a:ext>
            </a:extLst>
          </p:cNvPr>
          <p:cNvSpPr txBox="1"/>
          <p:nvPr/>
        </p:nvSpPr>
        <p:spPr>
          <a:xfrm>
            <a:off x="10209949" y="469332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=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73B5EC36-75E3-4F1B-BE5A-34B03A9F4670}"/>
              </a:ext>
            </a:extLst>
          </p:cNvPr>
          <p:cNvSpPr txBox="1">
            <a:spLocks/>
          </p:cNvSpPr>
          <p:nvPr/>
        </p:nvSpPr>
        <p:spPr>
          <a:xfrm>
            <a:off x="7601916" y="5595769"/>
            <a:ext cx="1257039" cy="377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 err="1"/>
              <a:t>Ecophysiological</a:t>
            </a:r>
            <a:r>
              <a:rPr lang="fr-FR" sz="1000" dirty="0"/>
              <a:t> </a:t>
            </a:r>
            <a:r>
              <a:rPr lang="fr-FR" sz="1000" dirty="0" err="1"/>
              <a:t>response</a:t>
            </a:r>
            <a:endParaRPr lang="fr-FR" sz="1000" dirty="0"/>
          </a:p>
        </p:txBody>
      </p:sp>
      <p:sp>
        <p:nvSpPr>
          <p:cNvPr id="32" name="Espace réservé du texte 6">
            <a:extLst>
              <a:ext uri="{FF2B5EF4-FFF2-40B4-BE49-F238E27FC236}">
                <a16:creationId xmlns:a16="http://schemas.microsoft.com/office/drawing/2014/main" id="{0CD148AF-E0B8-437F-B7A3-A5691E776DFF}"/>
              </a:ext>
            </a:extLst>
          </p:cNvPr>
          <p:cNvSpPr txBox="1">
            <a:spLocks/>
          </p:cNvSpPr>
          <p:nvPr/>
        </p:nvSpPr>
        <p:spPr>
          <a:xfrm>
            <a:off x="9051541" y="5595769"/>
            <a:ext cx="1257039" cy="377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 err="1"/>
              <a:t>Effect</a:t>
            </a:r>
            <a:r>
              <a:rPr lang="fr-FR" sz="1000" dirty="0"/>
              <a:t> of </a:t>
            </a:r>
            <a:r>
              <a:rPr lang="fr-FR" sz="1000" dirty="0" err="1"/>
              <a:t>bacterial</a:t>
            </a:r>
            <a:r>
              <a:rPr lang="fr-FR" sz="1000" dirty="0"/>
              <a:t> adaptation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6A18F68A-DC2A-48FD-99E3-7EFBABC474B0}"/>
              </a:ext>
            </a:extLst>
          </p:cNvPr>
          <p:cNvSpPr txBox="1">
            <a:spLocks/>
          </p:cNvSpPr>
          <p:nvPr/>
        </p:nvSpPr>
        <p:spPr>
          <a:xfrm>
            <a:off x="10501166" y="5595769"/>
            <a:ext cx="1257039" cy="377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/>
              <a:t>Eco-</a:t>
            </a:r>
            <a:r>
              <a:rPr lang="fr-FR" sz="1000" dirty="0" err="1"/>
              <a:t>evolutionary</a:t>
            </a:r>
            <a:r>
              <a:rPr lang="fr-FR" sz="1000" dirty="0"/>
              <a:t> </a:t>
            </a:r>
            <a:r>
              <a:rPr lang="fr-FR" sz="1000" dirty="0" err="1"/>
              <a:t>response</a:t>
            </a:r>
            <a:endParaRPr lang="fr-FR" sz="1000" dirty="0"/>
          </a:p>
        </p:txBody>
      </p:sp>
      <p:sp>
        <p:nvSpPr>
          <p:cNvPr id="37" name="Espace réservé du texte 4">
            <a:extLst>
              <a:ext uri="{FF2B5EF4-FFF2-40B4-BE49-F238E27FC236}">
                <a16:creationId xmlns:a16="http://schemas.microsoft.com/office/drawing/2014/main" id="{27692958-BE7A-4627-8442-9684D1C60FFA}"/>
              </a:ext>
            </a:extLst>
          </p:cNvPr>
          <p:cNvSpPr txBox="1">
            <a:spLocks/>
          </p:cNvSpPr>
          <p:nvPr/>
        </p:nvSpPr>
        <p:spPr>
          <a:xfrm>
            <a:off x="7840663" y="2509659"/>
            <a:ext cx="3932238" cy="1814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eriod"/>
            </a:pPr>
            <a:r>
              <a:rPr lang="fr-FR" b="1" dirty="0"/>
              <a:t>I</a:t>
            </a:r>
            <a:r>
              <a:rPr lang="fr-FR" dirty="0"/>
              <a:t>nitial adaptation</a:t>
            </a:r>
          </a:p>
          <a:p>
            <a:pPr marL="342900" indent="-342900">
              <a:buAutoNum type="arabicPeriod"/>
            </a:pPr>
            <a:r>
              <a:rPr lang="fr-FR" b="1" dirty="0" err="1"/>
              <a:t>E</a:t>
            </a:r>
            <a:r>
              <a:rPr lang="fr-FR" dirty="0" err="1"/>
              <a:t>cosystem</a:t>
            </a:r>
            <a:r>
              <a:rPr lang="fr-FR" dirty="0"/>
              <a:t> state in absence of </a:t>
            </a:r>
            <a:r>
              <a:rPr lang="fr-FR" dirty="0" err="1"/>
              <a:t>bacterial</a:t>
            </a:r>
            <a:r>
              <a:rPr lang="fr-FR" dirty="0"/>
              <a:t> adaptation</a:t>
            </a:r>
          </a:p>
          <a:p>
            <a:pPr marL="342900" indent="-342900">
              <a:buAutoNum type="arabicPeriod"/>
            </a:pPr>
            <a:r>
              <a:rPr lang="fr-FR" b="1" dirty="0" err="1"/>
              <a:t>E</a:t>
            </a:r>
            <a:r>
              <a:rPr lang="fr-FR" dirty="0" err="1"/>
              <a:t>cosystem</a:t>
            </a:r>
            <a:r>
              <a:rPr lang="fr-FR" dirty="0"/>
              <a:t> state in </a:t>
            </a:r>
            <a:r>
              <a:rPr lang="fr-FR" dirty="0" err="1"/>
              <a:t>presence</a:t>
            </a:r>
            <a:r>
              <a:rPr lang="fr-FR" dirty="0"/>
              <a:t> of </a:t>
            </a:r>
            <a:r>
              <a:rPr lang="fr-FR" dirty="0" err="1"/>
              <a:t>bacterial</a:t>
            </a:r>
            <a:r>
              <a:rPr lang="fr-FR" dirty="0"/>
              <a:t> adaptation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517CB6F-9F37-41DC-BB9C-8E0BD1132FA1}"/>
              </a:ext>
            </a:extLst>
          </p:cNvPr>
          <p:cNvSpPr txBox="1"/>
          <p:nvPr/>
        </p:nvSpPr>
        <p:spPr>
          <a:xfrm>
            <a:off x="2044278" y="1996077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1.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03DDE013-2F47-4F23-9B19-324D1BE32632}"/>
              </a:ext>
            </a:extLst>
          </p:cNvPr>
          <p:cNvSpPr txBox="1"/>
          <p:nvPr/>
        </p:nvSpPr>
        <p:spPr>
          <a:xfrm>
            <a:off x="5347065" y="4893134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2.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EAE9286F-B9C1-4DD4-BB3C-EC522582CB59}"/>
              </a:ext>
            </a:extLst>
          </p:cNvPr>
          <p:cNvSpPr txBox="1"/>
          <p:nvPr/>
        </p:nvSpPr>
        <p:spPr>
          <a:xfrm>
            <a:off x="5467968" y="3466543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3.</a:t>
            </a:r>
          </a:p>
        </p:txBody>
      </p:sp>
      <p:sp>
        <p:nvSpPr>
          <p:cNvPr id="59" name="Espace réservé du texte 6">
            <a:extLst>
              <a:ext uri="{FF2B5EF4-FFF2-40B4-BE49-F238E27FC236}">
                <a16:creationId xmlns:a16="http://schemas.microsoft.com/office/drawing/2014/main" id="{328D546A-9ADA-4794-B0B9-09FEDD40D174}"/>
              </a:ext>
            </a:extLst>
          </p:cNvPr>
          <p:cNvSpPr txBox="1">
            <a:spLocks/>
          </p:cNvSpPr>
          <p:nvPr/>
        </p:nvSpPr>
        <p:spPr>
          <a:xfrm>
            <a:off x="7601916" y="4321292"/>
            <a:ext cx="1257039" cy="2661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/>
              <a:t>2-1</a:t>
            </a:r>
          </a:p>
        </p:txBody>
      </p:sp>
      <p:sp>
        <p:nvSpPr>
          <p:cNvPr id="60" name="Espace réservé du texte 6">
            <a:extLst>
              <a:ext uri="{FF2B5EF4-FFF2-40B4-BE49-F238E27FC236}">
                <a16:creationId xmlns:a16="http://schemas.microsoft.com/office/drawing/2014/main" id="{AD07D443-BDD3-4A5E-89DD-CE9F0E91B7B6}"/>
              </a:ext>
            </a:extLst>
          </p:cNvPr>
          <p:cNvSpPr txBox="1">
            <a:spLocks/>
          </p:cNvSpPr>
          <p:nvPr/>
        </p:nvSpPr>
        <p:spPr>
          <a:xfrm>
            <a:off x="9051540" y="4321292"/>
            <a:ext cx="1257039" cy="2661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/>
              <a:t>3-2</a:t>
            </a:r>
          </a:p>
        </p:txBody>
      </p:sp>
      <p:sp>
        <p:nvSpPr>
          <p:cNvPr id="61" name="Espace réservé du texte 6">
            <a:extLst>
              <a:ext uri="{FF2B5EF4-FFF2-40B4-BE49-F238E27FC236}">
                <a16:creationId xmlns:a16="http://schemas.microsoft.com/office/drawing/2014/main" id="{9EA189FA-5AB2-4B54-8C58-BBA4426A63CC}"/>
              </a:ext>
            </a:extLst>
          </p:cNvPr>
          <p:cNvSpPr txBox="1">
            <a:spLocks/>
          </p:cNvSpPr>
          <p:nvPr/>
        </p:nvSpPr>
        <p:spPr>
          <a:xfrm>
            <a:off x="10501164" y="4321292"/>
            <a:ext cx="1257039" cy="2661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/>
              <a:t>3-1</a:t>
            </a:r>
          </a:p>
        </p:txBody>
      </p:sp>
    </p:spTree>
    <p:extLst>
      <p:ext uri="{BB962C8B-B14F-4D97-AF65-F5344CB8AC3E}">
        <p14:creationId xmlns:p14="http://schemas.microsoft.com/office/powerpoint/2010/main" val="240685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5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4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5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6" grpId="0" animBg="1"/>
      <p:bldP spid="16" grpId="1" animBg="1"/>
      <p:bldP spid="26" grpId="0" animBg="1"/>
      <p:bldP spid="5" grpId="0" build="p"/>
      <p:bldP spid="15" grpId="0" animBg="1"/>
      <p:bldP spid="38" grpId="0"/>
      <p:bldP spid="38" grpId="1"/>
      <p:bldP spid="39" grpId="0"/>
      <p:bldP spid="39" grpId="1"/>
      <p:bldP spid="46" grpId="0"/>
      <p:bldP spid="47" grpId="0"/>
      <p:bldP spid="31" grpId="0"/>
      <p:bldP spid="32" grpId="0"/>
      <p:bldP spid="36" grpId="0"/>
      <p:bldP spid="37" grpId="0" uiExpand="1" build="p"/>
      <p:bldP spid="2" grpId="0"/>
      <p:bldP spid="41" grpId="0"/>
      <p:bldP spid="42" grpId="0"/>
      <p:bldP spid="59" grpId="0"/>
      <p:bldP spid="60" grpId="0"/>
      <p:bldP spid="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5EC2477-A6D5-47FF-848A-56AFC174A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E4E7-BC2B-4966-A071-AA6AB7FD3884}" type="slidenum">
              <a:rPr lang="fr-FR" smtClean="0"/>
              <a:pPr/>
              <a:t>14</a:t>
            </a:fld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E8B46DF-FEAE-44F4-ACEC-20AFBE199A53}"/>
              </a:ext>
            </a:extLst>
          </p:cNvPr>
          <p:cNvGrpSpPr/>
          <p:nvPr/>
        </p:nvGrpSpPr>
        <p:grpSpPr>
          <a:xfrm>
            <a:off x="2135273" y="2259080"/>
            <a:ext cx="2206053" cy="2708932"/>
            <a:chOff x="83196" y="2259080"/>
            <a:chExt cx="2206053" cy="2708932"/>
          </a:xfrm>
        </p:grpSpPr>
        <p:pic>
          <p:nvPicPr>
            <p:cNvPr id="6" name="Graphique 5">
              <a:extLst>
                <a:ext uri="{FF2B5EF4-FFF2-40B4-BE49-F238E27FC236}">
                  <a16:creationId xmlns:a16="http://schemas.microsoft.com/office/drawing/2014/main" id="{367AE72E-815F-4B27-9BB9-7F706B466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7815" y="2259080"/>
              <a:ext cx="1676816" cy="1676816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70605FC-4845-4394-873D-20D01F31512B}"/>
                </a:ext>
              </a:extLst>
            </p:cNvPr>
            <p:cNvSpPr/>
            <p:nvPr/>
          </p:nvSpPr>
          <p:spPr>
            <a:xfrm>
              <a:off x="83196" y="4137015"/>
              <a:ext cx="220605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400" dirty="0" err="1">
                  <a:solidFill>
                    <a:schemeClr val="bg1"/>
                  </a:solidFill>
                  <a:latin typeface="Inria Serif" pitchFamily="2" charset="0"/>
                </a:rPr>
                <a:t>Microbial</a:t>
              </a:r>
              <a:r>
                <a:rPr lang="fr-FR" sz="2400" dirty="0">
                  <a:solidFill>
                    <a:schemeClr val="bg1"/>
                  </a:solidFill>
                  <a:latin typeface="Inria Serif" pitchFamily="2" charset="0"/>
                </a:rPr>
                <a:t> </a:t>
              </a:r>
              <a:r>
                <a:rPr lang="fr-FR" sz="2400" dirty="0" err="1">
                  <a:solidFill>
                    <a:schemeClr val="bg1"/>
                  </a:solidFill>
                  <a:latin typeface="Inria Serif" pitchFamily="2" charset="0"/>
                </a:rPr>
                <a:t>loop</a:t>
              </a:r>
              <a:endParaRPr lang="fr-FR" sz="2400" dirty="0">
                <a:solidFill>
                  <a:schemeClr val="bg1"/>
                </a:solidFill>
                <a:latin typeface="Inria Serif" pitchFamily="2" charset="0"/>
              </a:endParaRPr>
            </a:p>
            <a:p>
              <a:pPr algn="ctr"/>
              <a:r>
                <a:rPr lang="fr-FR" sz="2400" dirty="0">
                  <a:solidFill>
                    <a:schemeClr val="bg1"/>
                  </a:solidFill>
                  <a:latin typeface="Inria Serif" pitchFamily="2" charset="0"/>
                </a:rPr>
                <a:t>modeling</a:t>
              </a: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4260064A-F009-434F-878F-2D3BC959EF30}"/>
              </a:ext>
            </a:extLst>
          </p:cNvPr>
          <p:cNvGrpSpPr/>
          <p:nvPr/>
        </p:nvGrpSpPr>
        <p:grpSpPr>
          <a:xfrm>
            <a:off x="5210180" y="2259080"/>
            <a:ext cx="1864614" cy="2708932"/>
            <a:chOff x="2708804" y="2259080"/>
            <a:chExt cx="1864614" cy="2708932"/>
          </a:xfrm>
        </p:grpSpPr>
        <p:pic>
          <p:nvPicPr>
            <p:cNvPr id="8" name="Graphique 7">
              <a:extLst>
                <a:ext uri="{FF2B5EF4-FFF2-40B4-BE49-F238E27FC236}">
                  <a16:creationId xmlns:a16="http://schemas.microsoft.com/office/drawing/2014/main" id="{9DB98A47-9870-4681-8C0E-AC8EAC08D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02703" y="2259080"/>
              <a:ext cx="1676816" cy="1676816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88141BD-71F8-4D8F-B184-9CD2475724D5}"/>
                </a:ext>
              </a:extLst>
            </p:cNvPr>
            <p:cNvSpPr/>
            <p:nvPr/>
          </p:nvSpPr>
          <p:spPr>
            <a:xfrm>
              <a:off x="2708804" y="4137015"/>
              <a:ext cx="186461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400" dirty="0" err="1">
                  <a:solidFill>
                    <a:schemeClr val="bg1"/>
                  </a:solidFill>
                  <a:latin typeface="Inria Serif" pitchFamily="2" charset="0"/>
                </a:rPr>
                <a:t>Sea</a:t>
              </a:r>
              <a:r>
                <a:rPr lang="fr-FR" sz="2400" dirty="0">
                  <a:solidFill>
                    <a:schemeClr val="bg1"/>
                  </a:solidFill>
                  <a:latin typeface="Inria Serif" pitchFamily="2" charset="0"/>
                </a:rPr>
                <a:t>-surface</a:t>
              </a:r>
            </a:p>
            <a:p>
              <a:pPr algn="ctr"/>
              <a:r>
                <a:rPr lang="fr-FR" sz="2400" dirty="0" err="1">
                  <a:solidFill>
                    <a:schemeClr val="bg1"/>
                  </a:solidFill>
                  <a:latin typeface="Inria Serif" pitchFamily="2" charset="0"/>
                </a:rPr>
                <a:t>response</a:t>
              </a:r>
              <a:endParaRPr lang="fr-FR" sz="2400" dirty="0">
                <a:solidFill>
                  <a:schemeClr val="bg1"/>
                </a:solidFill>
                <a:latin typeface="Inria Serif" pitchFamily="2" charset="0"/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8B4734C-FC3B-4C61-B024-0BC8DC2E7E7B}"/>
              </a:ext>
            </a:extLst>
          </p:cNvPr>
          <p:cNvGrpSpPr/>
          <p:nvPr/>
        </p:nvGrpSpPr>
        <p:grpSpPr>
          <a:xfrm>
            <a:off x="7943648" y="2259080"/>
            <a:ext cx="2113079" cy="2708932"/>
            <a:chOff x="5039463" y="2259080"/>
            <a:chExt cx="2113079" cy="2708932"/>
          </a:xfrm>
        </p:grpSpPr>
        <p:pic>
          <p:nvPicPr>
            <p:cNvPr id="10" name="Graphique 9">
              <a:extLst>
                <a:ext uri="{FF2B5EF4-FFF2-40B4-BE49-F238E27FC236}">
                  <a16:creationId xmlns:a16="http://schemas.microsoft.com/office/drawing/2014/main" id="{7F8E4C10-FCEC-4E21-A4D3-294C4C2F3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257592" y="2259080"/>
              <a:ext cx="1676816" cy="1676816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750A8F-7227-448A-9404-0A8B58138FC0}"/>
                </a:ext>
              </a:extLst>
            </p:cNvPr>
            <p:cNvSpPr/>
            <p:nvPr/>
          </p:nvSpPr>
          <p:spPr>
            <a:xfrm>
              <a:off x="5039463" y="4137015"/>
              <a:ext cx="211307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400" dirty="0" err="1">
                  <a:solidFill>
                    <a:schemeClr val="bg1"/>
                  </a:solidFill>
                  <a:latin typeface="Inria Serif" pitchFamily="2" charset="0"/>
                </a:rPr>
                <a:t>Earth</a:t>
              </a:r>
              <a:r>
                <a:rPr lang="fr-FR" sz="2400" dirty="0">
                  <a:solidFill>
                    <a:schemeClr val="bg1"/>
                  </a:solidFill>
                  <a:latin typeface="Inria Serif" pitchFamily="2" charset="0"/>
                </a:rPr>
                <a:t>-system</a:t>
              </a:r>
            </a:p>
            <a:p>
              <a:pPr algn="ctr"/>
              <a:r>
                <a:rPr lang="fr-FR" sz="2400" dirty="0" err="1">
                  <a:solidFill>
                    <a:schemeClr val="bg1"/>
                  </a:solidFill>
                  <a:latin typeface="Inria Serif" pitchFamily="2" charset="0"/>
                </a:rPr>
                <a:t>models</a:t>
              </a:r>
              <a:endParaRPr lang="fr-FR" sz="2400" dirty="0">
                <a:solidFill>
                  <a:schemeClr val="bg1"/>
                </a:solidFill>
                <a:latin typeface="Inria Serif" pitchFamily="2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18AED43E-EFED-46D7-969B-F9BF7C670092}"/>
              </a:ext>
            </a:extLst>
          </p:cNvPr>
          <p:cNvSpPr/>
          <p:nvPr/>
        </p:nvSpPr>
        <p:spPr>
          <a:xfrm>
            <a:off x="7596554" y="1858617"/>
            <a:ext cx="4512250" cy="3448876"/>
          </a:xfrm>
          <a:prstGeom prst="rect">
            <a:avLst/>
          </a:prstGeom>
          <a:solidFill>
            <a:srgbClr val="08457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CC78F8-CADE-4905-B25A-A3425ADAD57C}"/>
              </a:ext>
            </a:extLst>
          </p:cNvPr>
          <p:cNvSpPr/>
          <p:nvPr/>
        </p:nvSpPr>
        <p:spPr>
          <a:xfrm>
            <a:off x="176170" y="1858617"/>
            <a:ext cx="4512250" cy="3448876"/>
          </a:xfrm>
          <a:prstGeom prst="rect">
            <a:avLst/>
          </a:prstGeom>
          <a:solidFill>
            <a:srgbClr val="08457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04B4D80-80E5-4469-9D61-E9E45E3D70A4}"/>
              </a:ext>
            </a:extLst>
          </p:cNvPr>
          <p:cNvSpPr txBox="1"/>
          <p:nvPr/>
        </p:nvSpPr>
        <p:spPr>
          <a:xfrm>
            <a:off x="2125805" y="425393"/>
            <a:ext cx="77127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Inria Serif" pitchFamily="2" charset="0"/>
              </a:rPr>
              <a:t>How </a:t>
            </a:r>
            <a:r>
              <a:rPr lang="fr-FR" sz="2800" dirty="0" err="1">
                <a:solidFill>
                  <a:schemeClr val="bg1"/>
                </a:solidFill>
                <a:latin typeface="Inria Serif" pitchFamily="2" charset="0"/>
              </a:rPr>
              <a:t>does</a:t>
            </a:r>
            <a:r>
              <a:rPr lang="fr-FR" sz="2800" dirty="0">
                <a:solidFill>
                  <a:schemeClr val="bg1"/>
                </a:solidFill>
                <a:latin typeface="Inria Serif" pitchFamily="2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Inria Serif" pitchFamily="2" charset="0"/>
              </a:rPr>
              <a:t>bacterial</a:t>
            </a:r>
            <a:r>
              <a:rPr lang="fr-FR" sz="2800" dirty="0">
                <a:solidFill>
                  <a:schemeClr val="bg1"/>
                </a:solidFill>
                <a:latin typeface="Inria Serif" pitchFamily="2" charset="0"/>
              </a:rPr>
              <a:t> adaptation </a:t>
            </a:r>
            <a:r>
              <a:rPr lang="fr-FR" sz="2800" dirty="0" err="1">
                <a:solidFill>
                  <a:schemeClr val="bg1"/>
                </a:solidFill>
                <a:latin typeface="Inria Serif" pitchFamily="2" charset="0"/>
              </a:rPr>
              <a:t>shape</a:t>
            </a:r>
            <a:r>
              <a:rPr lang="fr-FR" sz="2800" dirty="0">
                <a:solidFill>
                  <a:schemeClr val="bg1"/>
                </a:solidFill>
                <a:latin typeface="Inria Serif" pitchFamily="2" charset="0"/>
              </a:rPr>
              <a:t> </a:t>
            </a:r>
            <a:r>
              <a:rPr lang="fr-FR" sz="2800" b="1" dirty="0">
                <a:solidFill>
                  <a:srgbClr val="F06225"/>
                </a:solidFill>
                <a:latin typeface="Inria Serif" pitchFamily="2" charset="0"/>
              </a:rPr>
              <a:t>local</a:t>
            </a:r>
            <a:r>
              <a:rPr lang="fr-FR" sz="2800" dirty="0">
                <a:solidFill>
                  <a:schemeClr val="bg1"/>
                </a:solidFill>
                <a:latin typeface="Inria Serif" pitchFamily="2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Inria Serif" pitchFamily="2" charset="0"/>
              </a:rPr>
              <a:t>primary</a:t>
            </a:r>
            <a:r>
              <a:rPr lang="fr-FR" sz="2800" dirty="0">
                <a:solidFill>
                  <a:schemeClr val="bg1"/>
                </a:solidFill>
                <a:latin typeface="Inria Serif" pitchFamily="2" charset="0"/>
              </a:rPr>
              <a:t> production in </a:t>
            </a:r>
            <a:r>
              <a:rPr lang="fr-FR" sz="2800" dirty="0" err="1">
                <a:solidFill>
                  <a:schemeClr val="bg1"/>
                </a:solidFill>
                <a:latin typeface="Inria Serif" pitchFamily="2" charset="0"/>
              </a:rPr>
              <a:t>sea</a:t>
            </a:r>
            <a:r>
              <a:rPr lang="fr-FR" sz="2800" dirty="0">
                <a:solidFill>
                  <a:schemeClr val="bg1"/>
                </a:solidFill>
                <a:latin typeface="Inria Serif" pitchFamily="2" charset="0"/>
              </a:rPr>
              <a:t>-surface </a:t>
            </a:r>
            <a:r>
              <a:rPr lang="fr-FR" sz="2800" dirty="0" err="1">
                <a:solidFill>
                  <a:schemeClr val="bg1"/>
                </a:solidFill>
                <a:latin typeface="Inria Serif" pitchFamily="2" charset="0"/>
              </a:rPr>
              <a:t>ecosystems</a:t>
            </a:r>
            <a:r>
              <a:rPr lang="fr-FR" sz="2800" dirty="0">
                <a:solidFill>
                  <a:schemeClr val="bg1"/>
                </a:solidFill>
                <a:latin typeface="Inria Serif" pitchFamily="2" charset="0"/>
              </a:rPr>
              <a:t> and </a:t>
            </a:r>
            <a:r>
              <a:rPr lang="fr-FR" sz="2800" dirty="0" err="1">
                <a:solidFill>
                  <a:schemeClr val="bg1"/>
                </a:solidFill>
                <a:latin typeface="Inria Serif" pitchFamily="2" charset="0"/>
              </a:rPr>
              <a:t>its</a:t>
            </a:r>
            <a:r>
              <a:rPr lang="fr-FR" sz="2800" dirty="0">
                <a:solidFill>
                  <a:schemeClr val="bg1"/>
                </a:solidFill>
                <a:latin typeface="Inria Serif" pitchFamily="2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Inria Serif" pitchFamily="2" charset="0"/>
              </a:rPr>
              <a:t>response</a:t>
            </a:r>
            <a:r>
              <a:rPr lang="fr-FR" sz="2800" dirty="0">
                <a:solidFill>
                  <a:schemeClr val="bg1"/>
                </a:solidFill>
                <a:latin typeface="Inria Serif" pitchFamily="2" charset="0"/>
              </a:rPr>
              <a:t> to </a:t>
            </a:r>
            <a:r>
              <a:rPr lang="fr-FR" sz="2800" dirty="0" err="1">
                <a:solidFill>
                  <a:schemeClr val="bg1"/>
                </a:solidFill>
                <a:latin typeface="Inria Serif" pitchFamily="2" charset="0"/>
              </a:rPr>
              <a:t>warming</a:t>
            </a:r>
            <a:r>
              <a:rPr lang="fr-FR" sz="2800" dirty="0">
                <a:solidFill>
                  <a:schemeClr val="bg1"/>
                </a:solidFill>
                <a:latin typeface="Inria Serif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30592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733DD4E-4AB0-48E4-8B04-BD94A7F32E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/>
              <a:t>A </a:t>
            </a:r>
            <a:r>
              <a:rPr lang="fr-FR" dirty="0" err="1"/>
              <a:t>sea</a:t>
            </a:r>
            <a:r>
              <a:rPr lang="fr-FR" dirty="0"/>
              <a:t>-surface </a:t>
            </a:r>
            <a:r>
              <a:rPr lang="fr-FR" dirty="0" err="1"/>
              <a:t>ecosystem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DBEB7D-4E4D-44D3-9DCD-2BD865B7F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E4E7-BC2B-4966-A071-AA6AB7FD3884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59909FA-B554-4835-A5DA-23AD2F1DDA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0663" y="3443413"/>
            <a:ext cx="3932238" cy="637519"/>
          </a:xfrm>
        </p:spPr>
        <p:txBody>
          <a:bodyPr/>
          <a:lstStyle/>
          <a:p>
            <a:r>
              <a:rPr lang="fr-FR" dirty="0"/>
              <a:t>Total </a:t>
            </a:r>
            <a:r>
              <a:rPr lang="fr-FR" dirty="0" err="1"/>
              <a:t>nitrogen</a:t>
            </a:r>
            <a:r>
              <a:rPr lang="fr-FR" dirty="0"/>
              <a:t> concentration in the </a:t>
            </a:r>
            <a:r>
              <a:rPr lang="fr-FR" dirty="0" err="1"/>
              <a:t>ecosystem</a:t>
            </a:r>
            <a:r>
              <a:rPr lang="fr-FR" dirty="0"/>
              <a:t>:</a:t>
            </a: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A6ACD469-2E9C-4D9B-8176-C8312F0CA8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43862" y="6256788"/>
            <a:ext cx="601212" cy="601212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49CE3270-B20C-47E6-846A-2B5C16B78C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7689" y="2679910"/>
            <a:ext cx="1317483" cy="1317483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C8F3BE22-5FC2-435F-BDF4-CFC1167E09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13373" y="4733112"/>
            <a:ext cx="1317483" cy="1317483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652E82B7-C8E2-4C7E-B8AA-94FFE35738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700000">
            <a:off x="2448649" y="771018"/>
            <a:ext cx="1543193" cy="154319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775F297B-EB12-4077-8A0E-14E6B483AD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05531" y="4586918"/>
            <a:ext cx="1605917" cy="1605917"/>
          </a:xfrm>
          <a:prstGeom prst="rect">
            <a:avLst/>
          </a:prstGeom>
        </p:spPr>
      </p:pic>
      <p:pic>
        <p:nvPicPr>
          <p:cNvPr id="17" name="Graphique 16">
            <a:extLst>
              <a:ext uri="{FF2B5EF4-FFF2-40B4-BE49-F238E27FC236}">
                <a16:creationId xmlns:a16="http://schemas.microsoft.com/office/drawing/2014/main" id="{B49F963B-C414-44B0-B3AD-BAA0A0DF7F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13373" y="2679909"/>
            <a:ext cx="1317483" cy="1317483"/>
          </a:xfrm>
          <a:prstGeom prst="rect">
            <a:avLst/>
          </a:prstGeom>
        </p:spPr>
      </p:pic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118B35E3-23A6-4573-8FE6-B0CA473EE7E5}"/>
              </a:ext>
            </a:extLst>
          </p:cNvPr>
          <p:cNvCxnSpPr>
            <a:cxnSpLocks/>
          </p:cNvCxnSpPr>
          <p:nvPr/>
        </p:nvCxnSpPr>
        <p:spPr>
          <a:xfrm flipV="1">
            <a:off x="5441634" y="4029563"/>
            <a:ext cx="0" cy="557354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D4087760-7CDB-4827-BD0D-E6F5E67EA08D}"/>
              </a:ext>
            </a:extLst>
          </p:cNvPr>
          <p:cNvGrpSpPr/>
          <p:nvPr/>
        </p:nvGrpSpPr>
        <p:grpSpPr>
          <a:xfrm>
            <a:off x="1683496" y="393539"/>
            <a:ext cx="4965540" cy="5046562"/>
            <a:chOff x="1504906" y="393539"/>
            <a:chExt cx="4965540" cy="5046562"/>
          </a:xfrm>
        </p:grpSpPr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67A3F47D-D8FD-454E-BDC8-7045A7DE11BD}"/>
                </a:ext>
              </a:extLst>
            </p:cNvPr>
            <p:cNvSpPr/>
            <p:nvPr/>
          </p:nvSpPr>
          <p:spPr>
            <a:xfrm>
              <a:off x="1504906" y="2511706"/>
              <a:ext cx="4965540" cy="324091"/>
            </a:xfrm>
            <a:custGeom>
              <a:avLst/>
              <a:gdLst>
                <a:gd name="connsiteX0" fmla="*/ 0 w 4965540"/>
                <a:gd name="connsiteY0" fmla="*/ 324091 h 324091"/>
                <a:gd name="connsiteX1" fmla="*/ 324091 w 4965540"/>
                <a:gd name="connsiteY1" fmla="*/ 0 h 324091"/>
                <a:gd name="connsiteX2" fmla="*/ 4965540 w 4965540"/>
                <a:gd name="connsiteY2" fmla="*/ 0 h 32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5540" h="324091">
                  <a:moveTo>
                    <a:pt x="0" y="324091"/>
                  </a:moveTo>
                  <a:lnTo>
                    <a:pt x="324091" y="0"/>
                  </a:lnTo>
                  <a:lnTo>
                    <a:pt x="4965540" y="0"/>
                  </a:lnTo>
                </a:path>
              </a:pathLst>
            </a:cu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B58E7654-F975-4711-8374-49A8F1068871}"/>
                </a:ext>
              </a:extLst>
            </p:cNvPr>
            <p:cNvSpPr/>
            <p:nvPr/>
          </p:nvSpPr>
          <p:spPr>
            <a:xfrm>
              <a:off x="3900866" y="393539"/>
              <a:ext cx="2558005" cy="5046562"/>
            </a:xfrm>
            <a:custGeom>
              <a:avLst/>
              <a:gdLst>
                <a:gd name="connsiteX0" fmla="*/ 0 w 2558005"/>
                <a:gd name="connsiteY0" fmla="*/ 451413 h 5046562"/>
                <a:gd name="connsiteX1" fmla="*/ 451413 w 2558005"/>
                <a:gd name="connsiteY1" fmla="*/ 0 h 5046562"/>
                <a:gd name="connsiteX2" fmla="*/ 2558005 w 2558005"/>
                <a:gd name="connsiteY2" fmla="*/ 0 h 5046562"/>
                <a:gd name="connsiteX3" fmla="*/ 2558005 w 2558005"/>
                <a:gd name="connsiteY3" fmla="*/ 5046562 h 5046562"/>
                <a:gd name="connsiteX4" fmla="*/ 2233914 w 2558005"/>
                <a:gd name="connsiteY4" fmla="*/ 5046562 h 5046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8005" h="5046562">
                  <a:moveTo>
                    <a:pt x="0" y="451413"/>
                  </a:moveTo>
                  <a:lnTo>
                    <a:pt x="451413" y="0"/>
                  </a:lnTo>
                  <a:lnTo>
                    <a:pt x="2558005" y="0"/>
                  </a:lnTo>
                  <a:lnTo>
                    <a:pt x="2558005" y="5046562"/>
                  </a:lnTo>
                  <a:lnTo>
                    <a:pt x="2233914" y="5046562"/>
                  </a:lnTo>
                </a:path>
              </a:pathLst>
            </a:cu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  <a:prstDash val="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7E19CB8C-1894-452B-8C8D-3105258C929B}"/>
              </a:ext>
            </a:extLst>
          </p:cNvPr>
          <p:cNvSpPr/>
          <p:nvPr/>
        </p:nvSpPr>
        <p:spPr>
          <a:xfrm flipH="1">
            <a:off x="1256430" y="1315193"/>
            <a:ext cx="948282" cy="1317482"/>
          </a:xfrm>
          <a:custGeom>
            <a:avLst/>
            <a:gdLst>
              <a:gd name="connsiteX0" fmla="*/ 873760 w 873760"/>
              <a:gd name="connsiteY0" fmla="*/ 843280 h 843280"/>
              <a:gd name="connsiteX1" fmla="*/ 873760 w 873760"/>
              <a:gd name="connsiteY1" fmla="*/ 0 h 843280"/>
              <a:gd name="connsiteX2" fmla="*/ 0 w 873760"/>
              <a:gd name="connsiteY2" fmla="*/ 0 h 84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3760" h="843280">
                <a:moveTo>
                  <a:pt x="873760" y="843280"/>
                </a:moveTo>
                <a:lnTo>
                  <a:pt x="873760" y="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23773C2-E8D3-4DBD-B3D8-3AB36A6CF543}"/>
              </a:ext>
            </a:extLst>
          </p:cNvPr>
          <p:cNvSpPr/>
          <p:nvPr/>
        </p:nvSpPr>
        <p:spPr>
          <a:xfrm>
            <a:off x="3265016" y="2361235"/>
            <a:ext cx="228276" cy="300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DFA3343E-A3C6-4F4A-96CE-F56087000074}"/>
              </a:ext>
            </a:extLst>
          </p:cNvPr>
          <p:cNvCxnSpPr>
            <a:cxnSpLocks/>
          </p:cNvCxnSpPr>
          <p:nvPr/>
        </p:nvCxnSpPr>
        <p:spPr>
          <a:xfrm flipV="1">
            <a:off x="3379154" y="131560"/>
            <a:ext cx="0" cy="431358"/>
          </a:xfrm>
          <a:prstGeom prst="straightConnector1">
            <a:avLst/>
          </a:prstGeom>
          <a:ln w="19050">
            <a:solidFill>
              <a:srgbClr val="F0622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542B410B-F2A2-4804-9118-A63C555A6398}"/>
              </a:ext>
            </a:extLst>
          </p:cNvPr>
          <p:cNvCxnSpPr>
            <a:cxnSpLocks/>
          </p:cNvCxnSpPr>
          <p:nvPr/>
        </p:nvCxnSpPr>
        <p:spPr>
          <a:xfrm>
            <a:off x="3379154" y="2118167"/>
            <a:ext cx="0" cy="2468750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B0B5FB33-1749-476D-AEC4-E275BFCCFD6C}"/>
              </a:ext>
            </a:extLst>
          </p:cNvPr>
          <p:cNvCxnSpPr>
            <a:cxnSpLocks/>
          </p:cNvCxnSpPr>
          <p:nvPr/>
        </p:nvCxnSpPr>
        <p:spPr>
          <a:xfrm flipV="1">
            <a:off x="1266683" y="4029563"/>
            <a:ext cx="0" cy="557354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42B3F81A-3133-476D-917D-5D432B793678}"/>
              </a:ext>
            </a:extLst>
          </p:cNvPr>
          <p:cNvCxnSpPr>
            <a:cxnSpLocks/>
          </p:cNvCxnSpPr>
          <p:nvPr/>
        </p:nvCxnSpPr>
        <p:spPr>
          <a:xfrm flipV="1">
            <a:off x="1266683" y="6192834"/>
            <a:ext cx="0" cy="431358"/>
          </a:xfrm>
          <a:prstGeom prst="straightConnector1">
            <a:avLst/>
          </a:prstGeom>
          <a:ln w="19050">
            <a:solidFill>
              <a:srgbClr val="F0622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rc 41">
            <a:extLst>
              <a:ext uri="{FF2B5EF4-FFF2-40B4-BE49-F238E27FC236}">
                <a16:creationId xmlns:a16="http://schemas.microsoft.com/office/drawing/2014/main" id="{61C103D3-61B5-4B32-96D2-56DFEB97F42E}"/>
              </a:ext>
            </a:extLst>
          </p:cNvPr>
          <p:cNvSpPr/>
          <p:nvPr/>
        </p:nvSpPr>
        <p:spPr>
          <a:xfrm rot="16200000">
            <a:off x="3379153" y="3131534"/>
            <a:ext cx="3045239" cy="3045239"/>
          </a:xfrm>
          <a:prstGeom prst="arc">
            <a:avLst>
              <a:gd name="adj1" fmla="val 16200000"/>
              <a:gd name="adj2" fmla="val 21157378"/>
            </a:avLst>
          </a:prstGeom>
          <a:ln w="19050">
            <a:solidFill>
              <a:schemeClr val="tx1">
                <a:lumMod val="65000"/>
                <a:lumOff val="3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1A651EDD-AF8A-4687-A2BD-6FC09CF1D5AE}"/>
              </a:ext>
            </a:extLst>
          </p:cNvPr>
          <p:cNvSpPr/>
          <p:nvPr/>
        </p:nvSpPr>
        <p:spPr>
          <a:xfrm rot="5400000" flipH="1">
            <a:off x="938292" y="3435911"/>
            <a:ext cx="2237672" cy="2237672"/>
          </a:xfrm>
          <a:prstGeom prst="arc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123BDD82-CC80-4DE7-9EE9-39AAD2D01637}"/>
              </a:ext>
            </a:extLst>
          </p:cNvPr>
          <p:cNvCxnSpPr>
            <a:cxnSpLocks/>
          </p:cNvCxnSpPr>
          <p:nvPr/>
        </p:nvCxnSpPr>
        <p:spPr>
          <a:xfrm flipV="1">
            <a:off x="6130856" y="3697210"/>
            <a:ext cx="506605" cy="5142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1D9C6E05-8FFB-43E6-A5DF-AB777EED0010}"/>
              </a:ext>
            </a:extLst>
          </p:cNvPr>
          <p:cNvSpPr/>
          <p:nvPr/>
        </p:nvSpPr>
        <p:spPr>
          <a:xfrm>
            <a:off x="5333284" y="2361235"/>
            <a:ext cx="228276" cy="300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orme libre : forme 25">
            <a:extLst>
              <a:ext uri="{FF2B5EF4-FFF2-40B4-BE49-F238E27FC236}">
                <a16:creationId xmlns:a16="http://schemas.microsoft.com/office/drawing/2014/main" id="{609975B8-121C-40DD-A1FE-858D93CC78DF}"/>
              </a:ext>
            </a:extLst>
          </p:cNvPr>
          <p:cNvSpPr/>
          <p:nvPr/>
        </p:nvSpPr>
        <p:spPr>
          <a:xfrm>
            <a:off x="4493352" y="1315192"/>
            <a:ext cx="948282" cy="1511157"/>
          </a:xfrm>
          <a:custGeom>
            <a:avLst/>
            <a:gdLst>
              <a:gd name="connsiteX0" fmla="*/ 873760 w 873760"/>
              <a:gd name="connsiteY0" fmla="*/ 843280 h 843280"/>
              <a:gd name="connsiteX1" fmla="*/ 873760 w 873760"/>
              <a:gd name="connsiteY1" fmla="*/ 0 h 843280"/>
              <a:gd name="connsiteX2" fmla="*/ 0 w 873760"/>
              <a:gd name="connsiteY2" fmla="*/ 0 h 84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3760" h="843280">
                <a:moveTo>
                  <a:pt x="873760" y="843280"/>
                </a:moveTo>
                <a:lnTo>
                  <a:pt x="873760" y="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D7650A4C-E89C-4594-9057-63A0C0A4B614}"/>
              </a:ext>
            </a:extLst>
          </p:cNvPr>
          <p:cNvSpPr txBox="1"/>
          <p:nvPr/>
        </p:nvSpPr>
        <p:spPr>
          <a:xfrm>
            <a:off x="1397051" y="1077331"/>
            <a:ext cx="6447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 err="1">
                <a:latin typeface="Inria Serif" pitchFamily="2" charset="0"/>
                <a:ea typeface="Roboto Condensed" panose="02000000000000000000" pitchFamily="2" charset="0"/>
              </a:rPr>
              <a:t>Grazing</a:t>
            </a:r>
            <a:endParaRPr lang="fr-FR" sz="1000" i="1" dirty="0">
              <a:latin typeface="Inria Serif" pitchFamily="2" charset="0"/>
              <a:ea typeface="Roboto Condensed" panose="02000000000000000000" pitchFamily="2" charset="0"/>
            </a:endParaRP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D9E7E577-7EBB-4D73-8E8D-9409D2E6ED97}"/>
              </a:ext>
            </a:extLst>
          </p:cNvPr>
          <p:cNvSpPr txBox="1"/>
          <p:nvPr/>
        </p:nvSpPr>
        <p:spPr>
          <a:xfrm>
            <a:off x="4643526" y="1077331"/>
            <a:ext cx="6447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 err="1">
                <a:latin typeface="Inria Serif" pitchFamily="2" charset="0"/>
                <a:ea typeface="Roboto Condensed" panose="02000000000000000000" pitchFamily="2" charset="0"/>
              </a:rPr>
              <a:t>Grazing</a:t>
            </a:r>
            <a:endParaRPr lang="fr-FR" sz="1000" i="1" dirty="0">
              <a:latin typeface="Inria Serif" pitchFamily="2" charset="0"/>
              <a:ea typeface="Roboto Condensed" panose="02000000000000000000" pitchFamily="2" charset="0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CA49BDC7-91E4-4826-AF77-1C2705A3E1CA}"/>
              </a:ext>
            </a:extLst>
          </p:cNvPr>
          <p:cNvSpPr txBox="1"/>
          <p:nvPr/>
        </p:nvSpPr>
        <p:spPr>
          <a:xfrm>
            <a:off x="6632781" y="4484405"/>
            <a:ext cx="832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>
                <a:latin typeface="Inria Serif" pitchFamily="2" charset="0"/>
                <a:ea typeface="Roboto Condensed" panose="02000000000000000000" pitchFamily="2" charset="0"/>
              </a:rPr>
              <a:t>Waste </a:t>
            </a:r>
          </a:p>
          <a:p>
            <a:r>
              <a:rPr lang="fr-FR" sz="1000" i="1" dirty="0">
                <a:latin typeface="Inria Serif" pitchFamily="2" charset="0"/>
                <a:ea typeface="Roboto Condensed" panose="02000000000000000000" pitchFamily="2" charset="0"/>
              </a:rPr>
              <a:t>production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0DB9E2DD-DB54-47EC-A9E8-36EC276248C2}"/>
              </a:ext>
            </a:extLst>
          </p:cNvPr>
          <p:cNvSpPr txBox="1"/>
          <p:nvPr/>
        </p:nvSpPr>
        <p:spPr>
          <a:xfrm>
            <a:off x="5407674" y="4180391"/>
            <a:ext cx="5966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 err="1">
                <a:latin typeface="Inria Serif" pitchFamily="2" charset="0"/>
                <a:ea typeface="Roboto Condensed" panose="02000000000000000000" pitchFamily="2" charset="0"/>
              </a:rPr>
              <a:t>Uptake</a:t>
            </a:r>
            <a:endParaRPr lang="fr-FR" sz="1000" i="1" dirty="0">
              <a:latin typeface="Inria Serif" pitchFamily="2" charset="0"/>
              <a:ea typeface="Roboto Condensed" panose="02000000000000000000" pitchFamily="2" charset="0"/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54BACBCB-1667-452D-A95F-46807B6770DB}"/>
              </a:ext>
            </a:extLst>
          </p:cNvPr>
          <p:cNvSpPr txBox="1"/>
          <p:nvPr/>
        </p:nvSpPr>
        <p:spPr>
          <a:xfrm>
            <a:off x="1250811" y="4090493"/>
            <a:ext cx="832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>
                <a:latin typeface="Inria Serif" pitchFamily="2" charset="0"/>
                <a:ea typeface="Roboto Condensed" panose="02000000000000000000" pitchFamily="2" charset="0"/>
              </a:rPr>
              <a:t>New</a:t>
            </a:r>
          </a:p>
          <a:p>
            <a:r>
              <a:rPr lang="fr-FR" sz="1000" i="1" dirty="0">
                <a:latin typeface="Inria Serif" pitchFamily="2" charset="0"/>
                <a:ea typeface="Roboto Condensed" panose="02000000000000000000" pitchFamily="2" charset="0"/>
              </a:rPr>
              <a:t>production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2B754BC8-15A2-42C7-A095-28015ABF65F0}"/>
              </a:ext>
            </a:extLst>
          </p:cNvPr>
          <p:cNvSpPr txBox="1"/>
          <p:nvPr/>
        </p:nvSpPr>
        <p:spPr>
          <a:xfrm>
            <a:off x="3382092" y="2986268"/>
            <a:ext cx="8627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>
                <a:latin typeface="Inria Serif" pitchFamily="2" charset="0"/>
                <a:ea typeface="Roboto Condensed" panose="02000000000000000000" pitchFamily="2" charset="0"/>
              </a:rPr>
              <a:t>Respiration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F9EB454F-9ED8-446D-8817-91EDBE84E8B2}"/>
              </a:ext>
            </a:extLst>
          </p:cNvPr>
          <p:cNvSpPr txBox="1"/>
          <p:nvPr/>
        </p:nvSpPr>
        <p:spPr>
          <a:xfrm>
            <a:off x="2201793" y="4088059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000" i="1" dirty="0" err="1">
                <a:latin typeface="Inria Serif" pitchFamily="2" charset="0"/>
                <a:ea typeface="Roboto Condensed" panose="02000000000000000000" pitchFamily="2" charset="0"/>
              </a:rPr>
              <a:t>Regenerated</a:t>
            </a:r>
            <a:endParaRPr lang="fr-FR" sz="1000" i="1" dirty="0">
              <a:latin typeface="Inria Serif" pitchFamily="2" charset="0"/>
              <a:ea typeface="Roboto Condensed" panose="02000000000000000000" pitchFamily="2" charset="0"/>
            </a:endParaRPr>
          </a:p>
          <a:p>
            <a:pPr algn="r"/>
            <a:r>
              <a:rPr lang="fr-FR" sz="1000" i="1" dirty="0">
                <a:latin typeface="Inria Serif" pitchFamily="2" charset="0"/>
                <a:ea typeface="Roboto Condensed" panose="02000000000000000000" pitchFamily="2" charset="0"/>
              </a:rPr>
              <a:t>production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BFEFDA2E-BB7C-4252-ACC5-3796320C1BF5}"/>
              </a:ext>
            </a:extLst>
          </p:cNvPr>
          <p:cNvSpPr txBox="1"/>
          <p:nvPr/>
        </p:nvSpPr>
        <p:spPr>
          <a:xfrm>
            <a:off x="1308916" y="6271150"/>
            <a:ext cx="8050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i="1" dirty="0">
                <a:latin typeface="Inria Serif" pitchFamily="2" charset="0"/>
                <a:ea typeface="Roboto Condensed" panose="02000000000000000000" pitchFamily="2" charset="0"/>
              </a:rPr>
              <a:t>Upwelling</a:t>
            </a: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4F050FF6-CB85-4E23-9E13-2B3483067E06}"/>
              </a:ext>
            </a:extLst>
          </p:cNvPr>
          <p:cNvSpPr txBox="1"/>
          <p:nvPr/>
        </p:nvSpPr>
        <p:spPr>
          <a:xfrm>
            <a:off x="2350368" y="100327"/>
            <a:ext cx="100540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000" i="1" dirty="0" err="1">
                <a:latin typeface="Inria Serif" pitchFamily="2" charset="0"/>
                <a:ea typeface="Roboto Condensed" panose="02000000000000000000" pitchFamily="2" charset="0"/>
              </a:rPr>
              <a:t>Higher</a:t>
            </a:r>
            <a:endParaRPr lang="fr-FR" sz="1000" i="1" dirty="0">
              <a:latin typeface="Inria Serif" pitchFamily="2" charset="0"/>
              <a:ea typeface="Roboto Condensed" panose="02000000000000000000" pitchFamily="2" charset="0"/>
            </a:endParaRPr>
          </a:p>
          <a:p>
            <a:pPr algn="r"/>
            <a:r>
              <a:rPr lang="fr-FR" sz="1000" i="1" dirty="0" err="1">
                <a:latin typeface="Inria Serif" pitchFamily="2" charset="0"/>
                <a:ea typeface="Roboto Condensed" panose="02000000000000000000" pitchFamily="2" charset="0"/>
              </a:rPr>
              <a:t>trophic</a:t>
            </a:r>
            <a:r>
              <a:rPr lang="fr-FR" sz="1000" i="1" dirty="0">
                <a:latin typeface="Inria Serif" pitchFamily="2" charset="0"/>
                <a:ea typeface="Roboto Condensed" panose="02000000000000000000" pitchFamily="2" charset="0"/>
              </a:rPr>
              <a:t> </a:t>
            </a:r>
            <a:r>
              <a:rPr lang="fr-FR" sz="1000" i="1" dirty="0" err="1">
                <a:latin typeface="Inria Serif" pitchFamily="2" charset="0"/>
                <a:ea typeface="Roboto Condensed" panose="02000000000000000000" pitchFamily="2" charset="0"/>
              </a:rPr>
              <a:t>levels</a:t>
            </a:r>
            <a:endParaRPr lang="fr-FR" sz="1000" i="1" dirty="0">
              <a:latin typeface="Inria Serif" pitchFamily="2" charset="0"/>
              <a:ea typeface="Roboto Condensed" panose="02000000000000000000" pitchFamily="2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663CB28-A1EF-45A4-9712-DBDF0CB7A531}"/>
              </a:ext>
            </a:extLst>
          </p:cNvPr>
          <p:cNvGrpSpPr/>
          <p:nvPr/>
        </p:nvGrpSpPr>
        <p:grpSpPr>
          <a:xfrm>
            <a:off x="640767" y="4586917"/>
            <a:ext cx="1707512" cy="1605917"/>
            <a:chOff x="462177" y="4586917"/>
            <a:chExt cx="1707512" cy="1605917"/>
          </a:xfrm>
        </p:grpSpPr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21723135-047C-410F-AA3A-931236152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62177" y="4586917"/>
              <a:ext cx="1605917" cy="1605917"/>
            </a:xfrm>
            <a:prstGeom prst="rect">
              <a:avLst/>
            </a:prstGeom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AEE0D90A-9A13-4C1E-BED2-AA6B17CB127C}"/>
                </a:ext>
              </a:extLst>
            </p:cNvPr>
            <p:cNvSpPr txBox="1"/>
            <p:nvPr/>
          </p:nvSpPr>
          <p:spPr>
            <a:xfrm>
              <a:off x="1758999" y="4733112"/>
              <a:ext cx="41069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( - )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2199804-0889-4469-8B87-681F325345BD}"/>
              </a:ext>
            </a:extLst>
          </p:cNvPr>
          <p:cNvSpPr/>
          <p:nvPr/>
        </p:nvSpPr>
        <p:spPr>
          <a:xfrm>
            <a:off x="7942258" y="4248466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513D7AB-8B37-4734-9E8E-5C57513B9169}"/>
              </a:ext>
            </a:extLst>
          </p:cNvPr>
          <p:cNvSpPr/>
          <p:nvPr/>
        </p:nvSpPr>
        <p:spPr>
          <a:xfrm>
            <a:off x="8190725" y="4248466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6CB6599-1B60-4072-96B0-05A4C949FE81}"/>
              </a:ext>
            </a:extLst>
          </p:cNvPr>
          <p:cNvSpPr/>
          <p:nvPr/>
        </p:nvSpPr>
        <p:spPr>
          <a:xfrm>
            <a:off x="8439192" y="4248466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DC353F1-D6F9-4BB7-8527-84CC1AADC94F}"/>
              </a:ext>
            </a:extLst>
          </p:cNvPr>
          <p:cNvSpPr/>
          <p:nvPr/>
        </p:nvSpPr>
        <p:spPr>
          <a:xfrm>
            <a:off x="9184593" y="4248466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8D76B6-030E-4D83-AAE9-A94E9C586A08}"/>
              </a:ext>
            </a:extLst>
          </p:cNvPr>
          <p:cNvSpPr/>
          <p:nvPr/>
        </p:nvSpPr>
        <p:spPr>
          <a:xfrm>
            <a:off x="9681527" y="4248466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52178C0-F6EC-4573-97C5-0D37C870BE82}"/>
              </a:ext>
            </a:extLst>
          </p:cNvPr>
          <p:cNvSpPr/>
          <p:nvPr/>
        </p:nvSpPr>
        <p:spPr>
          <a:xfrm>
            <a:off x="10178458" y="4248466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810B621-9C6B-4FDA-8366-6F4117477A97}"/>
              </a:ext>
            </a:extLst>
          </p:cNvPr>
          <p:cNvSpPr/>
          <p:nvPr/>
        </p:nvSpPr>
        <p:spPr>
          <a:xfrm>
            <a:off x="8936126" y="4248466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4E20088-197A-4D0D-88BD-399A1537BB7C}"/>
              </a:ext>
            </a:extLst>
          </p:cNvPr>
          <p:cNvSpPr/>
          <p:nvPr/>
        </p:nvSpPr>
        <p:spPr>
          <a:xfrm>
            <a:off x="8687659" y="4248466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BD9C08F-AC05-4626-BD80-691851FD386E}"/>
              </a:ext>
            </a:extLst>
          </p:cNvPr>
          <p:cNvSpPr/>
          <p:nvPr/>
        </p:nvSpPr>
        <p:spPr>
          <a:xfrm>
            <a:off x="9433060" y="4248466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6AEC9B6-A351-4730-952B-F958ACB063A4}"/>
              </a:ext>
            </a:extLst>
          </p:cNvPr>
          <p:cNvSpPr/>
          <p:nvPr/>
        </p:nvSpPr>
        <p:spPr>
          <a:xfrm>
            <a:off x="9929994" y="4248466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04AF199-DC8A-4FEE-8890-BEEF6F418AA5}"/>
              </a:ext>
            </a:extLst>
          </p:cNvPr>
          <p:cNvSpPr/>
          <p:nvPr/>
        </p:nvSpPr>
        <p:spPr>
          <a:xfrm>
            <a:off x="7942258" y="4496933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7265AEA-85A1-475E-9CAB-43C2B1A86F6E}"/>
              </a:ext>
            </a:extLst>
          </p:cNvPr>
          <p:cNvSpPr/>
          <p:nvPr/>
        </p:nvSpPr>
        <p:spPr>
          <a:xfrm>
            <a:off x="8190725" y="4496933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E313E27-16E5-493C-B69F-8454452B73C5}"/>
              </a:ext>
            </a:extLst>
          </p:cNvPr>
          <p:cNvSpPr/>
          <p:nvPr/>
        </p:nvSpPr>
        <p:spPr>
          <a:xfrm>
            <a:off x="8439192" y="4496933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D42F035-26DC-402E-A865-3675723C7EA6}"/>
              </a:ext>
            </a:extLst>
          </p:cNvPr>
          <p:cNvSpPr/>
          <p:nvPr/>
        </p:nvSpPr>
        <p:spPr>
          <a:xfrm>
            <a:off x="9184593" y="4496933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E60E86C-B997-4812-A802-FC6B812E2B26}"/>
              </a:ext>
            </a:extLst>
          </p:cNvPr>
          <p:cNvSpPr/>
          <p:nvPr/>
        </p:nvSpPr>
        <p:spPr>
          <a:xfrm>
            <a:off x="9681527" y="4496933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F3BA82F-0182-4697-8433-AB65D2F3F354}"/>
              </a:ext>
            </a:extLst>
          </p:cNvPr>
          <p:cNvSpPr/>
          <p:nvPr/>
        </p:nvSpPr>
        <p:spPr>
          <a:xfrm>
            <a:off x="10178458" y="4496933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8615F24-6BBD-4436-87E7-CE479FF2B3D9}"/>
              </a:ext>
            </a:extLst>
          </p:cNvPr>
          <p:cNvSpPr/>
          <p:nvPr/>
        </p:nvSpPr>
        <p:spPr>
          <a:xfrm>
            <a:off x="8936126" y="4496933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CCD680B-0FE0-4457-86F1-10B8301ABD2D}"/>
              </a:ext>
            </a:extLst>
          </p:cNvPr>
          <p:cNvSpPr/>
          <p:nvPr/>
        </p:nvSpPr>
        <p:spPr>
          <a:xfrm>
            <a:off x="8687659" y="4496933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4987F10-66EF-449B-B4F8-120F4120517F}"/>
              </a:ext>
            </a:extLst>
          </p:cNvPr>
          <p:cNvSpPr/>
          <p:nvPr/>
        </p:nvSpPr>
        <p:spPr>
          <a:xfrm>
            <a:off x="9433060" y="4496933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0B0E390-38DA-4F9A-8AEB-5FD240C4F79C}"/>
              </a:ext>
            </a:extLst>
          </p:cNvPr>
          <p:cNvSpPr/>
          <p:nvPr/>
        </p:nvSpPr>
        <p:spPr>
          <a:xfrm>
            <a:off x="9929994" y="4496933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7917417-609A-47C5-93BD-752801935669}"/>
              </a:ext>
            </a:extLst>
          </p:cNvPr>
          <p:cNvSpPr/>
          <p:nvPr/>
        </p:nvSpPr>
        <p:spPr>
          <a:xfrm>
            <a:off x="7942258" y="4745400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140E6B0-3EA0-4EFF-B774-5591E54D4939}"/>
              </a:ext>
            </a:extLst>
          </p:cNvPr>
          <p:cNvSpPr/>
          <p:nvPr/>
        </p:nvSpPr>
        <p:spPr>
          <a:xfrm>
            <a:off x="8190725" y="4745400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0F2DD33-D0B4-4229-8EED-539C62D9C198}"/>
              </a:ext>
            </a:extLst>
          </p:cNvPr>
          <p:cNvSpPr/>
          <p:nvPr/>
        </p:nvSpPr>
        <p:spPr>
          <a:xfrm>
            <a:off x="8439192" y="4745400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5A17BCD-DD68-4E49-91B4-A1A3806F29CA}"/>
              </a:ext>
            </a:extLst>
          </p:cNvPr>
          <p:cNvSpPr/>
          <p:nvPr/>
        </p:nvSpPr>
        <p:spPr>
          <a:xfrm>
            <a:off x="9184593" y="4745400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24A3741-64A2-4276-9496-3521441E4EEB}"/>
              </a:ext>
            </a:extLst>
          </p:cNvPr>
          <p:cNvSpPr/>
          <p:nvPr/>
        </p:nvSpPr>
        <p:spPr>
          <a:xfrm>
            <a:off x="9681527" y="4745400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BB85D56-3678-45E6-9CF5-EAF18813A992}"/>
              </a:ext>
            </a:extLst>
          </p:cNvPr>
          <p:cNvSpPr/>
          <p:nvPr/>
        </p:nvSpPr>
        <p:spPr>
          <a:xfrm>
            <a:off x="10178458" y="4745400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AB45A7E8-212C-4BB4-8482-C3F12D7A8CB2}"/>
              </a:ext>
            </a:extLst>
          </p:cNvPr>
          <p:cNvSpPr/>
          <p:nvPr/>
        </p:nvSpPr>
        <p:spPr>
          <a:xfrm>
            <a:off x="8936126" y="4745400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281B01B-FA29-4886-80A7-CCACE6D770A6}"/>
              </a:ext>
            </a:extLst>
          </p:cNvPr>
          <p:cNvSpPr/>
          <p:nvPr/>
        </p:nvSpPr>
        <p:spPr>
          <a:xfrm>
            <a:off x="8687659" y="4745400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CF2AB54-D0F3-4F6E-976B-71ABA7FBF555}"/>
              </a:ext>
            </a:extLst>
          </p:cNvPr>
          <p:cNvSpPr/>
          <p:nvPr/>
        </p:nvSpPr>
        <p:spPr>
          <a:xfrm>
            <a:off x="9433060" y="4745400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7C977F36-DECF-4ABE-AA07-98A9EE1BF152}"/>
              </a:ext>
            </a:extLst>
          </p:cNvPr>
          <p:cNvSpPr/>
          <p:nvPr/>
        </p:nvSpPr>
        <p:spPr>
          <a:xfrm>
            <a:off x="9929994" y="4745400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C120508-68C5-4A74-99D3-34E01992C44E}"/>
              </a:ext>
            </a:extLst>
          </p:cNvPr>
          <p:cNvSpPr/>
          <p:nvPr/>
        </p:nvSpPr>
        <p:spPr>
          <a:xfrm>
            <a:off x="7942258" y="4993867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E8EECDFE-50AE-45E7-8BE4-CF3EC3164B74}"/>
              </a:ext>
            </a:extLst>
          </p:cNvPr>
          <p:cNvSpPr/>
          <p:nvPr/>
        </p:nvSpPr>
        <p:spPr>
          <a:xfrm>
            <a:off x="8190725" y="4993867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2D2B6DF-76C8-4927-9B64-0A61BC717419}"/>
              </a:ext>
            </a:extLst>
          </p:cNvPr>
          <p:cNvSpPr/>
          <p:nvPr/>
        </p:nvSpPr>
        <p:spPr>
          <a:xfrm>
            <a:off x="8439192" y="4993867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79EE4012-A60C-4493-B3D5-B69AC7721DA0}"/>
              </a:ext>
            </a:extLst>
          </p:cNvPr>
          <p:cNvSpPr/>
          <p:nvPr/>
        </p:nvSpPr>
        <p:spPr>
          <a:xfrm>
            <a:off x="9184593" y="4993867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896A732B-E669-4035-A1F7-7E06821338AF}"/>
              </a:ext>
            </a:extLst>
          </p:cNvPr>
          <p:cNvSpPr/>
          <p:nvPr/>
        </p:nvSpPr>
        <p:spPr>
          <a:xfrm>
            <a:off x="9681527" y="4993867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68D8270-C23C-4DAD-9361-FECEF9008892}"/>
              </a:ext>
            </a:extLst>
          </p:cNvPr>
          <p:cNvSpPr/>
          <p:nvPr/>
        </p:nvSpPr>
        <p:spPr>
          <a:xfrm>
            <a:off x="10178458" y="4993867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6727069-284A-464F-BE87-9E29B4BAA802}"/>
              </a:ext>
            </a:extLst>
          </p:cNvPr>
          <p:cNvSpPr/>
          <p:nvPr/>
        </p:nvSpPr>
        <p:spPr>
          <a:xfrm>
            <a:off x="8936126" y="4993867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BDE3CF1-2F47-4F32-AB5A-16F7B1076EA6}"/>
              </a:ext>
            </a:extLst>
          </p:cNvPr>
          <p:cNvSpPr/>
          <p:nvPr/>
        </p:nvSpPr>
        <p:spPr>
          <a:xfrm>
            <a:off x="8687659" y="4993867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594B2882-68ED-4BE9-A913-01005A5A4740}"/>
              </a:ext>
            </a:extLst>
          </p:cNvPr>
          <p:cNvSpPr/>
          <p:nvPr/>
        </p:nvSpPr>
        <p:spPr>
          <a:xfrm>
            <a:off x="9433060" y="4993867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F06112B6-2E4B-4B2F-AFD0-75E1B68AB85D}"/>
              </a:ext>
            </a:extLst>
          </p:cNvPr>
          <p:cNvSpPr/>
          <p:nvPr/>
        </p:nvSpPr>
        <p:spPr>
          <a:xfrm>
            <a:off x="9929994" y="4993867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33DFC007-2534-47F1-8724-A13A204F5298}"/>
              </a:ext>
            </a:extLst>
          </p:cNvPr>
          <p:cNvSpPr/>
          <p:nvPr/>
        </p:nvSpPr>
        <p:spPr>
          <a:xfrm>
            <a:off x="7942258" y="5242334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4E167E3-8D55-42C5-907C-C9683648BAB5}"/>
              </a:ext>
            </a:extLst>
          </p:cNvPr>
          <p:cNvSpPr/>
          <p:nvPr/>
        </p:nvSpPr>
        <p:spPr>
          <a:xfrm>
            <a:off x="8190725" y="5242334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904CD875-7F9B-4AD2-85BA-D291AEE51494}"/>
              </a:ext>
            </a:extLst>
          </p:cNvPr>
          <p:cNvSpPr/>
          <p:nvPr/>
        </p:nvSpPr>
        <p:spPr>
          <a:xfrm>
            <a:off x="8439192" y="5242334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24321B01-75B0-4BA2-82D0-EBC1025F5A0D}"/>
              </a:ext>
            </a:extLst>
          </p:cNvPr>
          <p:cNvSpPr/>
          <p:nvPr/>
        </p:nvSpPr>
        <p:spPr>
          <a:xfrm>
            <a:off x="9184593" y="5242334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623929AB-8EF6-4353-8166-E6BCD8B74290}"/>
              </a:ext>
            </a:extLst>
          </p:cNvPr>
          <p:cNvSpPr/>
          <p:nvPr/>
        </p:nvSpPr>
        <p:spPr>
          <a:xfrm>
            <a:off x="9681527" y="5242334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0C842CDD-6621-4E2D-AE66-B34932D0D624}"/>
              </a:ext>
            </a:extLst>
          </p:cNvPr>
          <p:cNvSpPr/>
          <p:nvPr/>
        </p:nvSpPr>
        <p:spPr>
          <a:xfrm>
            <a:off x="10178458" y="5242334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29E3E396-CBD4-46CE-A079-6DD1E1606C71}"/>
              </a:ext>
            </a:extLst>
          </p:cNvPr>
          <p:cNvSpPr/>
          <p:nvPr/>
        </p:nvSpPr>
        <p:spPr>
          <a:xfrm>
            <a:off x="8936126" y="5242334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50FDDFD1-C60E-4943-8E30-B45E28FEACE9}"/>
              </a:ext>
            </a:extLst>
          </p:cNvPr>
          <p:cNvSpPr/>
          <p:nvPr/>
        </p:nvSpPr>
        <p:spPr>
          <a:xfrm>
            <a:off x="8687659" y="5242334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69ADEB65-308A-4219-9BB6-C0F68AF28DF4}"/>
              </a:ext>
            </a:extLst>
          </p:cNvPr>
          <p:cNvSpPr/>
          <p:nvPr/>
        </p:nvSpPr>
        <p:spPr>
          <a:xfrm>
            <a:off x="9433060" y="5242334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C4ECAA9A-D261-40C1-97BD-E9919640EA47}"/>
              </a:ext>
            </a:extLst>
          </p:cNvPr>
          <p:cNvSpPr/>
          <p:nvPr/>
        </p:nvSpPr>
        <p:spPr>
          <a:xfrm>
            <a:off x="9929994" y="5242334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D0F2BA11-DC68-4105-B404-D6CF7ACF2207}"/>
              </a:ext>
            </a:extLst>
          </p:cNvPr>
          <p:cNvSpPr/>
          <p:nvPr/>
        </p:nvSpPr>
        <p:spPr>
          <a:xfrm>
            <a:off x="7942258" y="5490801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11DDEEF-7778-47F0-AB14-764AED1391D9}"/>
              </a:ext>
            </a:extLst>
          </p:cNvPr>
          <p:cNvSpPr/>
          <p:nvPr/>
        </p:nvSpPr>
        <p:spPr>
          <a:xfrm>
            <a:off x="8190725" y="5490801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AFAFD5E0-D8B7-40A6-8219-D82869CFFFB2}"/>
              </a:ext>
            </a:extLst>
          </p:cNvPr>
          <p:cNvSpPr/>
          <p:nvPr/>
        </p:nvSpPr>
        <p:spPr>
          <a:xfrm>
            <a:off x="8439192" y="5490801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4D3B7B0E-DA2F-4FF0-859A-62EB8F625A21}"/>
              </a:ext>
            </a:extLst>
          </p:cNvPr>
          <p:cNvSpPr/>
          <p:nvPr/>
        </p:nvSpPr>
        <p:spPr>
          <a:xfrm>
            <a:off x="9184593" y="5490801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2E08F66-BA09-4E82-9876-978038FB2E34}"/>
              </a:ext>
            </a:extLst>
          </p:cNvPr>
          <p:cNvSpPr/>
          <p:nvPr/>
        </p:nvSpPr>
        <p:spPr>
          <a:xfrm>
            <a:off x="9681527" y="5490801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904EA1C4-D4BC-4342-9663-899395553EE8}"/>
              </a:ext>
            </a:extLst>
          </p:cNvPr>
          <p:cNvSpPr/>
          <p:nvPr/>
        </p:nvSpPr>
        <p:spPr>
          <a:xfrm>
            <a:off x="10178458" y="5490801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FC820A15-53D3-4A56-8176-25693743FE1B}"/>
              </a:ext>
            </a:extLst>
          </p:cNvPr>
          <p:cNvSpPr/>
          <p:nvPr/>
        </p:nvSpPr>
        <p:spPr>
          <a:xfrm>
            <a:off x="8936126" y="5490801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09067FBE-9665-478B-B1C4-3493BCC23D62}"/>
              </a:ext>
            </a:extLst>
          </p:cNvPr>
          <p:cNvSpPr/>
          <p:nvPr/>
        </p:nvSpPr>
        <p:spPr>
          <a:xfrm>
            <a:off x="8687659" y="5490801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42A68F4B-DF08-4905-A296-2FE81797CB83}"/>
              </a:ext>
            </a:extLst>
          </p:cNvPr>
          <p:cNvSpPr/>
          <p:nvPr/>
        </p:nvSpPr>
        <p:spPr>
          <a:xfrm>
            <a:off x="9433060" y="5490801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17C72DB6-0C8A-4AE2-B950-FC37B125EE78}"/>
              </a:ext>
            </a:extLst>
          </p:cNvPr>
          <p:cNvSpPr/>
          <p:nvPr/>
        </p:nvSpPr>
        <p:spPr>
          <a:xfrm>
            <a:off x="9929994" y="5490801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6B2DA71C-AABB-48B7-8E84-1FD0AE8673B3}"/>
              </a:ext>
            </a:extLst>
          </p:cNvPr>
          <p:cNvSpPr/>
          <p:nvPr/>
        </p:nvSpPr>
        <p:spPr>
          <a:xfrm>
            <a:off x="7942258" y="5739268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79266997-7CBB-4EC0-B0E2-ECA71A978553}"/>
              </a:ext>
            </a:extLst>
          </p:cNvPr>
          <p:cNvSpPr/>
          <p:nvPr/>
        </p:nvSpPr>
        <p:spPr>
          <a:xfrm>
            <a:off x="8190725" y="5739268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5067274-D45F-4B32-8756-12BC38CB8CF0}"/>
              </a:ext>
            </a:extLst>
          </p:cNvPr>
          <p:cNvSpPr/>
          <p:nvPr/>
        </p:nvSpPr>
        <p:spPr>
          <a:xfrm>
            <a:off x="8439192" y="5739268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BBC52D66-C606-4E00-9C50-6E59C455BBA1}"/>
              </a:ext>
            </a:extLst>
          </p:cNvPr>
          <p:cNvSpPr/>
          <p:nvPr/>
        </p:nvSpPr>
        <p:spPr>
          <a:xfrm>
            <a:off x="9184593" y="5739268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843356B2-9DA4-4D4B-B3B3-FBEC5B3C3AC1}"/>
              </a:ext>
            </a:extLst>
          </p:cNvPr>
          <p:cNvSpPr/>
          <p:nvPr/>
        </p:nvSpPr>
        <p:spPr>
          <a:xfrm>
            <a:off x="9681527" y="5739268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1106694D-1843-4052-A6A3-E1F936630D16}"/>
              </a:ext>
            </a:extLst>
          </p:cNvPr>
          <p:cNvSpPr/>
          <p:nvPr/>
        </p:nvSpPr>
        <p:spPr>
          <a:xfrm>
            <a:off x="10178458" y="5739268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1AEC68B8-2298-4E3E-8821-95D70F55DD01}"/>
              </a:ext>
            </a:extLst>
          </p:cNvPr>
          <p:cNvSpPr/>
          <p:nvPr/>
        </p:nvSpPr>
        <p:spPr>
          <a:xfrm>
            <a:off x="8936126" y="5739268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6C627A97-4807-46B8-8945-E035C50D5956}"/>
              </a:ext>
            </a:extLst>
          </p:cNvPr>
          <p:cNvSpPr/>
          <p:nvPr/>
        </p:nvSpPr>
        <p:spPr>
          <a:xfrm>
            <a:off x="8687659" y="5739268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A3CB133B-9CE4-45B3-A2AD-8C95DC7A53F1}"/>
              </a:ext>
            </a:extLst>
          </p:cNvPr>
          <p:cNvSpPr/>
          <p:nvPr/>
        </p:nvSpPr>
        <p:spPr>
          <a:xfrm>
            <a:off x="9433060" y="5739268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7DE20489-9851-4015-9189-5A286F537891}"/>
              </a:ext>
            </a:extLst>
          </p:cNvPr>
          <p:cNvSpPr/>
          <p:nvPr/>
        </p:nvSpPr>
        <p:spPr>
          <a:xfrm>
            <a:off x="9929994" y="5739268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EF4657A9-A6E4-477C-9C3B-C2B2120348F5}"/>
              </a:ext>
            </a:extLst>
          </p:cNvPr>
          <p:cNvSpPr/>
          <p:nvPr/>
        </p:nvSpPr>
        <p:spPr>
          <a:xfrm>
            <a:off x="7942258" y="5987735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45108364-E144-4102-8AB7-937EDDD5142F}"/>
              </a:ext>
            </a:extLst>
          </p:cNvPr>
          <p:cNvSpPr/>
          <p:nvPr/>
        </p:nvSpPr>
        <p:spPr>
          <a:xfrm>
            <a:off x="8190725" y="5987735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EAFA9471-207F-4B88-9911-8425F0EF67D4}"/>
              </a:ext>
            </a:extLst>
          </p:cNvPr>
          <p:cNvSpPr/>
          <p:nvPr/>
        </p:nvSpPr>
        <p:spPr>
          <a:xfrm>
            <a:off x="8439192" y="5987735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E5FBE5B9-4A1E-466B-AD86-6F6F65F9A390}"/>
              </a:ext>
            </a:extLst>
          </p:cNvPr>
          <p:cNvSpPr/>
          <p:nvPr/>
        </p:nvSpPr>
        <p:spPr>
          <a:xfrm>
            <a:off x="9184593" y="5987735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5448E9FE-BA8D-46AA-9B48-9DBABE623803}"/>
              </a:ext>
            </a:extLst>
          </p:cNvPr>
          <p:cNvSpPr/>
          <p:nvPr/>
        </p:nvSpPr>
        <p:spPr>
          <a:xfrm>
            <a:off x="9681527" y="5987735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3CB81D73-CAD7-4D08-B32B-E0EBCC53A97F}"/>
              </a:ext>
            </a:extLst>
          </p:cNvPr>
          <p:cNvSpPr/>
          <p:nvPr/>
        </p:nvSpPr>
        <p:spPr>
          <a:xfrm>
            <a:off x="10178458" y="5987735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9206997E-91B2-4CC2-8154-2E7919878159}"/>
              </a:ext>
            </a:extLst>
          </p:cNvPr>
          <p:cNvSpPr/>
          <p:nvPr/>
        </p:nvSpPr>
        <p:spPr>
          <a:xfrm>
            <a:off x="8936126" y="5987735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55B19473-B43C-4D23-B029-39F26D206DBB}"/>
              </a:ext>
            </a:extLst>
          </p:cNvPr>
          <p:cNvSpPr/>
          <p:nvPr/>
        </p:nvSpPr>
        <p:spPr>
          <a:xfrm>
            <a:off x="8687659" y="5987735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A7B85386-02E2-4B70-839D-BFEC2EF6BAF7}"/>
              </a:ext>
            </a:extLst>
          </p:cNvPr>
          <p:cNvSpPr/>
          <p:nvPr/>
        </p:nvSpPr>
        <p:spPr>
          <a:xfrm>
            <a:off x="9433060" y="5987735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1205C742-CC59-4E12-8166-52FA02A8C4DA}"/>
              </a:ext>
            </a:extLst>
          </p:cNvPr>
          <p:cNvSpPr/>
          <p:nvPr/>
        </p:nvSpPr>
        <p:spPr>
          <a:xfrm>
            <a:off x="9929994" y="5987735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6C636BAA-24D0-4896-A57A-373C63B117E4}"/>
              </a:ext>
            </a:extLst>
          </p:cNvPr>
          <p:cNvSpPr/>
          <p:nvPr/>
        </p:nvSpPr>
        <p:spPr>
          <a:xfrm>
            <a:off x="7942258" y="6236202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810E312B-C861-407D-A985-3AB8A7D52ED5}"/>
              </a:ext>
            </a:extLst>
          </p:cNvPr>
          <p:cNvSpPr/>
          <p:nvPr/>
        </p:nvSpPr>
        <p:spPr>
          <a:xfrm>
            <a:off x="8190725" y="6236202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24EBB110-6980-4CC9-AE13-D9E23F0C0A89}"/>
              </a:ext>
            </a:extLst>
          </p:cNvPr>
          <p:cNvSpPr/>
          <p:nvPr/>
        </p:nvSpPr>
        <p:spPr>
          <a:xfrm>
            <a:off x="8439192" y="6236202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FD2CE8FF-941D-4F0C-AE8C-6C4C70FE82D9}"/>
              </a:ext>
            </a:extLst>
          </p:cNvPr>
          <p:cNvSpPr/>
          <p:nvPr/>
        </p:nvSpPr>
        <p:spPr>
          <a:xfrm>
            <a:off x="9184593" y="6236202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08B6B72E-6449-4136-98D0-A4FE683A4E16}"/>
              </a:ext>
            </a:extLst>
          </p:cNvPr>
          <p:cNvSpPr/>
          <p:nvPr/>
        </p:nvSpPr>
        <p:spPr>
          <a:xfrm>
            <a:off x="9681527" y="6236202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70F3A44A-ACDC-46EB-BC68-BDCAC64106CA}"/>
              </a:ext>
            </a:extLst>
          </p:cNvPr>
          <p:cNvSpPr/>
          <p:nvPr/>
        </p:nvSpPr>
        <p:spPr>
          <a:xfrm>
            <a:off x="10178458" y="6236202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8C5BFDC5-FC3C-4EC4-A584-0695F57E7837}"/>
              </a:ext>
            </a:extLst>
          </p:cNvPr>
          <p:cNvSpPr/>
          <p:nvPr/>
        </p:nvSpPr>
        <p:spPr>
          <a:xfrm>
            <a:off x="8936126" y="6236202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E4C7E5E7-5FEC-44A1-9925-6D99E1B2924D}"/>
              </a:ext>
            </a:extLst>
          </p:cNvPr>
          <p:cNvSpPr/>
          <p:nvPr/>
        </p:nvSpPr>
        <p:spPr>
          <a:xfrm>
            <a:off x="8687659" y="6236202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7A59F9A2-C163-40EB-88D0-593F36169C34}"/>
              </a:ext>
            </a:extLst>
          </p:cNvPr>
          <p:cNvSpPr/>
          <p:nvPr/>
        </p:nvSpPr>
        <p:spPr>
          <a:xfrm>
            <a:off x="9433060" y="6236202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76104785-1716-46E1-B7C9-EED374E5DB0C}"/>
              </a:ext>
            </a:extLst>
          </p:cNvPr>
          <p:cNvSpPr/>
          <p:nvPr/>
        </p:nvSpPr>
        <p:spPr>
          <a:xfrm>
            <a:off x="9929994" y="6236202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4FE0FD0E-AD8C-4F4E-B12F-DAD19AD70093}"/>
              </a:ext>
            </a:extLst>
          </p:cNvPr>
          <p:cNvSpPr/>
          <p:nvPr/>
        </p:nvSpPr>
        <p:spPr>
          <a:xfrm>
            <a:off x="10423988" y="4248466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Espace réservé du texte 4">
            <a:extLst>
              <a:ext uri="{FF2B5EF4-FFF2-40B4-BE49-F238E27FC236}">
                <a16:creationId xmlns:a16="http://schemas.microsoft.com/office/drawing/2014/main" id="{FD9A6CD7-FCB6-4AEC-A799-EFFC81E4BBCC}"/>
              </a:ext>
            </a:extLst>
          </p:cNvPr>
          <p:cNvSpPr txBox="1">
            <a:spLocks/>
          </p:cNvSpPr>
          <p:nvPr/>
        </p:nvSpPr>
        <p:spPr>
          <a:xfrm rot="5400000">
            <a:off x="9570466" y="5281591"/>
            <a:ext cx="2014891" cy="3802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/>
              <a:t>4.55 </a:t>
            </a:r>
            <a:r>
              <a:rPr lang="fr-FR" sz="2400" b="1" dirty="0" err="1"/>
              <a:t>mmol</a:t>
            </a:r>
            <a:r>
              <a:rPr lang="fr-FR" sz="2400" b="1" dirty="0"/>
              <a:t> / m</a:t>
            </a:r>
            <a:r>
              <a:rPr lang="fr-FR" sz="2400" b="1" baseline="30000" dirty="0"/>
              <a:t>3</a:t>
            </a:r>
          </a:p>
        </p:txBody>
      </p:sp>
      <p:sp>
        <p:nvSpPr>
          <p:cNvPr id="250" name="Espace réservé du texte 4">
            <a:extLst>
              <a:ext uri="{FF2B5EF4-FFF2-40B4-BE49-F238E27FC236}">
                <a16:creationId xmlns:a16="http://schemas.microsoft.com/office/drawing/2014/main" id="{70057148-283C-4007-A559-C5F235E9E5B1}"/>
              </a:ext>
            </a:extLst>
          </p:cNvPr>
          <p:cNvSpPr txBox="1">
            <a:spLocks/>
          </p:cNvSpPr>
          <p:nvPr/>
        </p:nvSpPr>
        <p:spPr>
          <a:xfrm>
            <a:off x="7840663" y="1523757"/>
            <a:ext cx="3932238" cy="3660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Surface water </a:t>
            </a:r>
            <a:r>
              <a:rPr lang="fr-FR" dirty="0" err="1"/>
              <a:t>temperature</a:t>
            </a:r>
            <a:r>
              <a:rPr lang="fr-FR" dirty="0"/>
              <a:t>:</a:t>
            </a:r>
          </a:p>
        </p:txBody>
      </p:sp>
      <p:pic>
        <p:nvPicPr>
          <p:cNvPr id="20" name="Graphique 19">
            <a:extLst>
              <a:ext uri="{FF2B5EF4-FFF2-40B4-BE49-F238E27FC236}">
                <a16:creationId xmlns:a16="http://schemas.microsoft.com/office/drawing/2014/main" id="{2949A205-4561-4B63-A9DB-6939963FE6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5400000">
            <a:off x="9200642" y="709246"/>
            <a:ext cx="987910" cy="3707872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E4874A97-CEE2-4DE9-B5BC-0344623B19CC}"/>
              </a:ext>
            </a:extLst>
          </p:cNvPr>
          <p:cNvSpPr/>
          <p:nvPr/>
        </p:nvSpPr>
        <p:spPr>
          <a:xfrm>
            <a:off x="8005633" y="2240184"/>
            <a:ext cx="648182" cy="648182"/>
          </a:xfrm>
          <a:prstGeom prst="ellipse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432D184B-9106-474D-96B3-D78D7AE121A5}"/>
              </a:ext>
            </a:extLst>
          </p:cNvPr>
          <p:cNvCxnSpPr>
            <a:cxnSpLocks/>
          </p:cNvCxnSpPr>
          <p:nvPr/>
        </p:nvCxnSpPr>
        <p:spPr>
          <a:xfrm>
            <a:off x="9691052" y="2328979"/>
            <a:ext cx="0" cy="497370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4CBAADEF-67BD-4617-8687-34E29A0948F6}"/>
              </a:ext>
            </a:extLst>
          </p:cNvPr>
          <p:cNvSpPr/>
          <p:nvPr/>
        </p:nvSpPr>
        <p:spPr>
          <a:xfrm>
            <a:off x="8345190" y="2407921"/>
            <a:ext cx="1336337" cy="312246"/>
          </a:xfrm>
          <a:prstGeom prst="roundRect">
            <a:avLst>
              <a:gd name="adj" fmla="val 50000"/>
            </a:avLst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70FBB5E3-F301-4935-8697-0D16A57E1351}"/>
              </a:ext>
            </a:extLst>
          </p:cNvPr>
          <p:cNvSpPr txBox="1"/>
          <p:nvPr/>
        </p:nvSpPr>
        <p:spPr>
          <a:xfrm>
            <a:off x="9523882" y="2826943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</a:t>
            </a:r>
            <a:r>
              <a:rPr lang="fr-FR" b="1" baseline="-250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0</a:t>
            </a:r>
          </a:p>
        </p:txBody>
      </p:sp>
      <p:cxnSp>
        <p:nvCxnSpPr>
          <p:cNvPr id="255" name="Connecteur droit 254">
            <a:extLst>
              <a:ext uri="{FF2B5EF4-FFF2-40B4-BE49-F238E27FC236}">
                <a16:creationId xmlns:a16="http://schemas.microsoft.com/office/drawing/2014/main" id="{83E05E0D-763A-44AE-98B6-B7AC5388B4FF}"/>
              </a:ext>
            </a:extLst>
          </p:cNvPr>
          <p:cNvCxnSpPr>
            <a:cxnSpLocks/>
          </p:cNvCxnSpPr>
          <p:nvPr/>
        </p:nvCxnSpPr>
        <p:spPr>
          <a:xfrm>
            <a:off x="10550959" y="2328979"/>
            <a:ext cx="0" cy="497370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ZoneTexte 255">
            <a:extLst>
              <a:ext uri="{FF2B5EF4-FFF2-40B4-BE49-F238E27FC236}">
                <a16:creationId xmlns:a16="http://schemas.microsoft.com/office/drawing/2014/main" id="{27F94A58-5414-435E-9340-9C63C0E53106}"/>
              </a:ext>
            </a:extLst>
          </p:cNvPr>
          <p:cNvSpPr txBox="1"/>
          <p:nvPr/>
        </p:nvSpPr>
        <p:spPr>
          <a:xfrm>
            <a:off x="10383789" y="2826943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</a:t>
            </a:r>
            <a:r>
              <a:rPr lang="fr-FR" b="1" baseline="-250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</a:t>
            </a:r>
          </a:p>
        </p:txBody>
      </p:sp>
      <p:sp>
        <p:nvSpPr>
          <p:cNvPr id="257" name="Espace réservé du texte 4">
            <a:extLst>
              <a:ext uri="{FF2B5EF4-FFF2-40B4-BE49-F238E27FC236}">
                <a16:creationId xmlns:a16="http://schemas.microsoft.com/office/drawing/2014/main" id="{36A051C5-D7D0-4050-9C7B-951252A9EF8B}"/>
              </a:ext>
            </a:extLst>
          </p:cNvPr>
          <p:cNvSpPr txBox="1">
            <a:spLocks/>
          </p:cNvSpPr>
          <p:nvPr/>
        </p:nvSpPr>
        <p:spPr>
          <a:xfrm>
            <a:off x="10496518" y="4059863"/>
            <a:ext cx="962338" cy="2096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" dirty="0"/>
              <a:t>0.05 </a:t>
            </a:r>
            <a:r>
              <a:rPr lang="fr-FR" sz="1000" dirty="0" err="1"/>
              <a:t>mmol</a:t>
            </a:r>
            <a:r>
              <a:rPr lang="fr-FR" sz="1000" dirty="0"/>
              <a:t> / m</a:t>
            </a:r>
            <a:r>
              <a:rPr lang="fr-FR" sz="1000" baseline="30000" dirty="0"/>
              <a:t>3</a:t>
            </a: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0412A95D-2213-4930-B683-D1D36A031D9B}"/>
              </a:ext>
            </a:extLst>
          </p:cNvPr>
          <p:cNvSpPr/>
          <p:nvPr/>
        </p:nvSpPr>
        <p:spPr>
          <a:xfrm flipH="1">
            <a:off x="10368956" y="4198571"/>
            <a:ext cx="257134" cy="25713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9" name="Rectangle 348">
            <a:extLst>
              <a:ext uri="{FF2B5EF4-FFF2-40B4-BE49-F238E27FC236}">
                <a16:creationId xmlns:a16="http://schemas.microsoft.com/office/drawing/2014/main" id="{420DFF0B-D969-4F34-AD0E-11DC937ADEF3}"/>
              </a:ext>
            </a:extLst>
          </p:cNvPr>
          <p:cNvSpPr/>
          <p:nvPr/>
        </p:nvSpPr>
        <p:spPr>
          <a:xfrm flipV="1">
            <a:off x="6164626" y="3712535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9" name="Rectangle 368">
            <a:extLst>
              <a:ext uri="{FF2B5EF4-FFF2-40B4-BE49-F238E27FC236}">
                <a16:creationId xmlns:a16="http://schemas.microsoft.com/office/drawing/2014/main" id="{12615ADC-EE7D-4B07-96D3-A5F6336C92B8}"/>
              </a:ext>
            </a:extLst>
          </p:cNvPr>
          <p:cNvSpPr/>
          <p:nvPr/>
        </p:nvSpPr>
        <p:spPr>
          <a:xfrm flipV="1">
            <a:off x="6164626" y="3546026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3" name="Rectangle 372">
            <a:extLst>
              <a:ext uri="{FF2B5EF4-FFF2-40B4-BE49-F238E27FC236}">
                <a16:creationId xmlns:a16="http://schemas.microsoft.com/office/drawing/2014/main" id="{63E94828-BBB0-491F-A0D6-6E7043D9C710}"/>
              </a:ext>
            </a:extLst>
          </p:cNvPr>
          <p:cNvSpPr/>
          <p:nvPr/>
        </p:nvSpPr>
        <p:spPr>
          <a:xfrm flipV="1">
            <a:off x="6164626" y="3379517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7" name="Rectangle 376">
            <a:extLst>
              <a:ext uri="{FF2B5EF4-FFF2-40B4-BE49-F238E27FC236}">
                <a16:creationId xmlns:a16="http://schemas.microsoft.com/office/drawing/2014/main" id="{2122762B-15FA-4358-AAFD-E8AFC2D2BE44}"/>
              </a:ext>
            </a:extLst>
          </p:cNvPr>
          <p:cNvSpPr/>
          <p:nvPr/>
        </p:nvSpPr>
        <p:spPr>
          <a:xfrm flipV="1">
            <a:off x="6164626" y="3213008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1" name="Rectangle 380">
            <a:extLst>
              <a:ext uri="{FF2B5EF4-FFF2-40B4-BE49-F238E27FC236}">
                <a16:creationId xmlns:a16="http://schemas.microsoft.com/office/drawing/2014/main" id="{FE9CBB62-18C4-4CDD-8304-9412E8ED9C60}"/>
              </a:ext>
            </a:extLst>
          </p:cNvPr>
          <p:cNvSpPr/>
          <p:nvPr/>
        </p:nvSpPr>
        <p:spPr>
          <a:xfrm flipV="1">
            <a:off x="6164626" y="3046499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2" name="Rectangle 381">
            <a:extLst>
              <a:ext uri="{FF2B5EF4-FFF2-40B4-BE49-F238E27FC236}">
                <a16:creationId xmlns:a16="http://schemas.microsoft.com/office/drawing/2014/main" id="{6AF6D928-D1B5-4D23-9D97-623215C96C56}"/>
              </a:ext>
            </a:extLst>
          </p:cNvPr>
          <p:cNvSpPr/>
          <p:nvPr/>
        </p:nvSpPr>
        <p:spPr>
          <a:xfrm flipV="1">
            <a:off x="6164626" y="2879990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3" name="Rectangle 382">
            <a:extLst>
              <a:ext uri="{FF2B5EF4-FFF2-40B4-BE49-F238E27FC236}">
                <a16:creationId xmlns:a16="http://schemas.microsoft.com/office/drawing/2014/main" id="{B5743E72-9CF1-4E96-8C2A-938746037C0A}"/>
              </a:ext>
            </a:extLst>
          </p:cNvPr>
          <p:cNvSpPr/>
          <p:nvPr/>
        </p:nvSpPr>
        <p:spPr>
          <a:xfrm flipV="1">
            <a:off x="6344791" y="3712535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4" name="Rectangle 383">
            <a:extLst>
              <a:ext uri="{FF2B5EF4-FFF2-40B4-BE49-F238E27FC236}">
                <a16:creationId xmlns:a16="http://schemas.microsoft.com/office/drawing/2014/main" id="{58FF17C9-4F4E-448E-87C9-95D9B2C18F02}"/>
              </a:ext>
            </a:extLst>
          </p:cNvPr>
          <p:cNvSpPr/>
          <p:nvPr/>
        </p:nvSpPr>
        <p:spPr>
          <a:xfrm flipV="1">
            <a:off x="6344791" y="3546026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5" name="Rectangle 384">
            <a:extLst>
              <a:ext uri="{FF2B5EF4-FFF2-40B4-BE49-F238E27FC236}">
                <a16:creationId xmlns:a16="http://schemas.microsoft.com/office/drawing/2014/main" id="{A174590A-D6B1-4528-9F12-4BDD9D59DBCA}"/>
              </a:ext>
            </a:extLst>
          </p:cNvPr>
          <p:cNvSpPr/>
          <p:nvPr/>
        </p:nvSpPr>
        <p:spPr>
          <a:xfrm flipV="1">
            <a:off x="6344791" y="3379517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6" name="Rectangle 385">
            <a:extLst>
              <a:ext uri="{FF2B5EF4-FFF2-40B4-BE49-F238E27FC236}">
                <a16:creationId xmlns:a16="http://schemas.microsoft.com/office/drawing/2014/main" id="{54A02069-A30F-45D3-867F-CC3AB71239C4}"/>
              </a:ext>
            </a:extLst>
          </p:cNvPr>
          <p:cNvSpPr/>
          <p:nvPr/>
        </p:nvSpPr>
        <p:spPr>
          <a:xfrm flipV="1">
            <a:off x="6344791" y="3213008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7" name="Rectangle 386">
            <a:extLst>
              <a:ext uri="{FF2B5EF4-FFF2-40B4-BE49-F238E27FC236}">
                <a16:creationId xmlns:a16="http://schemas.microsoft.com/office/drawing/2014/main" id="{89E5640B-5E3F-4A6C-848E-BF006090BFBF}"/>
              </a:ext>
            </a:extLst>
          </p:cNvPr>
          <p:cNvSpPr/>
          <p:nvPr/>
        </p:nvSpPr>
        <p:spPr>
          <a:xfrm flipV="1">
            <a:off x="6344791" y="3046499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8" name="Rectangle 387">
            <a:extLst>
              <a:ext uri="{FF2B5EF4-FFF2-40B4-BE49-F238E27FC236}">
                <a16:creationId xmlns:a16="http://schemas.microsoft.com/office/drawing/2014/main" id="{FF7E910C-62A8-4537-94A4-9DEA5FDB019D}"/>
              </a:ext>
            </a:extLst>
          </p:cNvPr>
          <p:cNvSpPr/>
          <p:nvPr/>
        </p:nvSpPr>
        <p:spPr>
          <a:xfrm flipV="1">
            <a:off x="6344791" y="2879990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9" name="Rectangle 388">
            <a:extLst>
              <a:ext uri="{FF2B5EF4-FFF2-40B4-BE49-F238E27FC236}">
                <a16:creationId xmlns:a16="http://schemas.microsoft.com/office/drawing/2014/main" id="{8ED76310-1E1E-4BFE-9E2A-B798889FDA94}"/>
              </a:ext>
            </a:extLst>
          </p:cNvPr>
          <p:cNvSpPr/>
          <p:nvPr/>
        </p:nvSpPr>
        <p:spPr>
          <a:xfrm flipV="1">
            <a:off x="6518514" y="3712535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0" name="Rectangle 389">
            <a:extLst>
              <a:ext uri="{FF2B5EF4-FFF2-40B4-BE49-F238E27FC236}">
                <a16:creationId xmlns:a16="http://schemas.microsoft.com/office/drawing/2014/main" id="{98527138-B686-439B-BB3F-F8EE8BCC9B3E}"/>
              </a:ext>
            </a:extLst>
          </p:cNvPr>
          <p:cNvSpPr/>
          <p:nvPr/>
        </p:nvSpPr>
        <p:spPr>
          <a:xfrm flipV="1">
            <a:off x="6518514" y="3546026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1" name="Rectangle 390">
            <a:extLst>
              <a:ext uri="{FF2B5EF4-FFF2-40B4-BE49-F238E27FC236}">
                <a16:creationId xmlns:a16="http://schemas.microsoft.com/office/drawing/2014/main" id="{61DB3554-B459-4DA1-A2BD-792CC0ACC416}"/>
              </a:ext>
            </a:extLst>
          </p:cNvPr>
          <p:cNvSpPr/>
          <p:nvPr/>
        </p:nvSpPr>
        <p:spPr>
          <a:xfrm flipV="1">
            <a:off x="6518514" y="3379517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2" name="Rectangle 391">
            <a:extLst>
              <a:ext uri="{FF2B5EF4-FFF2-40B4-BE49-F238E27FC236}">
                <a16:creationId xmlns:a16="http://schemas.microsoft.com/office/drawing/2014/main" id="{4690A366-59BF-45AC-86D3-B99145EC332B}"/>
              </a:ext>
            </a:extLst>
          </p:cNvPr>
          <p:cNvSpPr/>
          <p:nvPr/>
        </p:nvSpPr>
        <p:spPr>
          <a:xfrm flipV="1">
            <a:off x="6518514" y="3213008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6" name="Rectangle 395">
            <a:extLst>
              <a:ext uri="{FF2B5EF4-FFF2-40B4-BE49-F238E27FC236}">
                <a16:creationId xmlns:a16="http://schemas.microsoft.com/office/drawing/2014/main" id="{EAFF8D73-4BCF-4BF5-8C6F-4675882FD820}"/>
              </a:ext>
            </a:extLst>
          </p:cNvPr>
          <p:cNvSpPr/>
          <p:nvPr/>
        </p:nvSpPr>
        <p:spPr>
          <a:xfrm flipV="1">
            <a:off x="6164626" y="5829017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7" name="Rectangle 396">
            <a:extLst>
              <a:ext uri="{FF2B5EF4-FFF2-40B4-BE49-F238E27FC236}">
                <a16:creationId xmlns:a16="http://schemas.microsoft.com/office/drawing/2014/main" id="{CD363544-2DFF-4502-AB3A-80D98383EE12}"/>
              </a:ext>
            </a:extLst>
          </p:cNvPr>
          <p:cNvSpPr/>
          <p:nvPr/>
        </p:nvSpPr>
        <p:spPr>
          <a:xfrm flipV="1">
            <a:off x="6164626" y="5662508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8" name="Rectangle 397">
            <a:extLst>
              <a:ext uri="{FF2B5EF4-FFF2-40B4-BE49-F238E27FC236}">
                <a16:creationId xmlns:a16="http://schemas.microsoft.com/office/drawing/2014/main" id="{B58B3339-6D3F-4873-997F-B4045CB0A6D8}"/>
              </a:ext>
            </a:extLst>
          </p:cNvPr>
          <p:cNvSpPr/>
          <p:nvPr/>
        </p:nvSpPr>
        <p:spPr>
          <a:xfrm flipV="1">
            <a:off x="6164626" y="5495999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9" name="Rectangle 398">
            <a:extLst>
              <a:ext uri="{FF2B5EF4-FFF2-40B4-BE49-F238E27FC236}">
                <a16:creationId xmlns:a16="http://schemas.microsoft.com/office/drawing/2014/main" id="{7E8DE429-A436-4941-9349-73D051B06737}"/>
              </a:ext>
            </a:extLst>
          </p:cNvPr>
          <p:cNvSpPr/>
          <p:nvPr/>
        </p:nvSpPr>
        <p:spPr>
          <a:xfrm flipV="1">
            <a:off x="6164626" y="5329490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0" name="Rectangle 399">
            <a:extLst>
              <a:ext uri="{FF2B5EF4-FFF2-40B4-BE49-F238E27FC236}">
                <a16:creationId xmlns:a16="http://schemas.microsoft.com/office/drawing/2014/main" id="{429039B8-F9FF-4A24-9522-C75FADD1B8B4}"/>
              </a:ext>
            </a:extLst>
          </p:cNvPr>
          <p:cNvSpPr/>
          <p:nvPr/>
        </p:nvSpPr>
        <p:spPr>
          <a:xfrm flipV="1">
            <a:off x="6164626" y="5162981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1" name="Rectangle 400">
            <a:extLst>
              <a:ext uri="{FF2B5EF4-FFF2-40B4-BE49-F238E27FC236}">
                <a16:creationId xmlns:a16="http://schemas.microsoft.com/office/drawing/2014/main" id="{7E843171-ACFA-4B2D-86DA-8C9348E6B91D}"/>
              </a:ext>
            </a:extLst>
          </p:cNvPr>
          <p:cNvSpPr/>
          <p:nvPr/>
        </p:nvSpPr>
        <p:spPr>
          <a:xfrm flipV="1">
            <a:off x="6164626" y="4996472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2" name="Rectangle 401">
            <a:extLst>
              <a:ext uri="{FF2B5EF4-FFF2-40B4-BE49-F238E27FC236}">
                <a16:creationId xmlns:a16="http://schemas.microsoft.com/office/drawing/2014/main" id="{A924EE98-FA18-4119-9A10-ADFD36DE713F}"/>
              </a:ext>
            </a:extLst>
          </p:cNvPr>
          <p:cNvSpPr/>
          <p:nvPr/>
        </p:nvSpPr>
        <p:spPr>
          <a:xfrm flipV="1">
            <a:off x="6344791" y="5829017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3" name="Rectangle 402">
            <a:extLst>
              <a:ext uri="{FF2B5EF4-FFF2-40B4-BE49-F238E27FC236}">
                <a16:creationId xmlns:a16="http://schemas.microsoft.com/office/drawing/2014/main" id="{C0DFAE1A-E62C-423B-92F9-9C398F4EB6E0}"/>
              </a:ext>
            </a:extLst>
          </p:cNvPr>
          <p:cNvSpPr/>
          <p:nvPr/>
        </p:nvSpPr>
        <p:spPr>
          <a:xfrm flipV="1">
            <a:off x="6344791" y="5662508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4" name="Rectangle 403">
            <a:extLst>
              <a:ext uri="{FF2B5EF4-FFF2-40B4-BE49-F238E27FC236}">
                <a16:creationId xmlns:a16="http://schemas.microsoft.com/office/drawing/2014/main" id="{49A99A17-0FDF-490B-9190-AC973C910653}"/>
              </a:ext>
            </a:extLst>
          </p:cNvPr>
          <p:cNvSpPr/>
          <p:nvPr/>
        </p:nvSpPr>
        <p:spPr>
          <a:xfrm flipV="1">
            <a:off x="6344791" y="5495999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5" name="Rectangle 404">
            <a:extLst>
              <a:ext uri="{FF2B5EF4-FFF2-40B4-BE49-F238E27FC236}">
                <a16:creationId xmlns:a16="http://schemas.microsoft.com/office/drawing/2014/main" id="{25F4C370-CF35-43A3-8412-835EF62A442C}"/>
              </a:ext>
            </a:extLst>
          </p:cNvPr>
          <p:cNvSpPr/>
          <p:nvPr/>
        </p:nvSpPr>
        <p:spPr>
          <a:xfrm flipV="1">
            <a:off x="6344791" y="5329490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6" name="Rectangle 405">
            <a:extLst>
              <a:ext uri="{FF2B5EF4-FFF2-40B4-BE49-F238E27FC236}">
                <a16:creationId xmlns:a16="http://schemas.microsoft.com/office/drawing/2014/main" id="{48AFF664-A532-4C50-8710-A35BEB18A1DE}"/>
              </a:ext>
            </a:extLst>
          </p:cNvPr>
          <p:cNvSpPr/>
          <p:nvPr/>
        </p:nvSpPr>
        <p:spPr>
          <a:xfrm flipV="1">
            <a:off x="6344791" y="5162981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7" name="Rectangle 406">
            <a:extLst>
              <a:ext uri="{FF2B5EF4-FFF2-40B4-BE49-F238E27FC236}">
                <a16:creationId xmlns:a16="http://schemas.microsoft.com/office/drawing/2014/main" id="{A1AAD628-BD57-4460-A955-C6869EE125D9}"/>
              </a:ext>
            </a:extLst>
          </p:cNvPr>
          <p:cNvSpPr/>
          <p:nvPr/>
        </p:nvSpPr>
        <p:spPr>
          <a:xfrm flipV="1">
            <a:off x="6344791" y="4996472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2" name="Rectangle 411">
            <a:extLst>
              <a:ext uri="{FF2B5EF4-FFF2-40B4-BE49-F238E27FC236}">
                <a16:creationId xmlns:a16="http://schemas.microsoft.com/office/drawing/2014/main" id="{77D12604-4A9C-4188-9B36-A2568806E98B}"/>
              </a:ext>
            </a:extLst>
          </p:cNvPr>
          <p:cNvSpPr/>
          <p:nvPr/>
        </p:nvSpPr>
        <p:spPr>
          <a:xfrm flipV="1">
            <a:off x="6519557" y="5829017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3" name="Rectangle 412">
            <a:extLst>
              <a:ext uri="{FF2B5EF4-FFF2-40B4-BE49-F238E27FC236}">
                <a16:creationId xmlns:a16="http://schemas.microsoft.com/office/drawing/2014/main" id="{553A31DA-4E54-4DBC-A946-A5D3F761B5E1}"/>
              </a:ext>
            </a:extLst>
          </p:cNvPr>
          <p:cNvSpPr/>
          <p:nvPr/>
        </p:nvSpPr>
        <p:spPr>
          <a:xfrm flipV="1">
            <a:off x="6519557" y="5662508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4" name="Rectangle 413">
            <a:extLst>
              <a:ext uri="{FF2B5EF4-FFF2-40B4-BE49-F238E27FC236}">
                <a16:creationId xmlns:a16="http://schemas.microsoft.com/office/drawing/2014/main" id="{F121775C-C9E3-467D-BF98-FA17534038AD}"/>
              </a:ext>
            </a:extLst>
          </p:cNvPr>
          <p:cNvSpPr/>
          <p:nvPr/>
        </p:nvSpPr>
        <p:spPr>
          <a:xfrm flipV="1">
            <a:off x="6519557" y="5495999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5" name="Rectangle 414">
            <a:extLst>
              <a:ext uri="{FF2B5EF4-FFF2-40B4-BE49-F238E27FC236}">
                <a16:creationId xmlns:a16="http://schemas.microsoft.com/office/drawing/2014/main" id="{10469AA7-A0BA-4AE1-8A88-20D713983C4C}"/>
              </a:ext>
            </a:extLst>
          </p:cNvPr>
          <p:cNvSpPr/>
          <p:nvPr/>
        </p:nvSpPr>
        <p:spPr>
          <a:xfrm flipV="1">
            <a:off x="6519557" y="5329490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6" name="Rectangle 415">
            <a:extLst>
              <a:ext uri="{FF2B5EF4-FFF2-40B4-BE49-F238E27FC236}">
                <a16:creationId xmlns:a16="http://schemas.microsoft.com/office/drawing/2014/main" id="{10C3484B-C07A-4C7A-ACCB-8BF0DE3CF524}"/>
              </a:ext>
            </a:extLst>
          </p:cNvPr>
          <p:cNvSpPr/>
          <p:nvPr/>
        </p:nvSpPr>
        <p:spPr>
          <a:xfrm flipV="1">
            <a:off x="6519557" y="5162981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7" name="Rectangle 416">
            <a:extLst>
              <a:ext uri="{FF2B5EF4-FFF2-40B4-BE49-F238E27FC236}">
                <a16:creationId xmlns:a16="http://schemas.microsoft.com/office/drawing/2014/main" id="{52AA7289-6927-450B-89AA-A3EEA4EDBA6A}"/>
              </a:ext>
            </a:extLst>
          </p:cNvPr>
          <p:cNvSpPr/>
          <p:nvPr/>
        </p:nvSpPr>
        <p:spPr>
          <a:xfrm flipV="1">
            <a:off x="6519557" y="4996472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8" name="Rectangle 417">
            <a:extLst>
              <a:ext uri="{FF2B5EF4-FFF2-40B4-BE49-F238E27FC236}">
                <a16:creationId xmlns:a16="http://schemas.microsoft.com/office/drawing/2014/main" id="{357F59DB-CB38-48E1-9453-919EAA71F93A}"/>
              </a:ext>
            </a:extLst>
          </p:cNvPr>
          <p:cNvSpPr/>
          <p:nvPr/>
        </p:nvSpPr>
        <p:spPr>
          <a:xfrm flipV="1">
            <a:off x="6699722" y="5829017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9" name="Rectangle 418">
            <a:extLst>
              <a:ext uri="{FF2B5EF4-FFF2-40B4-BE49-F238E27FC236}">
                <a16:creationId xmlns:a16="http://schemas.microsoft.com/office/drawing/2014/main" id="{417C94D8-D3CC-4E0E-9CEB-577805DB13E5}"/>
              </a:ext>
            </a:extLst>
          </p:cNvPr>
          <p:cNvSpPr/>
          <p:nvPr/>
        </p:nvSpPr>
        <p:spPr>
          <a:xfrm flipV="1">
            <a:off x="6699722" y="5662508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0" name="Rectangle 419">
            <a:extLst>
              <a:ext uri="{FF2B5EF4-FFF2-40B4-BE49-F238E27FC236}">
                <a16:creationId xmlns:a16="http://schemas.microsoft.com/office/drawing/2014/main" id="{EEEAF200-5B66-4DF1-B303-F0ACC3214832}"/>
              </a:ext>
            </a:extLst>
          </p:cNvPr>
          <p:cNvSpPr/>
          <p:nvPr/>
        </p:nvSpPr>
        <p:spPr>
          <a:xfrm flipV="1">
            <a:off x="6699722" y="5495999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1" name="Rectangle 420">
            <a:extLst>
              <a:ext uri="{FF2B5EF4-FFF2-40B4-BE49-F238E27FC236}">
                <a16:creationId xmlns:a16="http://schemas.microsoft.com/office/drawing/2014/main" id="{235BE599-A702-4D73-BD35-D2C649DFDF78}"/>
              </a:ext>
            </a:extLst>
          </p:cNvPr>
          <p:cNvSpPr/>
          <p:nvPr/>
        </p:nvSpPr>
        <p:spPr>
          <a:xfrm flipV="1">
            <a:off x="6699722" y="5329490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2" name="Rectangle 421">
            <a:extLst>
              <a:ext uri="{FF2B5EF4-FFF2-40B4-BE49-F238E27FC236}">
                <a16:creationId xmlns:a16="http://schemas.microsoft.com/office/drawing/2014/main" id="{3AAB47C4-A3E5-4A7C-B9F8-D7A13597C0D9}"/>
              </a:ext>
            </a:extLst>
          </p:cNvPr>
          <p:cNvSpPr/>
          <p:nvPr/>
        </p:nvSpPr>
        <p:spPr>
          <a:xfrm flipV="1">
            <a:off x="6699722" y="5162981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3" name="Rectangle 422">
            <a:extLst>
              <a:ext uri="{FF2B5EF4-FFF2-40B4-BE49-F238E27FC236}">
                <a16:creationId xmlns:a16="http://schemas.microsoft.com/office/drawing/2014/main" id="{E6ED2E13-7B1B-4404-9A2E-DE6C22863397}"/>
              </a:ext>
            </a:extLst>
          </p:cNvPr>
          <p:cNvSpPr/>
          <p:nvPr/>
        </p:nvSpPr>
        <p:spPr>
          <a:xfrm flipV="1">
            <a:off x="6699722" y="4996472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4" name="Rectangle 423">
            <a:extLst>
              <a:ext uri="{FF2B5EF4-FFF2-40B4-BE49-F238E27FC236}">
                <a16:creationId xmlns:a16="http://schemas.microsoft.com/office/drawing/2014/main" id="{52C2236E-3757-4BB0-9C9C-1663919962DD}"/>
              </a:ext>
            </a:extLst>
          </p:cNvPr>
          <p:cNvSpPr/>
          <p:nvPr/>
        </p:nvSpPr>
        <p:spPr>
          <a:xfrm flipV="1">
            <a:off x="6873645" y="5829017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5" name="Rectangle 424">
            <a:extLst>
              <a:ext uri="{FF2B5EF4-FFF2-40B4-BE49-F238E27FC236}">
                <a16:creationId xmlns:a16="http://schemas.microsoft.com/office/drawing/2014/main" id="{B3B9873C-07DE-4C0F-AAB3-9C1324205273}"/>
              </a:ext>
            </a:extLst>
          </p:cNvPr>
          <p:cNvSpPr/>
          <p:nvPr/>
        </p:nvSpPr>
        <p:spPr>
          <a:xfrm flipV="1">
            <a:off x="6873645" y="5662508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2" name="Rectangle 441">
            <a:extLst>
              <a:ext uri="{FF2B5EF4-FFF2-40B4-BE49-F238E27FC236}">
                <a16:creationId xmlns:a16="http://schemas.microsoft.com/office/drawing/2014/main" id="{7C5F1FCC-0F7F-47A4-AA20-BA0CE089601E}"/>
              </a:ext>
            </a:extLst>
          </p:cNvPr>
          <p:cNvSpPr/>
          <p:nvPr/>
        </p:nvSpPr>
        <p:spPr>
          <a:xfrm>
            <a:off x="4061002" y="4993288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3" name="Rectangle 442">
            <a:extLst>
              <a:ext uri="{FF2B5EF4-FFF2-40B4-BE49-F238E27FC236}">
                <a16:creationId xmlns:a16="http://schemas.microsoft.com/office/drawing/2014/main" id="{39371C06-0142-49DE-921F-DF4686028185}"/>
              </a:ext>
            </a:extLst>
          </p:cNvPr>
          <p:cNvSpPr/>
          <p:nvPr/>
        </p:nvSpPr>
        <p:spPr>
          <a:xfrm>
            <a:off x="4061002" y="5159797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5" name="Rectangle 444">
            <a:extLst>
              <a:ext uri="{FF2B5EF4-FFF2-40B4-BE49-F238E27FC236}">
                <a16:creationId xmlns:a16="http://schemas.microsoft.com/office/drawing/2014/main" id="{561E3AE2-D2FB-4E07-A2E9-2E0DB2ECC2B8}"/>
              </a:ext>
            </a:extLst>
          </p:cNvPr>
          <p:cNvSpPr/>
          <p:nvPr/>
        </p:nvSpPr>
        <p:spPr>
          <a:xfrm rot="10800000">
            <a:off x="461116" y="5835869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6" name="Rectangle 445">
            <a:extLst>
              <a:ext uri="{FF2B5EF4-FFF2-40B4-BE49-F238E27FC236}">
                <a16:creationId xmlns:a16="http://schemas.microsoft.com/office/drawing/2014/main" id="{BCD8E808-D0C0-42EA-AC30-817C529B2692}"/>
              </a:ext>
            </a:extLst>
          </p:cNvPr>
          <p:cNvSpPr/>
          <p:nvPr/>
        </p:nvSpPr>
        <p:spPr>
          <a:xfrm rot="10800000">
            <a:off x="461116" y="5669360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7" name="Rectangle 446">
            <a:extLst>
              <a:ext uri="{FF2B5EF4-FFF2-40B4-BE49-F238E27FC236}">
                <a16:creationId xmlns:a16="http://schemas.microsoft.com/office/drawing/2014/main" id="{D45D2643-6ACB-4A31-AC86-9EF0571D2C85}"/>
              </a:ext>
            </a:extLst>
          </p:cNvPr>
          <p:cNvSpPr/>
          <p:nvPr/>
        </p:nvSpPr>
        <p:spPr>
          <a:xfrm rot="10800000">
            <a:off x="461116" y="5502851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8" name="Rectangle 447">
            <a:extLst>
              <a:ext uri="{FF2B5EF4-FFF2-40B4-BE49-F238E27FC236}">
                <a16:creationId xmlns:a16="http://schemas.microsoft.com/office/drawing/2014/main" id="{AEA96586-4B7D-4948-BB08-068E207D22F2}"/>
              </a:ext>
            </a:extLst>
          </p:cNvPr>
          <p:cNvSpPr/>
          <p:nvPr/>
        </p:nvSpPr>
        <p:spPr>
          <a:xfrm rot="10800000">
            <a:off x="461116" y="5336342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9" name="Rectangle 448">
            <a:extLst>
              <a:ext uri="{FF2B5EF4-FFF2-40B4-BE49-F238E27FC236}">
                <a16:creationId xmlns:a16="http://schemas.microsoft.com/office/drawing/2014/main" id="{8F79E97B-AEC9-43E8-9839-21305362BA5E}"/>
              </a:ext>
            </a:extLst>
          </p:cNvPr>
          <p:cNvSpPr/>
          <p:nvPr/>
        </p:nvSpPr>
        <p:spPr>
          <a:xfrm rot="10800000">
            <a:off x="461116" y="5169833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0" name="Rectangle 449">
            <a:extLst>
              <a:ext uri="{FF2B5EF4-FFF2-40B4-BE49-F238E27FC236}">
                <a16:creationId xmlns:a16="http://schemas.microsoft.com/office/drawing/2014/main" id="{12FDA261-6E4C-437D-B7C9-639203C461DC}"/>
              </a:ext>
            </a:extLst>
          </p:cNvPr>
          <p:cNvSpPr/>
          <p:nvPr/>
        </p:nvSpPr>
        <p:spPr>
          <a:xfrm rot="10800000">
            <a:off x="461116" y="5003324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1" name="Rectangle 450">
            <a:extLst>
              <a:ext uri="{FF2B5EF4-FFF2-40B4-BE49-F238E27FC236}">
                <a16:creationId xmlns:a16="http://schemas.microsoft.com/office/drawing/2014/main" id="{2A529440-D195-454B-9E77-D59709609D2A}"/>
              </a:ext>
            </a:extLst>
          </p:cNvPr>
          <p:cNvSpPr/>
          <p:nvPr/>
        </p:nvSpPr>
        <p:spPr>
          <a:xfrm rot="10800000">
            <a:off x="280951" y="5835869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2" name="Rectangle 451">
            <a:extLst>
              <a:ext uri="{FF2B5EF4-FFF2-40B4-BE49-F238E27FC236}">
                <a16:creationId xmlns:a16="http://schemas.microsoft.com/office/drawing/2014/main" id="{E2631508-3587-4C80-B7D9-8C8400C5F395}"/>
              </a:ext>
            </a:extLst>
          </p:cNvPr>
          <p:cNvSpPr/>
          <p:nvPr/>
        </p:nvSpPr>
        <p:spPr>
          <a:xfrm rot="10800000">
            <a:off x="280951" y="5669360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3" name="Rectangle 452">
            <a:extLst>
              <a:ext uri="{FF2B5EF4-FFF2-40B4-BE49-F238E27FC236}">
                <a16:creationId xmlns:a16="http://schemas.microsoft.com/office/drawing/2014/main" id="{1C9989D1-DF6F-453D-A919-83077E2AD332}"/>
              </a:ext>
            </a:extLst>
          </p:cNvPr>
          <p:cNvSpPr/>
          <p:nvPr/>
        </p:nvSpPr>
        <p:spPr>
          <a:xfrm rot="10800000">
            <a:off x="280951" y="5502851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4" name="Rectangle 453">
            <a:extLst>
              <a:ext uri="{FF2B5EF4-FFF2-40B4-BE49-F238E27FC236}">
                <a16:creationId xmlns:a16="http://schemas.microsoft.com/office/drawing/2014/main" id="{CED2753B-8792-43EA-9EBC-B1E747C59C47}"/>
              </a:ext>
            </a:extLst>
          </p:cNvPr>
          <p:cNvSpPr/>
          <p:nvPr/>
        </p:nvSpPr>
        <p:spPr>
          <a:xfrm rot="10800000">
            <a:off x="280951" y="5336342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5" name="Rectangle 454">
            <a:extLst>
              <a:ext uri="{FF2B5EF4-FFF2-40B4-BE49-F238E27FC236}">
                <a16:creationId xmlns:a16="http://schemas.microsoft.com/office/drawing/2014/main" id="{37FD9DC3-9AEA-425C-9628-DD36127C8DE3}"/>
              </a:ext>
            </a:extLst>
          </p:cNvPr>
          <p:cNvSpPr/>
          <p:nvPr/>
        </p:nvSpPr>
        <p:spPr>
          <a:xfrm rot="10800000">
            <a:off x="280951" y="5169833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6" name="Rectangle 455">
            <a:extLst>
              <a:ext uri="{FF2B5EF4-FFF2-40B4-BE49-F238E27FC236}">
                <a16:creationId xmlns:a16="http://schemas.microsoft.com/office/drawing/2014/main" id="{485E4E67-DD63-4F7C-BB56-C81533CE3AAB}"/>
              </a:ext>
            </a:extLst>
          </p:cNvPr>
          <p:cNvSpPr/>
          <p:nvPr/>
        </p:nvSpPr>
        <p:spPr>
          <a:xfrm rot="10800000">
            <a:off x="280951" y="5003324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7" name="Rectangle 456">
            <a:extLst>
              <a:ext uri="{FF2B5EF4-FFF2-40B4-BE49-F238E27FC236}">
                <a16:creationId xmlns:a16="http://schemas.microsoft.com/office/drawing/2014/main" id="{3D3F035A-8119-4F66-8E79-8E7CE3405497}"/>
              </a:ext>
            </a:extLst>
          </p:cNvPr>
          <p:cNvSpPr/>
          <p:nvPr/>
        </p:nvSpPr>
        <p:spPr>
          <a:xfrm rot="10800000">
            <a:off x="107228" y="5835869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8" name="Rectangle 457">
            <a:extLst>
              <a:ext uri="{FF2B5EF4-FFF2-40B4-BE49-F238E27FC236}">
                <a16:creationId xmlns:a16="http://schemas.microsoft.com/office/drawing/2014/main" id="{FD4320F4-011A-408F-A49D-621F3C4B04E0}"/>
              </a:ext>
            </a:extLst>
          </p:cNvPr>
          <p:cNvSpPr/>
          <p:nvPr/>
        </p:nvSpPr>
        <p:spPr>
          <a:xfrm rot="10800000">
            <a:off x="107228" y="5669360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9" name="Rectangle 458">
            <a:extLst>
              <a:ext uri="{FF2B5EF4-FFF2-40B4-BE49-F238E27FC236}">
                <a16:creationId xmlns:a16="http://schemas.microsoft.com/office/drawing/2014/main" id="{FE2E913D-2E0B-4769-B06D-CB5F19B88DBC}"/>
              </a:ext>
            </a:extLst>
          </p:cNvPr>
          <p:cNvSpPr/>
          <p:nvPr/>
        </p:nvSpPr>
        <p:spPr>
          <a:xfrm rot="10800000">
            <a:off x="107228" y="5502851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0" name="Rectangle 459">
            <a:extLst>
              <a:ext uri="{FF2B5EF4-FFF2-40B4-BE49-F238E27FC236}">
                <a16:creationId xmlns:a16="http://schemas.microsoft.com/office/drawing/2014/main" id="{7AED6725-6E7D-4F1D-8539-0AB25A555493}"/>
              </a:ext>
            </a:extLst>
          </p:cNvPr>
          <p:cNvSpPr/>
          <p:nvPr/>
        </p:nvSpPr>
        <p:spPr>
          <a:xfrm rot="10800000">
            <a:off x="107228" y="5336342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9" name="Rectangle 558">
            <a:extLst>
              <a:ext uri="{FF2B5EF4-FFF2-40B4-BE49-F238E27FC236}">
                <a16:creationId xmlns:a16="http://schemas.microsoft.com/office/drawing/2014/main" id="{B061A42B-9B70-4D5D-A73B-3A66963ADFA3}"/>
              </a:ext>
            </a:extLst>
          </p:cNvPr>
          <p:cNvSpPr/>
          <p:nvPr/>
        </p:nvSpPr>
        <p:spPr>
          <a:xfrm flipV="1">
            <a:off x="1988947" y="3769758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0" name="Rectangle 559">
            <a:extLst>
              <a:ext uri="{FF2B5EF4-FFF2-40B4-BE49-F238E27FC236}">
                <a16:creationId xmlns:a16="http://schemas.microsoft.com/office/drawing/2014/main" id="{C59DE98D-2620-456F-8822-A7593AEACF30}"/>
              </a:ext>
            </a:extLst>
          </p:cNvPr>
          <p:cNvSpPr/>
          <p:nvPr/>
        </p:nvSpPr>
        <p:spPr>
          <a:xfrm flipV="1">
            <a:off x="1988947" y="3603249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1" name="Rectangle 560">
            <a:extLst>
              <a:ext uri="{FF2B5EF4-FFF2-40B4-BE49-F238E27FC236}">
                <a16:creationId xmlns:a16="http://schemas.microsoft.com/office/drawing/2014/main" id="{8EAA4F2E-9478-417B-B62E-08AD8AF8892D}"/>
              </a:ext>
            </a:extLst>
          </p:cNvPr>
          <p:cNvSpPr/>
          <p:nvPr/>
        </p:nvSpPr>
        <p:spPr>
          <a:xfrm flipV="1">
            <a:off x="1988947" y="3436740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2" name="Rectangle 561">
            <a:extLst>
              <a:ext uri="{FF2B5EF4-FFF2-40B4-BE49-F238E27FC236}">
                <a16:creationId xmlns:a16="http://schemas.microsoft.com/office/drawing/2014/main" id="{89CE6E26-014B-4A40-9AB6-A76F761EEECC}"/>
              </a:ext>
            </a:extLst>
          </p:cNvPr>
          <p:cNvSpPr/>
          <p:nvPr/>
        </p:nvSpPr>
        <p:spPr>
          <a:xfrm flipV="1">
            <a:off x="1988947" y="3270231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3" name="Rectangle 562">
            <a:extLst>
              <a:ext uri="{FF2B5EF4-FFF2-40B4-BE49-F238E27FC236}">
                <a16:creationId xmlns:a16="http://schemas.microsoft.com/office/drawing/2014/main" id="{60DE73CA-BE29-4493-8E6E-F78C921D60DC}"/>
              </a:ext>
            </a:extLst>
          </p:cNvPr>
          <p:cNvSpPr/>
          <p:nvPr/>
        </p:nvSpPr>
        <p:spPr>
          <a:xfrm flipV="1">
            <a:off x="1988947" y="3103722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4" name="Rectangle 563">
            <a:extLst>
              <a:ext uri="{FF2B5EF4-FFF2-40B4-BE49-F238E27FC236}">
                <a16:creationId xmlns:a16="http://schemas.microsoft.com/office/drawing/2014/main" id="{387A5261-7A90-4E82-A5E0-4B4B43119A28}"/>
              </a:ext>
            </a:extLst>
          </p:cNvPr>
          <p:cNvSpPr/>
          <p:nvPr/>
        </p:nvSpPr>
        <p:spPr>
          <a:xfrm flipV="1">
            <a:off x="1988947" y="2937213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5" name="Rectangle 564">
            <a:extLst>
              <a:ext uri="{FF2B5EF4-FFF2-40B4-BE49-F238E27FC236}">
                <a16:creationId xmlns:a16="http://schemas.microsoft.com/office/drawing/2014/main" id="{5173EA91-E2D0-43D9-8308-171AF62A24FD}"/>
              </a:ext>
            </a:extLst>
          </p:cNvPr>
          <p:cNvSpPr/>
          <p:nvPr/>
        </p:nvSpPr>
        <p:spPr>
          <a:xfrm flipV="1">
            <a:off x="2169112" y="3769758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6" name="Rectangle 565">
            <a:extLst>
              <a:ext uri="{FF2B5EF4-FFF2-40B4-BE49-F238E27FC236}">
                <a16:creationId xmlns:a16="http://schemas.microsoft.com/office/drawing/2014/main" id="{CCA5C736-67E3-4067-A4DE-6D0AA259E8FF}"/>
              </a:ext>
            </a:extLst>
          </p:cNvPr>
          <p:cNvSpPr/>
          <p:nvPr/>
        </p:nvSpPr>
        <p:spPr>
          <a:xfrm flipV="1">
            <a:off x="2169112" y="3603249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7" name="Rectangle 566">
            <a:extLst>
              <a:ext uri="{FF2B5EF4-FFF2-40B4-BE49-F238E27FC236}">
                <a16:creationId xmlns:a16="http://schemas.microsoft.com/office/drawing/2014/main" id="{5056432A-6A07-41D3-87B9-930DE4410038}"/>
              </a:ext>
            </a:extLst>
          </p:cNvPr>
          <p:cNvSpPr/>
          <p:nvPr/>
        </p:nvSpPr>
        <p:spPr>
          <a:xfrm flipV="1">
            <a:off x="2169112" y="3436740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8" name="Rectangle 567">
            <a:extLst>
              <a:ext uri="{FF2B5EF4-FFF2-40B4-BE49-F238E27FC236}">
                <a16:creationId xmlns:a16="http://schemas.microsoft.com/office/drawing/2014/main" id="{676DEFCE-D993-41B5-BDCD-1F7CB40A4108}"/>
              </a:ext>
            </a:extLst>
          </p:cNvPr>
          <p:cNvSpPr/>
          <p:nvPr/>
        </p:nvSpPr>
        <p:spPr>
          <a:xfrm flipV="1">
            <a:off x="2169112" y="3270231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9" name="Rectangle 568">
            <a:extLst>
              <a:ext uri="{FF2B5EF4-FFF2-40B4-BE49-F238E27FC236}">
                <a16:creationId xmlns:a16="http://schemas.microsoft.com/office/drawing/2014/main" id="{70DF1E72-DD0A-448A-86B7-DA1222CEEBE2}"/>
              </a:ext>
            </a:extLst>
          </p:cNvPr>
          <p:cNvSpPr/>
          <p:nvPr/>
        </p:nvSpPr>
        <p:spPr>
          <a:xfrm flipV="1">
            <a:off x="2169112" y="3103722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0" name="Rectangle 569">
            <a:extLst>
              <a:ext uri="{FF2B5EF4-FFF2-40B4-BE49-F238E27FC236}">
                <a16:creationId xmlns:a16="http://schemas.microsoft.com/office/drawing/2014/main" id="{024AC77C-02BB-4A46-B8C9-6AA67E2897E9}"/>
              </a:ext>
            </a:extLst>
          </p:cNvPr>
          <p:cNvSpPr/>
          <p:nvPr/>
        </p:nvSpPr>
        <p:spPr>
          <a:xfrm flipV="1">
            <a:off x="2169112" y="2937213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1" name="Rectangle 570">
            <a:extLst>
              <a:ext uri="{FF2B5EF4-FFF2-40B4-BE49-F238E27FC236}">
                <a16:creationId xmlns:a16="http://schemas.microsoft.com/office/drawing/2014/main" id="{3798511E-0E8A-408A-AF66-49ED50161152}"/>
              </a:ext>
            </a:extLst>
          </p:cNvPr>
          <p:cNvSpPr/>
          <p:nvPr/>
        </p:nvSpPr>
        <p:spPr>
          <a:xfrm flipV="1">
            <a:off x="2343878" y="3769758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2" name="Rectangle 571">
            <a:extLst>
              <a:ext uri="{FF2B5EF4-FFF2-40B4-BE49-F238E27FC236}">
                <a16:creationId xmlns:a16="http://schemas.microsoft.com/office/drawing/2014/main" id="{8EA52EE1-F392-4C4B-815C-1DD21C2C7E47}"/>
              </a:ext>
            </a:extLst>
          </p:cNvPr>
          <p:cNvSpPr/>
          <p:nvPr/>
        </p:nvSpPr>
        <p:spPr>
          <a:xfrm flipV="1">
            <a:off x="2343878" y="3603249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3" name="Rectangle 572">
            <a:extLst>
              <a:ext uri="{FF2B5EF4-FFF2-40B4-BE49-F238E27FC236}">
                <a16:creationId xmlns:a16="http://schemas.microsoft.com/office/drawing/2014/main" id="{79641F79-A8CA-41AF-950A-849E5798D458}"/>
              </a:ext>
            </a:extLst>
          </p:cNvPr>
          <p:cNvSpPr/>
          <p:nvPr/>
        </p:nvSpPr>
        <p:spPr>
          <a:xfrm flipV="1">
            <a:off x="2343878" y="3436740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4" name="Rectangle 573">
            <a:extLst>
              <a:ext uri="{FF2B5EF4-FFF2-40B4-BE49-F238E27FC236}">
                <a16:creationId xmlns:a16="http://schemas.microsoft.com/office/drawing/2014/main" id="{59E7D981-1980-4E37-99DD-CE6FC19C615A}"/>
              </a:ext>
            </a:extLst>
          </p:cNvPr>
          <p:cNvSpPr/>
          <p:nvPr/>
        </p:nvSpPr>
        <p:spPr>
          <a:xfrm flipV="1">
            <a:off x="2343878" y="3270231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5" name="Rectangle 574">
            <a:extLst>
              <a:ext uri="{FF2B5EF4-FFF2-40B4-BE49-F238E27FC236}">
                <a16:creationId xmlns:a16="http://schemas.microsoft.com/office/drawing/2014/main" id="{DCF1AA00-6CB4-4618-905B-37E859590F33}"/>
              </a:ext>
            </a:extLst>
          </p:cNvPr>
          <p:cNvSpPr/>
          <p:nvPr/>
        </p:nvSpPr>
        <p:spPr>
          <a:xfrm flipV="1">
            <a:off x="2343878" y="3103722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6" name="Rectangle 575">
            <a:extLst>
              <a:ext uri="{FF2B5EF4-FFF2-40B4-BE49-F238E27FC236}">
                <a16:creationId xmlns:a16="http://schemas.microsoft.com/office/drawing/2014/main" id="{D945BE7D-C4F4-4C1B-AC95-867B400DBDA4}"/>
              </a:ext>
            </a:extLst>
          </p:cNvPr>
          <p:cNvSpPr/>
          <p:nvPr/>
        </p:nvSpPr>
        <p:spPr>
          <a:xfrm flipV="1">
            <a:off x="2343878" y="2937213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7" name="Rectangle 576">
            <a:extLst>
              <a:ext uri="{FF2B5EF4-FFF2-40B4-BE49-F238E27FC236}">
                <a16:creationId xmlns:a16="http://schemas.microsoft.com/office/drawing/2014/main" id="{9708EE7C-4040-4352-958E-47AD823731FC}"/>
              </a:ext>
            </a:extLst>
          </p:cNvPr>
          <p:cNvSpPr/>
          <p:nvPr/>
        </p:nvSpPr>
        <p:spPr>
          <a:xfrm flipV="1">
            <a:off x="2524043" y="3769758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8" name="Rectangle 577">
            <a:extLst>
              <a:ext uri="{FF2B5EF4-FFF2-40B4-BE49-F238E27FC236}">
                <a16:creationId xmlns:a16="http://schemas.microsoft.com/office/drawing/2014/main" id="{5BE4C745-44DF-4D70-8B43-3396FA5A5045}"/>
              </a:ext>
            </a:extLst>
          </p:cNvPr>
          <p:cNvSpPr/>
          <p:nvPr/>
        </p:nvSpPr>
        <p:spPr>
          <a:xfrm flipV="1">
            <a:off x="2524043" y="3603249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9" name="Rectangle 578">
            <a:extLst>
              <a:ext uri="{FF2B5EF4-FFF2-40B4-BE49-F238E27FC236}">
                <a16:creationId xmlns:a16="http://schemas.microsoft.com/office/drawing/2014/main" id="{F8DDC14A-38B9-4EED-92E7-02857BFA493F}"/>
              </a:ext>
            </a:extLst>
          </p:cNvPr>
          <p:cNvSpPr/>
          <p:nvPr/>
        </p:nvSpPr>
        <p:spPr>
          <a:xfrm flipV="1">
            <a:off x="2524043" y="3436740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6" name="Rectangle 585">
            <a:extLst>
              <a:ext uri="{FF2B5EF4-FFF2-40B4-BE49-F238E27FC236}">
                <a16:creationId xmlns:a16="http://schemas.microsoft.com/office/drawing/2014/main" id="{A4F54CA9-842D-43AC-8940-18CDF2A23B69}"/>
              </a:ext>
            </a:extLst>
          </p:cNvPr>
          <p:cNvSpPr/>
          <p:nvPr/>
        </p:nvSpPr>
        <p:spPr>
          <a:xfrm flipV="1">
            <a:off x="4223947" y="1917086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7" name="Rectangle 586">
            <a:extLst>
              <a:ext uri="{FF2B5EF4-FFF2-40B4-BE49-F238E27FC236}">
                <a16:creationId xmlns:a16="http://schemas.microsoft.com/office/drawing/2014/main" id="{6BF8C471-DCBF-4407-8FAB-59FF90FD01CE}"/>
              </a:ext>
            </a:extLst>
          </p:cNvPr>
          <p:cNvSpPr/>
          <p:nvPr/>
        </p:nvSpPr>
        <p:spPr>
          <a:xfrm flipV="1">
            <a:off x="4223947" y="1750577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8" name="Rectangle 587">
            <a:extLst>
              <a:ext uri="{FF2B5EF4-FFF2-40B4-BE49-F238E27FC236}">
                <a16:creationId xmlns:a16="http://schemas.microsoft.com/office/drawing/2014/main" id="{3D3CC34C-11FA-4A24-99E1-F9E71CF87F2A}"/>
              </a:ext>
            </a:extLst>
          </p:cNvPr>
          <p:cNvSpPr/>
          <p:nvPr/>
        </p:nvSpPr>
        <p:spPr>
          <a:xfrm flipV="1">
            <a:off x="4223947" y="1584068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9" name="Rectangle 588">
            <a:extLst>
              <a:ext uri="{FF2B5EF4-FFF2-40B4-BE49-F238E27FC236}">
                <a16:creationId xmlns:a16="http://schemas.microsoft.com/office/drawing/2014/main" id="{0612383F-906D-4CD7-9EAE-89F156B78C10}"/>
              </a:ext>
            </a:extLst>
          </p:cNvPr>
          <p:cNvSpPr/>
          <p:nvPr/>
        </p:nvSpPr>
        <p:spPr>
          <a:xfrm flipV="1">
            <a:off x="4223947" y="1417559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0" name="Rectangle 589">
            <a:extLst>
              <a:ext uri="{FF2B5EF4-FFF2-40B4-BE49-F238E27FC236}">
                <a16:creationId xmlns:a16="http://schemas.microsoft.com/office/drawing/2014/main" id="{2C852ADA-5FC7-488B-91CF-3C0B1483A9F8}"/>
              </a:ext>
            </a:extLst>
          </p:cNvPr>
          <p:cNvSpPr/>
          <p:nvPr/>
        </p:nvSpPr>
        <p:spPr>
          <a:xfrm flipV="1">
            <a:off x="4223947" y="1251050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1" name="Rectangle 590">
            <a:extLst>
              <a:ext uri="{FF2B5EF4-FFF2-40B4-BE49-F238E27FC236}">
                <a16:creationId xmlns:a16="http://schemas.microsoft.com/office/drawing/2014/main" id="{0DF08359-391B-4FEB-9B86-4C7D489CD368}"/>
              </a:ext>
            </a:extLst>
          </p:cNvPr>
          <p:cNvSpPr/>
          <p:nvPr/>
        </p:nvSpPr>
        <p:spPr>
          <a:xfrm flipV="1">
            <a:off x="4223947" y="1084541"/>
            <a:ext cx="147070" cy="147070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3" name="Rectangle : coins arrondis 602">
            <a:extLst>
              <a:ext uri="{FF2B5EF4-FFF2-40B4-BE49-F238E27FC236}">
                <a16:creationId xmlns:a16="http://schemas.microsoft.com/office/drawing/2014/main" id="{CF455660-AFB9-4A99-9C6F-D1B52B25174B}"/>
              </a:ext>
            </a:extLst>
          </p:cNvPr>
          <p:cNvSpPr/>
          <p:nvPr/>
        </p:nvSpPr>
        <p:spPr>
          <a:xfrm>
            <a:off x="8325203" y="2407921"/>
            <a:ext cx="1336337" cy="312246"/>
          </a:xfrm>
          <a:prstGeom prst="roundRect">
            <a:avLst>
              <a:gd name="adj" fmla="val 50000"/>
            </a:avLst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D5E59DC-E98C-41F8-8654-E09A8A0999E5}"/>
              </a:ext>
            </a:extLst>
          </p:cNvPr>
          <p:cNvSpPr txBox="1"/>
          <p:nvPr/>
        </p:nvSpPr>
        <p:spPr>
          <a:xfrm>
            <a:off x="9834835" y="2398656"/>
            <a:ext cx="583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8457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+5°C</a:t>
            </a:r>
          </a:p>
        </p:txBody>
      </p:sp>
      <p:sp>
        <p:nvSpPr>
          <p:cNvPr id="229" name="Espace réservé du texte 4">
            <a:extLst>
              <a:ext uri="{FF2B5EF4-FFF2-40B4-BE49-F238E27FC236}">
                <a16:creationId xmlns:a16="http://schemas.microsoft.com/office/drawing/2014/main" id="{17D7109F-FE98-4524-9B4B-DA04B1480CD9}"/>
              </a:ext>
            </a:extLst>
          </p:cNvPr>
          <p:cNvSpPr txBox="1">
            <a:spLocks/>
          </p:cNvSpPr>
          <p:nvPr/>
        </p:nvSpPr>
        <p:spPr>
          <a:xfrm rot="5400000">
            <a:off x="9979576" y="5281591"/>
            <a:ext cx="2014891" cy="3802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/>
              <a:t>3.75 </a:t>
            </a:r>
            <a:r>
              <a:rPr lang="fr-FR" sz="2400" b="1" dirty="0" err="1"/>
              <a:t>mmol</a:t>
            </a:r>
            <a:r>
              <a:rPr lang="fr-FR" sz="2400" b="1" dirty="0"/>
              <a:t> / m</a:t>
            </a:r>
            <a:r>
              <a:rPr lang="fr-FR" sz="2400" b="1" baseline="30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1279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"/>
                            </p:stCondLst>
                            <p:childTnLst>
                              <p:par>
                                <p:cTn id="9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5" presetClass="emph" presetSubtype="0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14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5" presetClass="emph" presetSubtype="0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16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9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25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28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31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3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34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37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40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43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46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49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52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indefinite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55" dur="indefinite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58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6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64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67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70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73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76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9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8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79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82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"/>
                            </p:stCondLst>
                            <p:childTnLst>
                              <p:par>
                                <p:cTn id="19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6" dur="1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400"/>
                            </p:stCondLst>
                            <p:childTnLst>
                              <p:par>
                                <p:cTn id="19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0" dur="1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0"/>
                            </p:stCondLst>
                            <p:childTnLst>
                              <p:par>
                                <p:cTn id="406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20"/>
                            </p:stCondLst>
                            <p:childTnLst>
                              <p:par>
                                <p:cTn id="409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30"/>
                            </p:stCondLst>
                            <p:childTnLst>
                              <p:par>
                                <p:cTn id="412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40"/>
                            </p:stCondLst>
                            <p:childTnLst>
                              <p:par>
                                <p:cTn id="415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50"/>
                            </p:stCondLst>
                            <p:childTnLst>
                              <p:par>
                                <p:cTn id="418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60"/>
                            </p:stCondLst>
                            <p:childTnLst>
                              <p:par>
                                <p:cTn id="421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70"/>
                            </p:stCondLst>
                            <p:childTnLst>
                              <p:par>
                                <p:cTn id="424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80"/>
                            </p:stCondLst>
                            <p:childTnLst>
                              <p:par>
                                <p:cTn id="427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90"/>
                            </p:stCondLst>
                            <p:childTnLst>
                              <p:par>
                                <p:cTn id="430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00"/>
                            </p:stCondLst>
                            <p:childTnLst>
                              <p:par>
                                <p:cTn id="433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10"/>
                            </p:stCondLst>
                            <p:childTnLst>
                              <p:par>
                                <p:cTn id="436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120"/>
                            </p:stCondLst>
                            <p:childTnLst>
                              <p:par>
                                <p:cTn id="439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30"/>
                            </p:stCondLst>
                            <p:childTnLst>
                              <p:par>
                                <p:cTn id="442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40"/>
                            </p:stCondLst>
                            <p:childTnLst>
                              <p:par>
                                <p:cTn id="445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50"/>
                            </p:stCondLst>
                            <p:childTnLst>
                              <p:par>
                                <p:cTn id="448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60"/>
                            </p:stCondLst>
                            <p:childTnLst>
                              <p:par>
                                <p:cTn id="451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170"/>
                            </p:stCondLst>
                            <p:childTnLst>
                              <p:par>
                                <p:cTn id="454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180"/>
                            </p:stCondLst>
                            <p:childTnLst>
                              <p:par>
                                <p:cTn id="457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90"/>
                            </p:stCondLst>
                            <p:childTnLst>
                              <p:par>
                                <p:cTn id="460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200"/>
                            </p:stCondLst>
                            <p:childTnLst>
                              <p:par>
                                <p:cTn id="463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210"/>
                            </p:stCondLst>
                            <p:childTnLst>
                              <p:par>
                                <p:cTn id="466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220"/>
                            </p:stCondLst>
                            <p:childTnLst>
                              <p:par>
                                <p:cTn id="469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230"/>
                            </p:stCondLst>
                            <p:childTnLst>
                              <p:par>
                                <p:cTn id="472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240"/>
                            </p:stCondLst>
                            <p:childTnLst>
                              <p:par>
                                <p:cTn id="475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250"/>
                            </p:stCondLst>
                            <p:childTnLst>
                              <p:par>
                                <p:cTn id="478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260"/>
                            </p:stCondLst>
                            <p:childTnLst>
                              <p:par>
                                <p:cTn id="481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270"/>
                            </p:stCondLst>
                            <p:childTnLst>
                              <p:par>
                                <p:cTn id="484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280"/>
                            </p:stCondLst>
                            <p:childTnLst>
                              <p:par>
                                <p:cTn id="487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290"/>
                            </p:stCondLst>
                            <p:childTnLst>
                              <p:par>
                                <p:cTn id="490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300"/>
                            </p:stCondLst>
                            <p:childTnLst>
                              <p:par>
                                <p:cTn id="493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310"/>
                            </p:stCondLst>
                            <p:childTnLst>
                              <p:par>
                                <p:cTn id="496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320"/>
                            </p:stCondLst>
                            <p:childTnLst>
                              <p:par>
                                <p:cTn id="499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330"/>
                            </p:stCondLst>
                            <p:childTnLst>
                              <p:par>
                                <p:cTn id="502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340"/>
                            </p:stCondLst>
                            <p:childTnLst>
                              <p:par>
                                <p:cTn id="505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350"/>
                            </p:stCondLst>
                            <p:childTnLst>
                              <p:par>
                                <p:cTn id="508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360"/>
                            </p:stCondLst>
                            <p:childTnLst>
                              <p:par>
                                <p:cTn id="511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370"/>
                            </p:stCondLst>
                            <p:childTnLst>
                              <p:par>
                                <p:cTn id="514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380"/>
                            </p:stCondLst>
                            <p:childTnLst>
                              <p:par>
                                <p:cTn id="517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390"/>
                            </p:stCondLst>
                            <p:childTnLst>
                              <p:par>
                                <p:cTn id="520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400"/>
                            </p:stCondLst>
                            <p:childTnLst>
                              <p:par>
                                <p:cTn id="523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410"/>
                            </p:stCondLst>
                            <p:childTnLst>
                              <p:par>
                                <p:cTn id="526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420"/>
                            </p:stCondLst>
                            <p:childTnLst>
                              <p:par>
                                <p:cTn id="529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430"/>
                            </p:stCondLst>
                            <p:childTnLst>
                              <p:par>
                                <p:cTn id="532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440"/>
                            </p:stCondLst>
                            <p:childTnLst>
                              <p:par>
                                <p:cTn id="535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450"/>
                            </p:stCondLst>
                            <p:childTnLst>
                              <p:par>
                                <p:cTn id="538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460"/>
                            </p:stCondLst>
                            <p:childTnLst>
                              <p:par>
                                <p:cTn id="541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470"/>
                            </p:stCondLst>
                            <p:childTnLst>
                              <p:par>
                                <p:cTn id="544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480"/>
                            </p:stCondLst>
                            <p:childTnLst>
                              <p:par>
                                <p:cTn id="547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490"/>
                            </p:stCondLst>
                            <p:childTnLst>
                              <p:par>
                                <p:cTn id="550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500"/>
                            </p:stCondLst>
                            <p:childTnLst>
                              <p:par>
                                <p:cTn id="553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510"/>
                            </p:stCondLst>
                            <p:childTnLst>
                              <p:par>
                                <p:cTn id="556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520"/>
                            </p:stCondLst>
                            <p:childTnLst>
                              <p:par>
                                <p:cTn id="559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530"/>
                            </p:stCondLst>
                            <p:childTnLst>
                              <p:par>
                                <p:cTn id="562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540"/>
                            </p:stCondLst>
                            <p:childTnLst>
                              <p:par>
                                <p:cTn id="565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550"/>
                            </p:stCondLst>
                            <p:childTnLst>
                              <p:par>
                                <p:cTn id="568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0" fill="hold">
                            <p:stCondLst>
                              <p:cond delay="560"/>
                            </p:stCondLst>
                            <p:childTnLst>
                              <p:par>
                                <p:cTn id="571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570"/>
                            </p:stCondLst>
                            <p:childTnLst>
                              <p:par>
                                <p:cTn id="574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580"/>
                            </p:stCondLst>
                            <p:childTnLst>
                              <p:par>
                                <p:cTn id="577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590"/>
                            </p:stCondLst>
                            <p:childTnLst>
                              <p:par>
                                <p:cTn id="580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600"/>
                            </p:stCondLst>
                            <p:childTnLst>
                              <p:par>
                                <p:cTn id="583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610"/>
                            </p:stCondLst>
                            <p:childTnLst>
                              <p:par>
                                <p:cTn id="586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620"/>
                            </p:stCondLst>
                            <p:childTnLst>
                              <p:par>
                                <p:cTn id="589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630"/>
                            </p:stCondLst>
                            <p:childTnLst>
                              <p:par>
                                <p:cTn id="592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640"/>
                            </p:stCondLst>
                            <p:childTnLst>
                              <p:par>
                                <p:cTn id="595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7" fill="hold">
                            <p:stCondLst>
                              <p:cond delay="650"/>
                            </p:stCondLst>
                            <p:childTnLst>
                              <p:par>
                                <p:cTn id="598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>
                            <p:stCondLst>
                              <p:cond delay="660"/>
                            </p:stCondLst>
                            <p:childTnLst>
                              <p:par>
                                <p:cTn id="601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670"/>
                            </p:stCondLst>
                            <p:childTnLst>
                              <p:par>
                                <p:cTn id="604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6" fill="hold">
                            <p:stCondLst>
                              <p:cond delay="680"/>
                            </p:stCondLst>
                            <p:childTnLst>
                              <p:par>
                                <p:cTn id="607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9" fill="hold">
                            <p:stCondLst>
                              <p:cond delay="690"/>
                            </p:stCondLst>
                            <p:childTnLst>
                              <p:par>
                                <p:cTn id="610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>
                            <p:stCondLst>
                              <p:cond delay="700"/>
                            </p:stCondLst>
                            <p:childTnLst>
                              <p:par>
                                <p:cTn id="613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710"/>
                            </p:stCondLst>
                            <p:childTnLst>
                              <p:par>
                                <p:cTn id="616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8" fill="hold">
                            <p:stCondLst>
                              <p:cond delay="720"/>
                            </p:stCondLst>
                            <p:childTnLst>
                              <p:par>
                                <p:cTn id="619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1" fill="hold">
                            <p:stCondLst>
                              <p:cond delay="730"/>
                            </p:stCondLst>
                            <p:childTnLst>
                              <p:par>
                                <p:cTn id="622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4" fill="hold">
                            <p:stCondLst>
                              <p:cond delay="740"/>
                            </p:stCondLst>
                            <p:childTnLst>
                              <p:par>
                                <p:cTn id="625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750"/>
                            </p:stCondLst>
                            <p:childTnLst>
                              <p:par>
                                <p:cTn id="628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0" fill="hold">
                            <p:stCondLst>
                              <p:cond delay="760"/>
                            </p:stCondLst>
                            <p:childTnLst>
                              <p:par>
                                <p:cTn id="631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3" fill="hold">
                            <p:stCondLst>
                              <p:cond delay="770"/>
                            </p:stCondLst>
                            <p:childTnLst>
                              <p:par>
                                <p:cTn id="634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6" fill="hold">
                            <p:stCondLst>
                              <p:cond delay="780"/>
                            </p:stCondLst>
                            <p:childTnLst>
                              <p:par>
                                <p:cTn id="637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>
                            <p:stCondLst>
                              <p:cond delay="790"/>
                            </p:stCondLst>
                            <p:childTnLst>
                              <p:par>
                                <p:cTn id="640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2" fill="hold">
                            <p:stCondLst>
                              <p:cond delay="800"/>
                            </p:stCondLst>
                            <p:childTnLst>
                              <p:par>
                                <p:cTn id="643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5" fill="hold">
                            <p:stCondLst>
                              <p:cond delay="810"/>
                            </p:stCondLst>
                            <p:childTnLst>
                              <p:par>
                                <p:cTn id="646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8" fill="hold">
                            <p:stCondLst>
                              <p:cond delay="820"/>
                            </p:stCondLst>
                            <p:childTnLst>
                              <p:par>
                                <p:cTn id="649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1" fill="hold">
                            <p:stCondLst>
                              <p:cond delay="830"/>
                            </p:stCondLst>
                            <p:childTnLst>
                              <p:par>
                                <p:cTn id="652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4" fill="hold">
                            <p:stCondLst>
                              <p:cond delay="840"/>
                            </p:stCondLst>
                            <p:childTnLst>
                              <p:par>
                                <p:cTn id="655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7" fill="hold">
                            <p:stCondLst>
                              <p:cond delay="850"/>
                            </p:stCondLst>
                            <p:childTnLst>
                              <p:par>
                                <p:cTn id="658" presetID="1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0" fill="hold">
                      <p:stCondLst>
                        <p:cond delay="indefinite"/>
                      </p:stCondLst>
                      <p:childTnLst>
                        <p:par>
                          <p:cTn id="661" fill="hold">
                            <p:stCondLst>
                              <p:cond delay="0"/>
                            </p:stCondLst>
                            <p:childTnLst>
                              <p:par>
                                <p:cTn id="662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664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2.59259E-6 L 0.07083 -2.59259E-6 " pathEditMode="relative" rAng="0" ptsTypes="AA">
                                      <p:cBhvr>
                                        <p:cTn id="669" dur="1000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1000"/>
                            </p:stCondLst>
                            <p:childTnLst>
                              <p:par>
                                <p:cTn id="6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3" dur="15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4" fill="hold">
                            <p:stCondLst>
                              <p:cond delay="1150"/>
                            </p:stCondLst>
                            <p:childTnLst>
                              <p:par>
                                <p:cTn id="6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7" dur="15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8" fill="hold">
                      <p:stCondLst>
                        <p:cond delay="indefinite"/>
                      </p:stCondLst>
                      <p:childTnLst>
                        <p:par>
                          <p:cTn id="679" fill="hold">
                            <p:stCondLst>
                              <p:cond delay="0"/>
                            </p:stCondLst>
                            <p:childTnLst>
                              <p:par>
                                <p:cTn id="680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6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6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6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6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6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6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69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69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70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0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70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0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7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71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1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7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72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2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73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3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73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3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74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4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74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4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75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5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75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75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1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4" fill="hold">
                      <p:stCondLst>
                        <p:cond delay="indefinite"/>
                      </p:stCondLst>
                      <p:childTnLst>
                        <p:par>
                          <p:cTn id="765" fill="hold">
                            <p:stCondLst>
                              <p:cond delay="0"/>
                            </p:stCondLst>
                            <p:childTnLst>
                              <p:par>
                                <p:cTn id="766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7" dur="5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68" dur="5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69" dur="5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0" dur="5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2" dur="5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73" dur="5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74" dur="5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5" dur="5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7" dur="5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78" dur="5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79" dur="5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0" dur="5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2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83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84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5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7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88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89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0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2" dur="5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93" dur="5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94" dur="5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5" dur="5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7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798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99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0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2" dur="5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803" dur="5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04" dur="5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5" dur="5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7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808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09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0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2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813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14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5" dur="50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7" dur="5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818" dur="5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19" dur="5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0" dur="5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2" dur="5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823" dur="5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24" dur="5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5" dur="5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7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828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29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0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2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animClr clrSpc="rgb" dir="cw">
                                      <p:cBhvr>
                                        <p:cTn id="833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34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5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7" grpId="0" animBg="1"/>
      <p:bldP spid="27" grpId="1" animBg="1"/>
      <p:bldP spid="56" grpId="0" animBg="1"/>
      <p:bldP spid="42" grpId="0" animBg="1"/>
      <p:bldP spid="42" grpId="1" animBg="1"/>
      <p:bldP spid="43" grpId="0" animBg="1"/>
      <p:bldP spid="43" grpId="1" animBg="1"/>
      <p:bldP spid="57" grpId="0" animBg="1"/>
      <p:bldP spid="26" grpId="0" animBg="1"/>
      <p:bldP spid="26" grpId="1" animBg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2" grpId="2"/>
      <p:bldP spid="62" grpId="3"/>
      <p:bldP spid="63" grpId="0"/>
      <p:bldP spid="63" grpId="1"/>
      <p:bldP spid="64" grpId="0"/>
      <p:bldP spid="64" grpId="1"/>
      <p:bldP spid="64" grpId="2"/>
      <p:bldP spid="64" grpId="3"/>
      <p:bldP spid="65" grpId="0"/>
      <p:bldP spid="65" grpId="1"/>
      <p:bldP spid="66" grpId="0"/>
      <p:bldP spid="66" grpId="1"/>
      <p:bldP spid="10" grpId="0" animBg="1"/>
      <p:bldP spid="10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4" grpId="0" animBg="1"/>
      <p:bldP spid="45" grpId="0" animBg="1"/>
      <p:bldP spid="46" grpId="0" animBg="1"/>
      <p:bldP spid="47" grpId="0" animBg="1"/>
      <p:bldP spid="47" grpId="1" animBg="1"/>
      <p:bldP spid="49" grpId="0" animBg="1"/>
      <p:bldP spid="51" grpId="0" animBg="1"/>
      <p:bldP spid="52" grpId="0" animBg="1"/>
      <p:bldP spid="52" grpId="1" animBg="1"/>
      <p:bldP spid="53" grpId="0" animBg="1"/>
      <p:bldP spid="53" grpId="1" animBg="1"/>
      <p:bldP spid="55" grpId="0" animBg="1"/>
      <p:bldP spid="55" grpId="1" animBg="1"/>
      <p:bldP spid="68" grpId="0" animBg="1"/>
      <p:bldP spid="69" grpId="0" animBg="1"/>
      <p:bldP spid="70" grpId="0" animBg="1"/>
      <p:bldP spid="71" grpId="0" animBg="1"/>
      <p:bldP spid="72" grpId="0" animBg="1"/>
      <p:bldP spid="72" grpId="1" animBg="1"/>
      <p:bldP spid="73" grpId="0" animBg="1"/>
      <p:bldP spid="74" grpId="0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9" grpId="0" animBg="1"/>
      <p:bldP spid="80" grpId="0" animBg="1"/>
      <p:bldP spid="81" grpId="0" animBg="1"/>
      <p:bldP spid="82" grpId="0" animBg="1"/>
      <p:bldP spid="82" grpId="1" animBg="1"/>
      <p:bldP spid="83" grpId="0" animBg="1"/>
      <p:bldP spid="84" grpId="0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9" grpId="0" animBg="1"/>
      <p:bldP spid="90" grpId="0" animBg="1"/>
      <p:bldP spid="91" grpId="0" animBg="1"/>
      <p:bldP spid="92" grpId="0" animBg="1"/>
      <p:bldP spid="92" grpId="1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56" grpId="0"/>
      <p:bldP spid="156" grpId="1"/>
      <p:bldP spid="250" grpId="0"/>
      <p:bldP spid="21" grpId="0" animBg="1"/>
      <p:bldP spid="24" grpId="0" animBg="1"/>
      <p:bldP spid="34" grpId="0"/>
      <p:bldP spid="34" grpId="1"/>
      <p:bldP spid="256" grpId="0"/>
      <p:bldP spid="257" grpId="0"/>
      <p:bldP spid="35" grpId="0" animBg="1"/>
      <p:bldP spid="349" grpId="0" animBg="1"/>
      <p:bldP spid="369" grpId="0" animBg="1"/>
      <p:bldP spid="373" grpId="0" animBg="1"/>
      <p:bldP spid="377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0" grpId="1" animBg="1"/>
      <p:bldP spid="391" grpId="0" animBg="1"/>
      <p:bldP spid="391" grpId="1" animBg="1"/>
      <p:bldP spid="392" grpId="0" animBg="1"/>
      <p:bldP spid="392" grpId="1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8" grpId="1" animBg="1"/>
      <p:bldP spid="419" grpId="0" animBg="1"/>
      <p:bldP spid="419" grpId="1" animBg="1"/>
      <p:bldP spid="420" grpId="0" animBg="1"/>
      <p:bldP spid="420" grpId="1" animBg="1"/>
      <p:bldP spid="421" grpId="0" animBg="1"/>
      <p:bldP spid="422" grpId="0" animBg="1"/>
      <p:bldP spid="423" grpId="0" animBg="1"/>
      <p:bldP spid="424" grpId="0" animBg="1"/>
      <p:bldP spid="424" grpId="1" animBg="1"/>
      <p:bldP spid="425" grpId="0" animBg="1"/>
      <p:bldP spid="425" grpId="1" animBg="1"/>
      <p:bldP spid="442" grpId="0" animBg="1"/>
      <p:bldP spid="443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0" grpId="1" animBg="1"/>
      <p:bldP spid="559" grpId="0" animBg="1"/>
      <p:bldP spid="560" grpId="0" animBg="1"/>
      <p:bldP spid="561" grpId="0" animBg="1"/>
      <p:bldP spid="562" grpId="0" animBg="1"/>
      <p:bldP spid="563" grpId="0" animBg="1"/>
      <p:bldP spid="564" grpId="0" animBg="1"/>
      <p:bldP spid="565" grpId="0" animBg="1"/>
      <p:bldP spid="566" grpId="0" animBg="1"/>
      <p:bldP spid="567" grpId="0" animBg="1"/>
      <p:bldP spid="568" grpId="0" animBg="1"/>
      <p:bldP spid="569" grpId="0" animBg="1"/>
      <p:bldP spid="570" grpId="0" animBg="1"/>
      <p:bldP spid="571" grpId="0" animBg="1"/>
      <p:bldP spid="571" grpId="1" animBg="1"/>
      <p:bldP spid="572" grpId="0" animBg="1"/>
      <p:bldP spid="573" grpId="0" animBg="1"/>
      <p:bldP spid="574" grpId="0" animBg="1"/>
      <p:bldP spid="575" grpId="0" animBg="1"/>
      <p:bldP spid="576" grpId="0" animBg="1"/>
      <p:bldP spid="577" grpId="0" animBg="1"/>
      <p:bldP spid="577" grpId="1" animBg="1"/>
      <p:bldP spid="578" grpId="0" animBg="1"/>
      <p:bldP spid="578" grpId="1" animBg="1"/>
      <p:bldP spid="579" grpId="0" animBg="1"/>
      <p:bldP spid="579" grpId="1" animBg="1"/>
      <p:bldP spid="586" grpId="0" animBg="1"/>
      <p:bldP spid="587" grpId="0" animBg="1"/>
      <p:bldP spid="588" grpId="0" animBg="1"/>
      <p:bldP spid="589" grpId="0" animBg="1"/>
      <p:bldP spid="590" grpId="0" animBg="1"/>
      <p:bldP spid="591" grpId="0" animBg="1"/>
      <p:bldP spid="591" grpId="1" animBg="1"/>
      <p:bldP spid="603" grpId="0" animBg="1"/>
      <p:bldP spid="603" grpId="1" animBg="1"/>
      <p:bldP spid="2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raphique 62">
            <a:extLst>
              <a:ext uri="{FF2B5EF4-FFF2-40B4-BE49-F238E27FC236}">
                <a16:creationId xmlns:a16="http://schemas.microsoft.com/office/drawing/2014/main" id="{C775BE09-020E-4577-B097-7133DB73D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98257" y="2977113"/>
            <a:ext cx="4297617" cy="15306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AC1F3-2E43-4E65-8BD2-4D647FA65221}"/>
              </a:ext>
            </a:extLst>
          </p:cNvPr>
          <p:cNvSpPr/>
          <p:nvPr/>
        </p:nvSpPr>
        <p:spPr>
          <a:xfrm>
            <a:off x="9230956" y="2977113"/>
            <a:ext cx="1252203" cy="2209237"/>
          </a:xfrm>
          <a:prstGeom prst="rect">
            <a:avLst/>
          </a:prstGeom>
          <a:solidFill>
            <a:srgbClr val="08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EAA6780-8994-4F86-A4E4-0948DE5003A4}"/>
              </a:ext>
            </a:extLst>
          </p:cNvPr>
          <p:cNvSpPr/>
          <p:nvPr/>
        </p:nvSpPr>
        <p:spPr>
          <a:xfrm>
            <a:off x="10471169" y="3000727"/>
            <a:ext cx="1526175" cy="2209237"/>
          </a:xfrm>
          <a:prstGeom prst="rect">
            <a:avLst/>
          </a:prstGeom>
          <a:solidFill>
            <a:srgbClr val="08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4281185-E430-4404-AFA3-32DDE6B86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 err="1"/>
              <a:t>Primary</a:t>
            </a:r>
            <a:r>
              <a:rPr lang="fr-FR" dirty="0"/>
              <a:t> production variations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FC4D5BC-E79F-4A1C-8015-2A8AB7175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E4E7-BC2B-4966-A071-AA6AB7FD3884}" type="slidenum">
              <a:rPr lang="fr-FR" smtClean="0"/>
              <a:t>16</a:t>
            </a:fld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D20AF6D-A6B7-40C9-838C-83659607C7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0662" y="1414756"/>
            <a:ext cx="3932238" cy="1157942"/>
          </a:xfrm>
        </p:spPr>
        <p:txBody>
          <a:bodyPr>
            <a:normAutofit/>
          </a:bodyPr>
          <a:lstStyle/>
          <a:p>
            <a:r>
              <a:rPr lang="fr-FR" dirty="0" err="1"/>
              <a:t>Despite</a:t>
            </a:r>
            <a:r>
              <a:rPr lang="fr-FR" dirty="0"/>
              <a:t> the global </a:t>
            </a:r>
            <a:r>
              <a:rPr lang="fr-FR" dirty="0" err="1"/>
              <a:t>decrease</a:t>
            </a:r>
            <a:r>
              <a:rPr lang="fr-FR" dirty="0"/>
              <a:t> in </a:t>
            </a:r>
            <a:r>
              <a:rPr lang="fr-FR" dirty="0" err="1"/>
              <a:t>nitrogen</a:t>
            </a:r>
            <a:r>
              <a:rPr lang="fr-FR" dirty="0"/>
              <a:t> concentration,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primary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production </a:t>
            </a:r>
            <a:r>
              <a:rPr lang="fr-FR" dirty="0"/>
              <a:t>can </a:t>
            </a:r>
            <a:r>
              <a:rPr lang="fr-FR" dirty="0" err="1"/>
              <a:t>either</a:t>
            </a:r>
            <a:r>
              <a:rPr lang="fr-FR" dirty="0"/>
              <a:t>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increase</a:t>
            </a:r>
            <a:r>
              <a:rPr lang="fr-FR" dirty="0"/>
              <a:t> or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decrease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dirty="0"/>
              <a:t>in absence of </a:t>
            </a:r>
            <a:r>
              <a:rPr lang="fr-FR" dirty="0" err="1"/>
              <a:t>bacterial</a:t>
            </a:r>
            <a:r>
              <a:rPr lang="fr-FR" dirty="0"/>
              <a:t> adaptation.</a:t>
            </a: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9799A991-B5AE-4724-A705-33ADD1B9D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43862" y="6256788"/>
            <a:ext cx="601212" cy="601212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196A3B51-C0D7-44CE-B81F-F4C5F6C1DA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734" y="2374388"/>
            <a:ext cx="4536246" cy="4266766"/>
          </a:xfrm>
          <a:prstGeom prst="rect">
            <a:avLst/>
          </a:prstGeom>
        </p:spPr>
      </p:pic>
      <p:sp>
        <p:nvSpPr>
          <p:cNvPr id="58" name="Accolade fermante 57">
            <a:extLst>
              <a:ext uri="{FF2B5EF4-FFF2-40B4-BE49-F238E27FC236}">
                <a16:creationId xmlns:a16="http://schemas.microsoft.com/office/drawing/2014/main" id="{F77FDD29-2352-4F89-9993-A8523A1FDBF3}"/>
              </a:ext>
            </a:extLst>
          </p:cNvPr>
          <p:cNvSpPr/>
          <p:nvPr/>
        </p:nvSpPr>
        <p:spPr>
          <a:xfrm flipH="1">
            <a:off x="4904995" y="2930345"/>
            <a:ext cx="630369" cy="3289132"/>
          </a:xfrm>
          <a:prstGeom prst="rightBrace">
            <a:avLst>
              <a:gd name="adj1" fmla="val 39617"/>
              <a:gd name="adj2" fmla="val 50000"/>
            </a:avLst>
          </a:prstGeom>
          <a:ln w="19050">
            <a:solidFill>
              <a:srgbClr val="0845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space réservé du texte 6">
            <a:extLst>
              <a:ext uri="{FF2B5EF4-FFF2-40B4-BE49-F238E27FC236}">
                <a16:creationId xmlns:a16="http://schemas.microsoft.com/office/drawing/2014/main" id="{98F6F4E0-3CCC-45F4-9D3F-51579AF89242}"/>
              </a:ext>
            </a:extLst>
          </p:cNvPr>
          <p:cNvSpPr txBox="1">
            <a:spLocks/>
          </p:cNvSpPr>
          <p:nvPr/>
        </p:nvSpPr>
        <p:spPr>
          <a:xfrm>
            <a:off x="7840662" y="5421965"/>
            <a:ext cx="3932238" cy="863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The </a:t>
            </a:r>
            <a:r>
              <a:rPr lang="fr-FR" dirty="0" err="1"/>
              <a:t>effect</a:t>
            </a:r>
            <a:r>
              <a:rPr lang="fr-FR" dirty="0"/>
              <a:t> of </a:t>
            </a:r>
            <a:r>
              <a:rPr lang="fr-FR" dirty="0" err="1"/>
              <a:t>bacterial</a:t>
            </a:r>
            <a:r>
              <a:rPr lang="fr-FR" dirty="0"/>
              <a:t> adaptation 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shifts the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response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dirty="0"/>
              <a:t>of </a:t>
            </a:r>
            <a:r>
              <a:rPr lang="fr-FR" dirty="0" err="1"/>
              <a:t>primary</a:t>
            </a:r>
            <a:r>
              <a:rPr lang="fr-FR" dirty="0"/>
              <a:t> production to a </a:t>
            </a:r>
            <a:r>
              <a:rPr lang="fr-FR" dirty="0" err="1"/>
              <a:t>temperature</a:t>
            </a:r>
            <a:r>
              <a:rPr lang="fr-FR" dirty="0"/>
              <a:t> </a:t>
            </a:r>
            <a:r>
              <a:rPr lang="fr-FR" dirty="0" err="1"/>
              <a:t>increase</a:t>
            </a:r>
            <a:r>
              <a:rPr lang="fr-FR" dirty="0"/>
              <a:t>.</a:t>
            </a:r>
          </a:p>
        </p:txBody>
      </p:sp>
      <p:sp>
        <p:nvSpPr>
          <p:cNvPr id="67" name="Espace réservé du texte 6">
            <a:extLst>
              <a:ext uri="{FF2B5EF4-FFF2-40B4-BE49-F238E27FC236}">
                <a16:creationId xmlns:a16="http://schemas.microsoft.com/office/drawing/2014/main" id="{A86D2482-AD7A-4311-91A1-F6C5894222C1}"/>
              </a:ext>
            </a:extLst>
          </p:cNvPr>
          <p:cNvSpPr txBox="1">
            <a:spLocks/>
          </p:cNvSpPr>
          <p:nvPr/>
        </p:nvSpPr>
        <p:spPr>
          <a:xfrm>
            <a:off x="7840662" y="2709223"/>
            <a:ext cx="3932238" cy="3290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400" i="1" dirty="0" err="1"/>
              <a:t>Primary</a:t>
            </a:r>
            <a:r>
              <a:rPr lang="fr-FR" sz="1400" i="1" dirty="0"/>
              <a:t> production variations</a:t>
            </a:r>
          </a:p>
        </p:txBody>
      </p:sp>
      <p:sp>
        <p:nvSpPr>
          <p:cNvPr id="68" name="Espace réservé du texte 6">
            <a:extLst>
              <a:ext uri="{FF2B5EF4-FFF2-40B4-BE49-F238E27FC236}">
                <a16:creationId xmlns:a16="http://schemas.microsoft.com/office/drawing/2014/main" id="{70237283-9E26-4BD6-8008-4610A153E424}"/>
              </a:ext>
            </a:extLst>
          </p:cNvPr>
          <p:cNvSpPr txBox="1">
            <a:spLocks/>
          </p:cNvSpPr>
          <p:nvPr/>
        </p:nvSpPr>
        <p:spPr>
          <a:xfrm>
            <a:off x="7831257" y="4586429"/>
            <a:ext cx="1257039" cy="377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 err="1"/>
              <a:t>Ecophysiological</a:t>
            </a:r>
            <a:r>
              <a:rPr lang="fr-FR" sz="1000" dirty="0"/>
              <a:t> </a:t>
            </a:r>
            <a:r>
              <a:rPr lang="fr-FR" sz="1000" dirty="0" err="1"/>
              <a:t>response</a:t>
            </a:r>
            <a:endParaRPr lang="fr-FR" sz="1000" dirty="0"/>
          </a:p>
        </p:txBody>
      </p:sp>
      <p:sp>
        <p:nvSpPr>
          <p:cNvPr id="69" name="Espace réservé du texte 6">
            <a:extLst>
              <a:ext uri="{FF2B5EF4-FFF2-40B4-BE49-F238E27FC236}">
                <a16:creationId xmlns:a16="http://schemas.microsoft.com/office/drawing/2014/main" id="{62B685F0-2321-4711-8AB1-17772B1C664D}"/>
              </a:ext>
            </a:extLst>
          </p:cNvPr>
          <p:cNvSpPr txBox="1">
            <a:spLocks/>
          </p:cNvSpPr>
          <p:nvPr/>
        </p:nvSpPr>
        <p:spPr>
          <a:xfrm>
            <a:off x="9229060" y="4586429"/>
            <a:ext cx="1257039" cy="377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 err="1"/>
              <a:t>Effect</a:t>
            </a:r>
            <a:r>
              <a:rPr lang="fr-FR" sz="1000" dirty="0"/>
              <a:t> of </a:t>
            </a:r>
            <a:r>
              <a:rPr lang="fr-FR" sz="1000" dirty="0" err="1"/>
              <a:t>bacterial</a:t>
            </a:r>
            <a:r>
              <a:rPr lang="fr-FR" sz="1000" dirty="0"/>
              <a:t> adaptation</a:t>
            </a:r>
          </a:p>
        </p:txBody>
      </p:sp>
      <p:sp>
        <p:nvSpPr>
          <p:cNvPr id="70" name="Espace réservé du texte 6">
            <a:extLst>
              <a:ext uri="{FF2B5EF4-FFF2-40B4-BE49-F238E27FC236}">
                <a16:creationId xmlns:a16="http://schemas.microsoft.com/office/drawing/2014/main" id="{D40E2FE3-0101-4409-9C5B-15E5B976364F}"/>
              </a:ext>
            </a:extLst>
          </p:cNvPr>
          <p:cNvSpPr txBox="1">
            <a:spLocks/>
          </p:cNvSpPr>
          <p:nvPr/>
        </p:nvSpPr>
        <p:spPr>
          <a:xfrm>
            <a:off x="10626863" y="4586429"/>
            <a:ext cx="1257039" cy="377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000" dirty="0"/>
              <a:t>Eco-</a:t>
            </a:r>
            <a:r>
              <a:rPr lang="fr-FR" sz="1000" dirty="0" err="1"/>
              <a:t>evolutionary</a:t>
            </a:r>
            <a:r>
              <a:rPr lang="fr-FR" sz="1000" dirty="0"/>
              <a:t> </a:t>
            </a:r>
            <a:r>
              <a:rPr lang="fr-FR" sz="1000" dirty="0" err="1"/>
              <a:t>response</a:t>
            </a:r>
            <a:endParaRPr lang="fr-FR" sz="1000" dirty="0"/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C8A2C3E0-41E7-4313-BC74-37E0EBEF8E74}"/>
              </a:ext>
            </a:extLst>
          </p:cNvPr>
          <p:cNvSpPr txBox="1"/>
          <p:nvPr/>
        </p:nvSpPr>
        <p:spPr>
          <a:xfrm>
            <a:off x="9023865" y="4621499"/>
            <a:ext cx="269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04349663-C44D-4F02-BA2C-52FA4E32CC0E}"/>
              </a:ext>
            </a:extLst>
          </p:cNvPr>
          <p:cNvSpPr txBox="1"/>
          <p:nvPr/>
        </p:nvSpPr>
        <p:spPr>
          <a:xfrm>
            <a:off x="10420212" y="4621499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=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29BF605-3080-4320-BF75-1BE2E8F87B3B}"/>
              </a:ext>
            </a:extLst>
          </p:cNvPr>
          <p:cNvSpPr txBox="1"/>
          <p:nvPr/>
        </p:nvSpPr>
        <p:spPr>
          <a:xfrm>
            <a:off x="7405474" y="3834789"/>
            <a:ext cx="386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0%</a:t>
            </a:r>
          </a:p>
        </p:txBody>
      </p:sp>
      <p:grpSp>
        <p:nvGrpSpPr>
          <p:cNvPr id="78" name="Groupe 77">
            <a:extLst>
              <a:ext uri="{FF2B5EF4-FFF2-40B4-BE49-F238E27FC236}">
                <a16:creationId xmlns:a16="http://schemas.microsoft.com/office/drawing/2014/main" id="{89DA5376-B2E4-44A3-83A5-0366D8EDFB39}"/>
              </a:ext>
            </a:extLst>
          </p:cNvPr>
          <p:cNvGrpSpPr/>
          <p:nvPr/>
        </p:nvGrpSpPr>
        <p:grpSpPr>
          <a:xfrm>
            <a:off x="1195291" y="519344"/>
            <a:ext cx="3650197" cy="783818"/>
            <a:chOff x="1195291" y="519344"/>
            <a:chExt cx="3650197" cy="783818"/>
          </a:xfrm>
        </p:grpSpPr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FB7F38DE-A670-4B4F-AFC4-FC26243B7B83}"/>
                </a:ext>
              </a:extLst>
            </p:cNvPr>
            <p:cNvGrpSpPr/>
            <p:nvPr/>
          </p:nvGrpSpPr>
          <p:grpSpPr>
            <a:xfrm>
              <a:off x="1195291" y="519344"/>
              <a:ext cx="1339090" cy="783818"/>
              <a:chOff x="4310006" y="314282"/>
              <a:chExt cx="1339090" cy="783818"/>
            </a:xfrm>
          </p:grpSpPr>
          <p:grpSp>
            <p:nvGrpSpPr>
              <p:cNvPr id="29" name="Groupe 28">
                <a:extLst>
                  <a:ext uri="{FF2B5EF4-FFF2-40B4-BE49-F238E27FC236}">
                    <a16:creationId xmlns:a16="http://schemas.microsoft.com/office/drawing/2014/main" id="{BB772178-F70C-447C-871E-74F84CAE930C}"/>
                  </a:ext>
                </a:extLst>
              </p:cNvPr>
              <p:cNvGrpSpPr/>
              <p:nvPr/>
            </p:nvGrpSpPr>
            <p:grpSpPr>
              <a:xfrm>
                <a:off x="4391077" y="386024"/>
                <a:ext cx="1176949" cy="640335"/>
                <a:chOff x="4859728" y="397794"/>
                <a:chExt cx="1176949" cy="640335"/>
              </a:xfrm>
            </p:grpSpPr>
            <p:pic>
              <p:nvPicPr>
                <p:cNvPr id="20" name="Graphique 19">
                  <a:extLst>
                    <a:ext uri="{FF2B5EF4-FFF2-40B4-BE49-F238E27FC236}">
                      <a16:creationId xmlns:a16="http://schemas.microsoft.com/office/drawing/2014/main" id="{CDE6EC6A-A113-4265-ADB4-F2C77CE174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9728" y="397794"/>
                  <a:ext cx="640335" cy="640335"/>
                </a:xfrm>
                <a:prstGeom prst="rect">
                  <a:avLst/>
                </a:prstGeom>
              </p:spPr>
            </p:pic>
            <p:sp>
              <p:nvSpPr>
                <p:cNvPr id="22" name="Flèche : droite 21">
                  <a:extLst>
                    <a:ext uri="{FF2B5EF4-FFF2-40B4-BE49-F238E27FC236}">
                      <a16:creationId xmlns:a16="http://schemas.microsoft.com/office/drawing/2014/main" id="{0382D6AB-AB87-4BF0-8E71-84529837DAA5}"/>
                    </a:ext>
                  </a:extLst>
                </p:cNvPr>
                <p:cNvSpPr/>
                <p:nvPr/>
              </p:nvSpPr>
              <p:spPr>
                <a:xfrm rot="2700000">
                  <a:off x="5571229" y="520158"/>
                  <a:ext cx="553194" cy="377702"/>
                </a:xfrm>
                <a:prstGeom prst="rightArrow">
                  <a:avLst>
                    <a:gd name="adj1" fmla="val 50000"/>
                    <a:gd name="adj2" fmla="val 72007"/>
                  </a:avLst>
                </a:prstGeom>
                <a:solidFill>
                  <a:srgbClr val="5482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28B1D47-3C6B-4DA8-9E18-60B5DB819E26}"/>
                  </a:ext>
                </a:extLst>
              </p:cNvPr>
              <p:cNvSpPr/>
              <p:nvPr/>
            </p:nvSpPr>
            <p:spPr>
              <a:xfrm>
                <a:off x="4310006" y="314282"/>
                <a:ext cx="1339090" cy="783818"/>
              </a:xfrm>
              <a:prstGeom prst="rect">
                <a:avLst/>
              </a:prstGeom>
              <a:noFill/>
              <a:ln w="38100">
                <a:solidFill>
                  <a:srgbClr val="0845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B94D6846-1383-4ACF-A8E9-CA3C6EC6933A}"/>
                </a:ext>
              </a:extLst>
            </p:cNvPr>
            <p:cNvGrpSpPr/>
            <p:nvPr/>
          </p:nvGrpSpPr>
          <p:grpSpPr>
            <a:xfrm>
              <a:off x="3499722" y="519344"/>
              <a:ext cx="1345766" cy="783818"/>
              <a:chOff x="1615058" y="740483"/>
              <a:chExt cx="1345766" cy="783818"/>
            </a:xfrm>
          </p:grpSpPr>
          <p:sp>
            <p:nvSpPr>
              <p:cNvPr id="55" name="ZoneTexte 54">
                <a:extLst>
                  <a:ext uri="{FF2B5EF4-FFF2-40B4-BE49-F238E27FC236}">
                    <a16:creationId xmlns:a16="http://schemas.microsoft.com/office/drawing/2014/main" id="{4685E62D-0216-4C53-98B1-A43CB083514A}"/>
                  </a:ext>
                </a:extLst>
              </p:cNvPr>
              <p:cNvSpPr txBox="1"/>
              <p:nvPr/>
            </p:nvSpPr>
            <p:spPr>
              <a:xfrm>
                <a:off x="1763512" y="842327"/>
                <a:ext cx="71360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00" i="1" dirty="0" err="1">
                    <a:latin typeface="Inria Serif" pitchFamily="2" charset="0"/>
                    <a:ea typeface="Cambria Math" panose="02040503050406030204" pitchFamily="18" charset="0"/>
                  </a:rPr>
                  <a:t>A</a:t>
                </a:r>
                <a:r>
                  <a:rPr lang="fr-FR" sz="2800" i="1" baseline="-25000" dirty="0" err="1">
                    <a:latin typeface="Inria Serif" pitchFamily="2" charset="0"/>
                    <a:ea typeface="Cambria Math" panose="02040503050406030204" pitchFamily="18" charset="0"/>
                  </a:rPr>
                  <a:t>p</a:t>
                </a:r>
                <a:endParaRPr lang="fr-FR" sz="2000" i="1" baseline="-25000" dirty="0">
                  <a:latin typeface="Roboto Condensed" panose="02000000000000000000" pitchFamily="2" charset="0"/>
                  <a:ea typeface="Roboto Condensed" panose="02000000000000000000" pitchFamily="2" charset="0"/>
                </a:endParaRPr>
              </a:p>
            </p:txBody>
          </p:sp>
          <p:grpSp>
            <p:nvGrpSpPr>
              <p:cNvPr id="60" name="Groupe 59">
                <a:extLst>
                  <a:ext uri="{FF2B5EF4-FFF2-40B4-BE49-F238E27FC236}">
                    <a16:creationId xmlns:a16="http://schemas.microsoft.com/office/drawing/2014/main" id="{F2434B8D-6228-4419-8043-29749494FEDE}"/>
                  </a:ext>
                </a:extLst>
              </p:cNvPr>
              <p:cNvGrpSpPr/>
              <p:nvPr/>
            </p:nvGrpSpPr>
            <p:grpSpPr>
              <a:xfrm>
                <a:off x="1615058" y="740483"/>
                <a:ext cx="1345766" cy="783818"/>
                <a:chOff x="4310006" y="314282"/>
                <a:chExt cx="1345766" cy="783818"/>
              </a:xfrm>
            </p:grpSpPr>
            <p:sp>
              <p:nvSpPr>
                <p:cNvPr id="65" name="Flèche : droite 64">
                  <a:extLst>
                    <a:ext uri="{FF2B5EF4-FFF2-40B4-BE49-F238E27FC236}">
                      <a16:creationId xmlns:a16="http://schemas.microsoft.com/office/drawing/2014/main" id="{BBB334F1-2873-454D-AA9A-596806A552DB}"/>
                    </a:ext>
                  </a:extLst>
                </p:cNvPr>
                <p:cNvSpPr/>
                <p:nvPr/>
              </p:nvSpPr>
              <p:spPr>
                <a:xfrm rot="18900000" flipV="1">
                  <a:off x="5102578" y="508388"/>
                  <a:ext cx="553194" cy="377702"/>
                </a:xfrm>
                <a:prstGeom prst="rightArrow">
                  <a:avLst>
                    <a:gd name="adj1" fmla="val 50000"/>
                    <a:gd name="adj2" fmla="val 72007"/>
                  </a:avLst>
                </a:prstGeom>
                <a:solidFill>
                  <a:srgbClr val="5482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9D1BB6FB-66F8-4158-9338-579B76FD8008}"/>
                    </a:ext>
                  </a:extLst>
                </p:cNvPr>
                <p:cNvSpPr/>
                <p:nvPr/>
              </p:nvSpPr>
              <p:spPr>
                <a:xfrm>
                  <a:off x="4310006" y="314282"/>
                  <a:ext cx="1339090" cy="783818"/>
                </a:xfrm>
                <a:prstGeom prst="rect">
                  <a:avLst/>
                </a:prstGeom>
                <a:noFill/>
                <a:ln w="38100">
                  <a:solidFill>
                    <a:srgbClr val="08457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9638CEF5-585B-4478-A145-6284F3AF1D08}"/>
                </a:ext>
              </a:extLst>
            </p:cNvPr>
            <p:cNvCxnSpPr>
              <a:stCxn id="36" idx="3"/>
              <a:endCxn id="62" idx="1"/>
            </p:cNvCxnSpPr>
            <p:nvPr/>
          </p:nvCxnSpPr>
          <p:spPr>
            <a:xfrm>
              <a:off x="2534381" y="911253"/>
              <a:ext cx="965341" cy="0"/>
            </a:xfrm>
            <a:prstGeom prst="straightConnector1">
              <a:avLst/>
            </a:prstGeom>
            <a:ln>
              <a:solidFill>
                <a:srgbClr val="08457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BA6F29C8-89BF-4095-AC55-28CA2F1C624A}"/>
              </a:ext>
            </a:extLst>
          </p:cNvPr>
          <p:cNvGrpSpPr/>
          <p:nvPr/>
        </p:nvGrpSpPr>
        <p:grpSpPr>
          <a:xfrm>
            <a:off x="4838812" y="911253"/>
            <a:ext cx="1522588" cy="1399887"/>
            <a:chOff x="4838812" y="911253"/>
            <a:chExt cx="1522588" cy="1399887"/>
          </a:xfrm>
        </p:grpSpPr>
        <p:grpSp>
          <p:nvGrpSpPr>
            <p:cNvPr id="42" name="Groupe 41">
              <a:extLst>
                <a:ext uri="{FF2B5EF4-FFF2-40B4-BE49-F238E27FC236}">
                  <a16:creationId xmlns:a16="http://schemas.microsoft.com/office/drawing/2014/main" id="{C7016156-17FC-412F-AFCB-CFA5DD7255AC}"/>
                </a:ext>
              </a:extLst>
            </p:cNvPr>
            <p:cNvGrpSpPr/>
            <p:nvPr/>
          </p:nvGrpSpPr>
          <p:grpSpPr>
            <a:xfrm>
              <a:off x="5022310" y="1527322"/>
              <a:ext cx="1339090" cy="783818"/>
              <a:chOff x="4967010" y="1632995"/>
              <a:chExt cx="1339090" cy="783818"/>
            </a:xfrm>
          </p:grpSpPr>
          <p:grpSp>
            <p:nvGrpSpPr>
              <p:cNvPr id="30" name="Groupe 29">
                <a:extLst>
                  <a:ext uri="{FF2B5EF4-FFF2-40B4-BE49-F238E27FC236}">
                    <a16:creationId xmlns:a16="http://schemas.microsoft.com/office/drawing/2014/main" id="{2ED4E672-11B9-4153-87F7-D97323A70D90}"/>
                  </a:ext>
                </a:extLst>
              </p:cNvPr>
              <p:cNvGrpSpPr/>
              <p:nvPr/>
            </p:nvGrpSpPr>
            <p:grpSpPr>
              <a:xfrm>
                <a:off x="5043602" y="1748307"/>
                <a:ext cx="1185905" cy="553194"/>
                <a:chOff x="4850772" y="1782907"/>
                <a:chExt cx="1185905" cy="553194"/>
              </a:xfrm>
            </p:grpSpPr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5C4E1692-D003-468E-8156-DB8CCA83101C}"/>
                    </a:ext>
                  </a:extLst>
                </p:cNvPr>
                <p:cNvSpPr txBox="1"/>
                <p:nvPr/>
              </p:nvSpPr>
              <p:spPr>
                <a:xfrm>
                  <a:off x="4850772" y="1844060"/>
                  <a:ext cx="75775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2400" b="1" dirty="0">
                      <a:latin typeface="Roboto Condensed" panose="02000000000000000000" pitchFamily="2" charset="0"/>
                      <a:ea typeface="Roboto Condensed" panose="02000000000000000000" pitchFamily="2" charset="0"/>
                    </a:rPr>
                    <a:t>BGE</a:t>
                  </a:r>
                </a:p>
              </p:txBody>
            </p:sp>
            <p:sp>
              <p:nvSpPr>
                <p:cNvPr id="23" name="Flèche : droite 22">
                  <a:extLst>
                    <a:ext uri="{FF2B5EF4-FFF2-40B4-BE49-F238E27FC236}">
                      <a16:creationId xmlns:a16="http://schemas.microsoft.com/office/drawing/2014/main" id="{68E30C1B-C2D3-43E4-A97B-9641C7E39155}"/>
                    </a:ext>
                  </a:extLst>
                </p:cNvPr>
                <p:cNvSpPr/>
                <p:nvPr/>
              </p:nvSpPr>
              <p:spPr>
                <a:xfrm rot="2700000">
                  <a:off x="5571229" y="1870653"/>
                  <a:ext cx="553194" cy="377702"/>
                </a:xfrm>
                <a:prstGeom prst="rightArrow">
                  <a:avLst>
                    <a:gd name="adj1" fmla="val 50000"/>
                    <a:gd name="adj2" fmla="val 72007"/>
                  </a:avLst>
                </a:prstGeom>
                <a:solidFill>
                  <a:srgbClr val="8FAA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49EC5DE-5A0A-488A-BA00-8D1BAFCCE095}"/>
                  </a:ext>
                </a:extLst>
              </p:cNvPr>
              <p:cNvSpPr/>
              <p:nvPr/>
            </p:nvSpPr>
            <p:spPr>
              <a:xfrm>
                <a:off x="4967010" y="1632995"/>
                <a:ext cx="1339090" cy="783818"/>
              </a:xfrm>
              <a:prstGeom prst="rect">
                <a:avLst/>
              </a:prstGeom>
              <a:noFill/>
              <a:ln w="38100">
                <a:solidFill>
                  <a:srgbClr val="0845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27" name="Connecteur : en angle 26">
              <a:extLst>
                <a:ext uri="{FF2B5EF4-FFF2-40B4-BE49-F238E27FC236}">
                  <a16:creationId xmlns:a16="http://schemas.microsoft.com/office/drawing/2014/main" id="{4A10FFE1-3D7B-4D00-B862-5875C341681B}"/>
                </a:ext>
              </a:extLst>
            </p:cNvPr>
            <p:cNvCxnSpPr>
              <a:stCxn id="62" idx="3"/>
              <a:endCxn id="37" idx="0"/>
            </p:cNvCxnSpPr>
            <p:nvPr/>
          </p:nvCxnSpPr>
          <p:spPr>
            <a:xfrm>
              <a:off x="4838812" y="911253"/>
              <a:ext cx="853043" cy="616069"/>
            </a:xfrm>
            <a:prstGeom prst="bentConnector2">
              <a:avLst/>
            </a:prstGeom>
            <a:ln>
              <a:solidFill>
                <a:srgbClr val="08457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e 79">
            <a:extLst>
              <a:ext uri="{FF2B5EF4-FFF2-40B4-BE49-F238E27FC236}">
                <a16:creationId xmlns:a16="http://schemas.microsoft.com/office/drawing/2014/main" id="{8C007B42-F367-4E5E-91AB-CFE305A4694D}"/>
              </a:ext>
            </a:extLst>
          </p:cNvPr>
          <p:cNvGrpSpPr/>
          <p:nvPr/>
        </p:nvGrpSpPr>
        <p:grpSpPr>
          <a:xfrm>
            <a:off x="5691854" y="2311140"/>
            <a:ext cx="1426521" cy="1403022"/>
            <a:chOff x="5691854" y="2311140"/>
            <a:chExt cx="1426521" cy="1403022"/>
          </a:xfrm>
        </p:grpSpPr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CC5225A6-BCDC-4071-942D-64096925922A}"/>
                </a:ext>
              </a:extLst>
            </p:cNvPr>
            <p:cNvGrpSpPr/>
            <p:nvPr/>
          </p:nvGrpSpPr>
          <p:grpSpPr>
            <a:xfrm>
              <a:off x="5779285" y="2930344"/>
              <a:ext cx="1339090" cy="783818"/>
              <a:chOff x="5643738" y="2930344"/>
              <a:chExt cx="1339090" cy="783818"/>
            </a:xfrm>
          </p:grpSpPr>
          <p:grpSp>
            <p:nvGrpSpPr>
              <p:cNvPr id="31" name="Groupe 30">
                <a:extLst>
                  <a:ext uri="{FF2B5EF4-FFF2-40B4-BE49-F238E27FC236}">
                    <a16:creationId xmlns:a16="http://schemas.microsoft.com/office/drawing/2014/main" id="{CCA9616C-D5EE-44BF-A212-84F97A65DD63}"/>
                  </a:ext>
                </a:extLst>
              </p:cNvPr>
              <p:cNvGrpSpPr/>
              <p:nvPr/>
            </p:nvGrpSpPr>
            <p:grpSpPr>
              <a:xfrm>
                <a:off x="5665385" y="2930344"/>
                <a:ext cx="1295797" cy="783818"/>
                <a:chOff x="4828626" y="2930344"/>
                <a:chExt cx="1295797" cy="783818"/>
              </a:xfrm>
            </p:grpSpPr>
            <p:pic>
              <p:nvPicPr>
                <p:cNvPr id="16" name="Graphique 15">
                  <a:extLst>
                    <a:ext uri="{FF2B5EF4-FFF2-40B4-BE49-F238E27FC236}">
                      <a16:creationId xmlns:a16="http://schemas.microsoft.com/office/drawing/2014/main" id="{584220B3-4060-4CDD-9071-1E90BF8485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28626" y="2930344"/>
                  <a:ext cx="783818" cy="783818"/>
                </a:xfrm>
                <a:prstGeom prst="rect">
                  <a:avLst/>
                </a:prstGeom>
              </p:spPr>
            </p:pic>
            <p:sp>
              <p:nvSpPr>
                <p:cNvPr id="24" name="Flèche : droite 23">
                  <a:extLst>
                    <a:ext uri="{FF2B5EF4-FFF2-40B4-BE49-F238E27FC236}">
                      <a16:creationId xmlns:a16="http://schemas.microsoft.com/office/drawing/2014/main" id="{842C948F-81C9-4F16-B329-BC2C089E28C4}"/>
                    </a:ext>
                  </a:extLst>
                </p:cNvPr>
                <p:cNvSpPr/>
                <p:nvPr/>
              </p:nvSpPr>
              <p:spPr>
                <a:xfrm rot="18900000">
                  <a:off x="5571229" y="3133402"/>
                  <a:ext cx="553194" cy="377702"/>
                </a:xfrm>
                <a:prstGeom prst="rightArrow">
                  <a:avLst>
                    <a:gd name="adj1" fmla="val 50000"/>
                    <a:gd name="adj2" fmla="val 72007"/>
                  </a:avLst>
                </a:prstGeom>
                <a:solidFill>
                  <a:srgbClr val="8FAA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</p:grp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B19E4AC9-D8CD-475D-98B3-426B349FB145}"/>
                  </a:ext>
                </a:extLst>
              </p:cNvPr>
              <p:cNvSpPr/>
              <p:nvPr/>
            </p:nvSpPr>
            <p:spPr>
              <a:xfrm>
                <a:off x="5643738" y="2930344"/>
                <a:ext cx="1339090" cy="783818"/>
              </a:xfrm>
              <a:prstGeom prst="rect">
                <a:avLst/>
              </a:prstGeom>
              <a:noFill/>
              <a:ln w="38100">
                <a:solidFill>
                  <a:srgbClr val="0845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35" name="Connecteur : en angle 34">
              <a:extLst>
                <a:ext uri="{FF2B5EF4-FFF2-40B4-BE49-F238E27FC236}">
                  <a16:creationId xmlns:a16="http://schemas.microsoft.com/office/drawing/2014/main" id="{A3510BF9-52BD-4E04-9CD7-E6829358EA5C}"/>
                </a:ext>
              </a:extLst>
            </p:cNvPr>
            <p:cNvCxnSpPr>
              <a:stCxn id="37" idx="2"/>
              <a:endCxn id="38" idx="0"/>
            </p:cNvCxnSpPr>
            <p:nvPr/>
          </p:nvCxnSpPr>
          <p:spPr>
            <a:xfrm rot="16200000" flipH="1">
              <a:off x="5760740" y="2242254"/>
              <a:ext cx="619204" cy="756975"/>
            </a:xfrm>
            <a:prstGeom prst="bentConnector3">
              <a:avLst/>
            </a:prstGeom>
            <a:ln>
              <a:solidFill>
                <a:srgbClr val="08457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DBA14624-F234-46F1-BE98-EFE58ECBC694}"/>
              </a:ext>
            </a:extLst>
          </p:cNvPr>
          <p:cNvGrpSpPr/>
          <p:nvPr/>
        </p:nvGrpSpPr>
        <p:grpSpPr>
          <a:xfrm>
            <a:off x="5779285" y="3714162"/>
            <a:ext cx="1339090" cy="1230610"/>
            <a:chOff x="5779285" y="3714162"/>
            <a:chExt cx="1339090" cy="1230610"/>
          </a:xfrm>
        </p:grpSpPr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6432127F-C121-45DA-B776-41916388F160}"/>
                </a:ext>
              </a:extLst>
            </p:cNvPr>
            <p:cNvGrpSpPr/>
            <p:nvPr/>
          </p:nvGrpSpPr>
          <p:grpSpPr>
            <a:xfrm>
              <a:off x="5779285" y="4160954"/>
              <a:ext cx="1339090" cy="783818"/>
              <a:chOff x="4949618" y="4105346"/>
              <a:chExt cx="1339090" cy="783818"/>
            </a:xfrm>
          </p:grpSpPr>
          <p:grpSp>
            <p:nvGrpSpPr>
              <p:cNvPr id="32" name="Groupe 31">
                <a:extLst>
                  <a:ext uri="{FF2B5EF4-FFF2-40B4-BE49-F238E27FC236}">
                    <a16:creationId xmlns:a16="http://schemas.microsoft.com/office/drawing/2014/main" id="{B70CC886-2E64-458F-9D94-25980C19E511}"/>
                  </a:ext>
                </a:extLst>
              </p:cNvPr>
              <p:cNvGrpSpPr/>
              <p:nvPr/>
            </p:nvGrpSpPr>
            <p:grpSpPr>
              <a:xfrm>
                <a:off x="4986816" y="4177088"/>
                <a:ext cx="1264695" cy="640335"/>
                <a:chOff x="4859728" y="4177088"/>
                <a:chExt cx="1264695" cy="640335"/>
              </a:xfrm>
            </p:grpSpPr>
            <p:pic>
              <p:nvPicPr>
                <p:cNvPr id="18" name="Graphique 17">
                  <a:extLst>
                    <a:ext uri="{FF2B5EF4-FFF2-40B4-BE49-F238E27FC236}">
                      <a16:creationId xmlns:a16="http://schemas.microsoft.com/office/drawing/2014/main" id="{C2C2D530-5936-4BED-81FE-E433EE6264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59728" y="4177088"/>
                  <a:ext cx="640335" cy="640335"/>
                </a:xfrm>
                <a:prstGeom prst="rect">
                  <a:avLst/>
                </a:prstGeom>
              </p:spPr>
            </p:pic>
            <p:sp>
              <p:nvSpPr>
                <p:cNvPr id="25" name="Flèche : droite 24">
                  <a:extLst>
                    <a:ext uri="{FF2B5EF4-FFF2-40B4-BE49-F238E27FC236}">
                      <a16:creationId xmlns:a16="http://schemas.microsoft.com/office/drawing/2014/main" id="{638DE8D3-BD8B-4DB8-ABEB-43D57C3E143D}"/>
                    </a:ext>
                  </a:extLst>
                </p:cNvPr>
                <p:cNvSpPr/>
                <p:nvPr/>
              </p:nvSpPr>
              <p:spPr>
                <a:xfrm rot="18900000">
                  <a:off x="5571229" y="4308405"/>
                  <a:ext cx="553194" cy="377702"/>
                </a:xfrm>
                <a:prstGeom prst="rightArrow">
                  <a:avLst>
                    <a:gd name="adj1" fmla="val 50000"/>
                    <a:gd name="adj2" fmla="val 72007"/>
                  </a:avLst>
                </a:prstGeom>
                <a:solidFill>
                  <a:srgbClr val="8FAA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3E93A8A4-169C-41BD-B672-F548E87611AD}"/>
                  </a:ext>
                </a:extLst>
              </p:cNvPr>
              <p:cNvSpPr/>
              <p:nvPr/>
            </p:nvSpPr>
            <p:spPr>
              <a:xfrm>
                <a:off x="4949618" y="4105346"/>
                <a:ext cx="1339090" cy="783818"/>
              </a:xfrm>
              <a:prstGeom prst="rect">
                <a:avLst/>
              </a:prstGeom>
              <a:noFill/>
              <a:ln w="38100">
                <a:solidFill>
                  <a:srgbClr val="08457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47" name="Connecteur droit avec flèche 46">
              <a:extLst>
                <a:ext uri="{FF2B5EF4-FFF2-40B4-BE49-F238E27FC236}">
                  <a16:creationId xmlns:a16="http://schemas.microsoft.com/office/drawing/2014/main" id="{F635B9ED-7F03-4378-9F4C-EB82E8990B27}"/>
                </a:ext>
              </a:extLst>
            </p:cNvPr>
            <p:cNvCxnSpPr>
              <a:stCxn id="38" idx="2"/>
              <a:endCxn id="39" idx="0"/>
            </p:cNvCxnSpPr>
            <p:nvPr/>
          </p:nvCxnSpPr>
          <p:spPr>
            <a:xfrm>
              <a:off x="6448830" y="3714162"/>
              <a:ext cx="0" cy="446792"/>
            </a:xfrm>
            <a:prstGeom prst="straightConnector1">
              <a:avLst/>
            </a:prstGeom>
            <a:ln>
              <a:solidFill>
                <a:srgbClr val="08457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638C9437-F5F4-489C-8495-A1E27E73CE9B}"/>
              </a:ext>
            </a:extLst>
          </p:cNvPr>
          <p:cNvGrpSpPr/>
          <p:nvPr/>
        </p:nvGrpSpPr>
        <p:grpSpPr>
          <a:xfrm>
            <a:off x="5779285" y="4944772"/>
            <a:ext cx="1339090" cy="1230610"/>
            <a:chOff x="5779285" y="4944772"/>
            <a:chExt cx="1339090" cy="1230610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292F040E-9B02-44C5-8217-CBF73431EF4B}"/>
                </a:ext>
              </a:extLst>
            </p:cNvPr>
            <p:cNvGrpSpPr/>
            <p:nvPr/>
          </p:nvGrpSpPr>
          <p:grpSpPr>
            <a:xfrm>
              <a:off x="5779285" y="5391564"/>
              <a:ext cx="1339090" cy="783818"/>
              <a:chOff x="4385376" y="5368096"/>
              <a:chExt cx="1339090" cy="783818"/>
            </a:xfrm>
          </p:grpSpPr>
          <p:grpSp>
            <p:nvGrpSpPr>
              <p:cNvPr id="45" name="Groupe 44">
                <a:extLst>
                  <a:ext uri="{FF2B5EF4-FFF2-40B4-BE49-F238E27FC236}">
                    <a16:creationId xmlns:a16="http://schemas.microsoft.com/office/drawing/2014/main" id="{CB55F382-B837-40B3-826C-E3E2CC533284}"/>
                  </a:ext>
                </a:extLst>
              </p:cNvPr>
              <p:cNvGrpSpPr/>
              <p:nvPr/>
            </p:nvGrpSpPr>
            <p:grpSpPr>
              <a:xfrm>
                <a:off x="4385376" y="5368096"/>
                <a:ext cx="1339090" cy="783818"/>
                <a:chOff x="4240871" y="5368096"/>
                <a:chExt cx="1339090" cy="783818"/>
              </a:xfrm>
            </p:grpSpPr>
            <p:grpSp>
              <p:nvGrpSpPr>
                <p:cNvPr id="33" name="Groupe 32">
                  <a:extLst>
                    <a:ext uri="{FF2B5EF4-FFF2-40B4-BE49-F238E27FC236}">
                      <a16:creationId xmlns:a16="http://schemas.microsoft.com/office/drawing/2014/main" id="{8E528621-D023-436B-971C-599B78FEB32A}"/>
                    </a:ext>
                  </a:extLst>
                </p:cNvPr>
                <p:cNvGrpSpPr/>
                <p:nvPr/>
              </p:nvGrpSpPr>
              <p:grpSpPr>
                <a:xfrm>
                  <a:off x="4265751" y="5368096"/>
                  <a:ext cx="1248691" cy="783818"/>
                  <a:chOff x="4787986" y="5368096"/>
                  <a:chExt cx="1248691" cy="783818"/>
                </a:xfrm>
              </p:grpSpPr>
              <p:pic>
                <p:nvPicPr>
                  <p:cNvPr id="14" name="Graphique 13">
                    <a:extLst>
                      <a:ext uri="{FF2B5EF4-FFF2-40B4-BE49-F238E27FC236}">
                        <a16:creationId xmlns:a16="http://schemas.microsoft.com/office/drawing/2014/main" id="{089B50B0-2B7C-4B7D-A272-37D417A1B40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1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87986" y="5368096"/>
                    <a:ext cx="783818" cy="783818"/>
                  </a:xfrm>
                  <a:prstGeom prst="rect">
                    <a:avLst/>
                  </a:prstGeom>
                </p:spPr>
              </p:pic>
              <p:sp>
                <p:nvSpPr>
                  <p:cNvPr id="28" name="Flèche : droite 27">
                    <a:extLst>
                      <a:ext uri="{FF2B5EF4-FFF2-40B4-BE49-F238E27FC236}">
                        <a16:creationId xmlns:a16="http://schemas.microsoft.com/office/drawing/2014/main" id="{3B44F1DB-8706-44E0-9F2E-62DB26F81016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5571229" y="5571154"/>
                    <a:ext cx="553194" cy="377702"/>
                  </a:xfrm>
                  <a:prstGeom prst="rightArrow">
                    <a:avLst>
                      <a:gd name="adj1" fmla="val 50000"/>
                      <a:gd name="adj2" fmla="val 72007"/>
                    </a:avLst>
                  </a:prstGeom>
                  <a:solidFill>
                    <a:srgbClr val="8FAAD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dirty="0"/>
                  </a:p>
                </p:txBody>
              </p:sp>
            </p:grp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88DDD7CF-EA97-447F-AC66-B81AA8DBBE65}"/>
                    </a:ext>
                  </a:extLst>
                </p:cNvPr>
                <p:cNvSpPr/>
                <p:nvPr/>
              </p:nvSpPr>
              <p:spPr>
                <a:xfrm>
                  <a:off x="4240871" y="5368096"/>
                  <a:ext cx="1339090" cy="783818"/>
                </a:xfrm>
                <a:prstGeom prst="rect">
                  <a:avLst/>
                </a:prstGeom>
                <a:noFill/>
                <a:ln w="38100">
                  <a:solidFill>
                    <a:srgbClr val="08457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A8DE267-8215-4E07-A137-94DC4D417EF2}"/>
                  </a:ext>
                </a:extLst>
              </p:cNvPr>
              <p:cNvSpPr/>
              <p:nvPr/>
            </p:nvSpPr>
            <p:spPr>
              <a:xfrm>
                <a:off x="5065601" y="5453534"/>
                <a:ext cx="75373" cy="881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3BB95504-A167-4EC3-AC90-4BD4F083D791}"/>
                  </a:ext>
                </a:extLst>
              </p:cNvPr>
              <p:cNvSpPr txBox="1"/>
              <p:nvPr/>
            </p:nvSpPr>
            <p:spPr>
              <a:xfrm>
                <a:off x="4967491" y="5399294"/>
                <a:ext cx="281940" cy="169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500" b="1" dirty="0">
                    <a:latin typeface="Roboto Condensed" panose="02000000000000000000" pitchFamily="2" charset="0"/>
                    <a:ea typeface="Roboto Condensed" panose="02000000000000000000" pitchFamily="2" charset="0"/>
                  </a:rPr>
                  <a:t>( - )</a:t>
                </a:r>
              </a:p>
            </p:txBody>
          </p:sp>
        </p:grpSp>
        <p:cxnSp>
          <p:nvCxnSpPr>
            <p:cNvPr id="51" name="Connecteur droit avec flèche 50">
              <a:extLst>
                <a:ext uri="{FF2B5EF4-FFF2-40B4-BE49-F238E27FC236}">
                  <a16:creationId xmlns:a16="http://schemas.microsoft.com/office/drawing/2014/main" id="{C31DB3B9-AE35-4E79-9B53-F7707AD45C93}"/>
                </a:ext>
              </a:extLst>
            </p:cNvPr>
            <p:cNvCxnSpPr>
              <a:stCxn id="39" idx="2"/>
              <a:endCxn id="40" idx="0"/>
            </p:cNvCxnSpPr>
            <p:nvPr/>
          </p:nvCxnSpPr>
          <p:spPr>
            <a:xfrm>
              <a:off x="6448830" y="4944772"/>
              <a:ext cx="0" cy="446792"/>
            </a:xfrm>
            <a:prstGeom prst="straightConnector1">
              <a:avLst/>
            </a:prstGeom>
            <a:ln>
              <a:solidFill>
                <a:srgbClr val="08457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7526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3" grpId="0" animBg="1"/>
      <p:bldP spid="7" grpId="0" build="p"/>
      <p:bldP spid="58" grpId="0" animBg="1"/>
      <p:bldP spid="59" grpId="0"/>
      <p:bldP spid="67" grpId="0"/>
      <p:bldP spid="68" grpId="0"/>
      <p:bldP spid="69" grpId="0"/>
      <p:bldP spid="70" grpId="0"/>
      <p:bldP spid="72" grpId="0"/>
      <p:bldP spid="73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4AE11A64-0C9B-4650-B233-2E8A4C318369}"/>
              </a:ext>
            </a:extLst>
          </p:cNvPr>
          <p:cNvSpPr/>
          <p:nvPr/>
        </p:nvSpPr>
        <p:spPr>
          <a:xfrm>
            <a:off x="791759" y="508530"/>
            <a:ext cx="768817" cy="57891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52C1555-49C3-4B26-845C-3F25A4F0BA85}"/>
              </a:ext>
            </a:extLst>
          </p:cNvPr>
          <p:cNvSpPr/>
          <p:nvPr/>
        </p:nvSpPr>
        <p:spPr>
          <a:xfrm>
            <a:off x="2273087" y="508530"/>
            <a:ext cx="768817" cy="57891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A462C3C-CDC7-4987-BB59-76D8CAE6C83F}"/>
              </a:ext>
            </a:extLst>
          </p:cNvPr>
          <p:cNvSpPr/>
          <p:nvPr/>
        </p:nvSpPr>
        <p:spPr>
          <a:xfrm>
            <a:off x="3754415" y="508530"/>
            <a:ext cx="768817" cy="57891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74E33F4-658A-4F57-8104-5A37FCBE5003}"/>
              </a:ext>
            </a:extLst>
          </p:cNvPr>
          <p:cNvSpPr/>
          <p:nvPr/>
        </p:nvSpPr>
        <p:spPr>
          <a:xfrm>
            <a:off x="5235743" y="508530"/>
            <a:ext cx="768817" cy="57891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Graphique 28">
            <a:extLst>
              <a:ext uri="{FF2B5EF4-FFF2-40B4-BE49-F238E27FC236}">
                <a16:creationId xmlns:a16="http://schemas.microsoft.com/office/drawing/2014/main" id="{E7D6A5F0-4025-4C83-A88D-BEE2696C4D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3" t="-1" r="95192" b="4826"/>
          <a:stretch/>
        </p:blipFill>
        <p:spPr>
          <a:xfrm>
            <a:off x="133032" y="415126"/>
            <a:ext cx="342000" cy="5976000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685C8D-63FB-44AC-B01F-E5CCD8B1F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 err="1"/>
              <a:t>Biogeographical</a:t>
            </a:r>
            <a:r>
              <a:rPr lang="fr-FR" dirty="0"/>
              <a:t> </a:t>
            </a:r>
            <a:r>
              <a:rPr lang="fr-FR" dirty="0" err="1"/>
              <a:t>responses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872ED88-9519-4093-A3AB-F7BA02765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E4E7-BC2B-4966-A071-AA6AB7FD3884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908C37F-2434-4A68-A6F6-7AAABDDF76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0663" y="1478706"/>
            <a:ext cx="3932238" cy="863781"/>
          </a:xfrm>
        </p:spPr>
        <p:txBody>
          <a:bodyPr/>
          <a:lstStyle/>
          <a:p>
            <a:r>
              <a:rPr lang="fr-FR" dirty="0"/>
              <a:t>4 distinct </a:t>
            </a:r>
            <a:r>
              <a:rPr lang="fr-FR" dirty="0" err="1"/>
              <a:t>regions</a:t>
            </a:r>
            <a:r>
              <a:rPr lang="fr-FR" dirty="0"/>
              <a:t> are </a:t>
            </a:r>
            <a:r>
              <a:rPr lang="fr-FR" dirty="0" err="1"/>
              <a:t>defined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respect to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initial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temperature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dirty="0"/>
              <a:t>(cold vs. warm) and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nutrient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input </a:t>
            </a:r>
            <a:r>
              <a:rPr lang="fr-FR" dirty="0"/>
              <a:t>(</a:t>
            </a:r>
            <a:r>
              <a:rPr lang="fr-FR" dirty="0" err="1"/>
              <a:t>rich</a:t>
            </a:r>
            <a:r>
              <a:rPr lang="fr-FR" dirty="0"/>
              <a:t> vs. </a:t>
            </a:r>
            <a:r>
              <a:rPr lang="fr-FR" dirty="0" err="1"/>
              <a:t>poor</a:t>
            </a:r>
            <a:r>
              <a:rPr lang="fr-FR" dirty="0"/>
              <a:t>).</a:t>
            </a: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56EDEB8B-8A4C-4B07-8DC4-441C0CB2D6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1" b="4826"/>
          <a:stretch/>
        </p:blipFill>
        <p:spPr>
          <a:xfrm>
            <a:off x="133032" y="415126"/>
            <a:ext cx="7106241" cy="5976000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DC4F2D02-1D40-4974-9C3F-194D3CBBEB4C}"/>
              </a:ext>
            </a:extLst>
          </p:cNvPr>
          <p:cNvSpPr/>
          <p:nvPr/>
        </p:nvSpPr>
        <p:spPr>
          <a:xfrm>
            <a:off x="7982902" y="2667187"/>
            <a:ext cx="248574" cy="24857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A72B556-2673-4737-AD41-AD045E02A6C3}"/>
              </a:ext>
            </a:extLst>
          </p:cNvPr>
          <p:cNvSpPr/>
          <p:nvPr/>
        </p:nvSpPr>
        <p:spPr>
          <a:xfrm>
            <a:off x="7982902" y="3039124"/>
            <a:ext cx="248574" cy="24857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E0D130A-7501-4648-B60A-2D60ED914041}"/>
              </a:ext>
            </a:extLst>
          </p:cNvPr>
          <p:cNvSpPr/>
          <p:nvPr/>
        </p:nvSpPr>
        <p:spPr>
          <a:xfrm>
            <a:off x="7982902" y="3411060"/>
            <a:ext cx="248574" cy="248574"/>
          </a:xfrm>
          <a:prstGeom prst="roundRect">
            <a:avLst/>
          </a:prstGeom>
          <a:solidFill>
            <a:srgbClr val="F26448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1D4009AC-34B0-4150-9B94-0AC6F8DB5C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43862" y="6256788"/>
            <a:ext cx="601212" cy="601212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83F1C1A-B3D0-49DE-BEEF-8A76D51BFF5D}"/>
              </a:ext>
            </a:extLst>
          </p:cNvPr>
          <p:cNvSpPr txBox="1"/>
          <p:nvPr/>
        </p:nvSpPr>
        <p:spPr>
          <a:xfrm>
            <a:off x="8284656" y="2609412"/>
            <a:ext cx="2619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Ecophysiological</a:t>
            </a:r>
            <a:r>
              <a:rPr lang="fr-FR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response</a:t>
            </a:r>
            <a:endParaRPr lang="fr-FR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5741F50-4838-4CE2-8F02-19630BC12701}"/>
              </a:ext>
            </a:extLst>
          </p:cNvPr>
          <p:cNvSpPr txBox="1"/>
          <p:nvPr/>
        </p:nvSpPr>
        <p:spPr>
          <a:xfrm>
            <a:off x="8284656" y="3350681"/>
            <a:ext cx="2585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Eco-</a:t>
            </a:r>
            <a:r>
              <a:rPr lang="fr-FR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evolutionary</a:t>
            </a:r>
            <a:r>
              <a:rPr lang="fr-FR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response</a:t>
            </a:r>
            <a:endParaRPr lang="fr-FR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5E08C8D-684A-45A0-B172-DD3B2147E6B2}"/>
              </a:ext>
            </a:extLst>
          </p:cNvPr>
          <p:cNvSpPr txBox="1"/>
          <p:nvPr/>
        </p:nvSpPr>
        <p:spPr>
          <a:xfrm>
            <a:off x="8284656" y="2981349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Effect</a:t>
            </a:r>
            <a:r>
              <a:rPr lang="fr-FR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of </a:t>
            </a:r>
            <a:r>
              <a:rPr lang="fr-FR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bacterial</a:t>
            </a:r>
            <a:r>
              <a:rPr lang="fr-FR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adaptation</a:t>
            </a: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98C6D92B-BC4D-4D63-B440-2D7659089224}"/>
              </a:ext>
            </a:extLst>
          </p:cNvPr>
          <p:cNvSpPr txBox="1">
            <a:spLocks/>
          </p:cNvSpPr>
          <p:nvPr/>
        </p:nvSpPr>
        <p:spPr>
          <a:xfrm>
            <a:off x="7840663" y="4046618"/>
            <a:ext cx="3932238" cy="863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Bacterial</a:t>
            </a:r>
            <a:r>
              <a:rPr lang="fr-FR" dirty="0"/>
              <a:t> adaptation can 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reverse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predictions</a:t>
            </a:r>
            <a:r>
              <a:rPr lang="fr-FR" dirty="0"/>
              <a:t> of </a:t>
            </a:r>
            <a:r>
              <a:rPr lang="fr-FR" dirty="0" err="1"/>
              <a:t>productivity</a:t>
            </a:r>
            <a:r>
              <a:rPr lang="fr-FR" dirty="0"/>
              <a:t> </a:t>
            </a:r>
            <a:r>
              <a:rPr lang="fr-FR" dirty="0" err="1"/>
              <a:t>decrease</a:t>
            </a:r>
            <a:r>
              <a:rPr lang="fr-FR" dirty="0"/>
              <a:t> in cold and </a:t>
            </a:r>
            <a:r>
              <a:rPr lang="fr-FR" dirty="0" err="1"/>
              <a:t>poor</a:t>
            </a:r>
            <a:r>
              <a:rPr lang="fr-FR" dirty="0"/>
              <a:t> </a:t>
            </a:r>
            <a:r>
              <a:rPr lang="fr-FR" dirty="0" err="1"/>
              <a:t>regions</a:t>
            </a:r>
            <a:r>
              <a:rPr lang="fr-FR" dirty="0"/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14D0A26-EE5B-4B87-B87E-C485489E5D65}"/>
              </a:ext>
            </a:extLst>
          </p:cNvPr>
          <p:cNvSpPr/>
          <p:nvPr/>
        </p:nvSpPr>
        <p:spPr>
          <a:xfrm>
            <a:off x="59408" y="415126"/>
            <a:ext cx="7235301" cy="1530668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2BB0C1C-F571-4666-B8DE-4EF388D77261}"/>
              </a:ext>
            </a:extLst>
          </p:cNvPr>
          <p:cNvSpPr/>
          <p:nvPr/>
        </p:nvSpPr>
        <p:spPr>
          <a:xfrm>
            <a:off x="4432583" y="2226218"/>
            <a:ext cx="907620" cy="907620"/>
          </a:xfrm>
          <a:prstGeom prst="ellipse">
            <a:avLst/>
          </a:prstGeom>
          <a:noFill/>
          <a:ln w="38100">
            <a:solidFill>
              <a:srgbClr val="F06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69A5602-5F19-4F60-A6EA-D8F9F38B8DEC}"/>
              </a:ext>
            </a:extLst>
          </p:cNvPr>
          <p:cNvSpPr txBox="1"/>
          <p:nvPr/>
        </p:nvSpPr>
        <p:spPr>
          <a:xfrm>
            <a:off x="763930" y="101053"/>
            <a:ext cx="5960962" cy="31407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fr-FR" sz="14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Distribution at T0</a:t>
            </a:r>
          </a:p>
          <a:p>
            <a:pPr algn="ctr"/>
            <a:r>
              <a:rPr lang="fr-FR" sz="1400" b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Response</a:t>
            </a:r>
            <a:r>
              <a:rPr lang="fr-FR" sz="14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to a </a:t>
            </a:r>
            <a:r>
              <a:rPr lang="fr-FR" sz="1400" b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temperature</a:t>
            </a:r>
            <a:r>
              <a:rPr lang="fr-FR" sz="14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sz="1400" b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increase</a:t>
            </a:r>
            <a:endParaRPr lang="fr-FR" sz="14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24" name="Graphique 23">
            <a:extLst>
              <a:ext uri="{FF2B5EF4-FFF2-40B4-BE49-F238E27FC236}">
                <a16:creationId xmlns:a16="http://schemas.microsoft.com/office/drawing/2014/main" id="{174CFAFC-B3DF-4D4D-89B3-4E24A92B6D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94812" b="-546"/>
          <a:stretch/>
        </p:blipFill>
        <p:spPr>
          <a:xfrm>
            <a:off x="133032" y="6372000"/>
            <a:ext cx="7106241" cy="360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E391783-63DF-428D-93A2-8638B8093666}"/>
              </a:ext>
            </a:extLst>
          </p:cNvPr>
          <p:cNvSpPr/>
          <p:nvPr/>
        </p:nvSpPr>
        <p:spPr>
          <a:xfrm>
            <a:off x="59408" y="1945795"/>
            <a:ext cx="7235301" cy="145574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D6C04F6-3244-4C5D-B65D-9ADE4638CD59}"/>
              </a:ext>
            </a:extLst>
          </p:cNvPr>
          <p:cNvSpPr/>
          <p:nvPr/>
        </p:nvSpPr>
        <p:spPr>
          <a:xfrm>
            <a:off x="59408" y="3392920"/>
            <a:ext cx="7235301" cy="145574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759B0F8-3B91-4565-901F-0F88BB56D4AB}"/>
              </a:ext>
            </a:extLst>
          </p:cNvPr>
          <p:cNvSpPr/>
          <p:nvPr/>
        </p:nvSpPr>
        <p:spPr>
          <a:xfrm>
            <a:off x="59408" y="4837674"/>
            <a:ext cx="7235301" cy="1518676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363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5" grpId="0" build="p"/>
      <p:bldP spid="12" grpId="0" animBg="1"/>
      <p:bldP spid="13" grpId="0" animBg="1"/>
      <p:bldP spid="14" grpId="0" animBg="1"/>
      <p:bldP spid="17" grpId="0"/>
      <p:bldP spid="18" grpId="0"/>
      <p:bldP spid="19" grpId="0"/>
      <p:bldP spid="20" grpId="0"/>
      <p:bldP spid="21" grpId="0" animBg="1"/>
      <p:bldP spid="23" grpId="0" animBg="1"/>
      <p:bldP spid="25" grpId="0" animBg="1"/>
      <p:bldP spid="25" grpId="1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5EC2477-A6D5-47FF-848A-56AFC174A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E4E7-BC2B-4966-A071-AA6AB7FD3884}" type="slidenum">
              <a:rPr lang="fr-FR" smtClean="0"/>
              <a:pPr/>
              <a:t>18</a:t>
            </a:fld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E8B46DF-FEAE-44F4-ACEC-20AFBE199A53}"/>
              </a:ext>
            </a:extLst>
          </p:cNvPr>
          <p:cNvGrpSpPr/>
          <p:nvPr/>
        </p:nvGrpSpPr>
        <p:grpSpPr>
          <a:xfrm>
            <a:off x="2135273" y="2259080"/>
            <a:ext cx="2206053" cy="2708932"/>
            <a:chOff x="83196" y="2259080"/>
            <a:chExt cx="2206053" cy="2708932"/>
          </a:xfrm>
        </p:grpSpPr>
        <p:pic>
          <p:nvPicPr>
            <p:cNvPr id="6" name="Graphique 5">
              <a:extLst>
                <a:ext uri="{FF2B5EF4-FFF2-40B4-BE49-F238E27FC236}">
                  <a16:creationId xmlns:a16="http://schemas.microsoft.com/office/drawing/2014/main" id="{367AE72E-815F-4B27-9BB9-7F706B466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7815" y="2259080"/>
              <a:ext cx="1676816" cy="1676816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70605FC-4845-4394-873D-20D01F31512B}"/>
                </a:ext>
              </a:extLst>
            </p:cNvPr>
            <p:cNvSpPr/>
            <p:nvPr/>
          </p:nvSpPr>
          <p:spPr>
            <a:xfrm>
              <a:off x="83196" y="4137015"/>
              <a:ext cx="220605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400" dirty="0" err="1">
                  <a:solidFill>
                    <a:schemeClr val="bg1"/>
                  </a:solidFill>
                  <a:latin typeface="Inria Serif" pitchFamily="2" charset="0"/>
                </a:rPr>
                <a:t>Microbial</a:t>
              </a:r>
              <a:r>
                <a:rPr lang="fr-FR" sz="2400" dirty="0">
                  <a:solidFill>
                    <a:schemeClr val="bg1"/>
                  </a:solidFill>
                  <a:latin typeface="Inria Serif" pitchFamily="2" charset="0"/>
                </a:rPr>
                <a:t> </a:t>
              </a:r>
              <a:r>
                <a:rPr lang="fr-FR" sz="2400" dirty="0" err="1">
                  <a:solidFill>
                    <a:schemeClr val="bg1"/>
                  </a:solidFill>
                  <a:latin typeface="Inria Serif" pitchFamily="2" charset="0"/>
                </a:rPr>
                <a:t>loop</a:t>
              </a:r>
              <a:endParaRPr lang="fr-FR" sz="2400" dirty="0">
                <a:solidFill>
                  <a:schemeClr val="bg1"/>
                </a:solidFill>
                <a:latin typeface="Inria Serif" pitchFamily="2" charset="0"/>
              </a:endParaRPr>
            </a:p>
            <a:p>
              <a:pPr algn="ctr"/>
              <a:r>
                <a:rPr lang="fr-FR" sz="2400" dirty="0">
                  <a:solidFill>
                    <a:schemeClr val="bg1"/>
                  </a:solidFill>
                  <a:latin typeface="Inria Serif" pitchFamily="2" charset="0"/>
                </a:rPr>
                <a:t>modeling</a:t>
              </a: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4260064A-F009-434F-878F-2D3BC959EF30}"/>
              </a:ext>
            </a:extLst>
          </p:cNvPr>
          <p:cNvGrpSpPr/>
          <p:nvPr/>
        </p:nvGrpSpPr>
        <p:grpSpPr>
          <a:xfrm>
            <a:off x="5210180" y="2259080"/>
            <a:ext cx="1864614" cy="2708932"/>
            <a:chOff x="2708804" y="2259080"/>
            <a:chExt cx="1864614" cy="2708932"/>
          </a:xfrm>
        </p:grpSpPr>
        <p:pic>
          <p:nvPicPr>
            <p:cNvPr id="8" name="Graphique 7">
              <a:extLst>
                <a:ext uri="{FF2B5EF4-FFF2-40B4-BE49-F238E27FC236}">
                  <a16:creationId xmlns:a16="http://schemas.microsoft.com/office/drawing/2014/main" id="{9DB98A47-9870-4681-8C0E-AC8EAC08D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02703" y="2259080"/>
              <a:ext cx="1676816" cy="1676816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88141BD-71F8-4D8F-B184-9CD2475724D5}"/>
                </a:ext>
              </a:extLst>
            </p:cNvPr>
            <p:cNvSpPr/>
            <p:nvPr/>
          </p:nvSpPr>
          <p:spPr>
            <a:xfrm>
              <a:off x="2708804" y="4137015"/>
              <a:ext cx="186461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400" dirty="0" err="1">
                  <a:solidFill>
                    <a:schemeClr val="bg1"/>
                  </a:solidFill>
                  <a:latin typeface="Inria Serif" pitchFamily="2" charset="0"/>
                </a:rPr>
                <a:t>Sea</a:t>
              </a:r>
              <a:r>
                <a:rPr lang="fr-FR" sz="2400" dirty="0">
                  <a:solidFill>
                    <a:schemeClr val="bg1"/>
                  </a:solidFill>
                  <a:latin typeface="Inria Serif" pitchFamily="2" charset="0"/>
                </a:rPr>
                <a:t>-surface</a:t>
              </a:r>
            </a:p>
            <a:p>
              <a:pPr algn="ctr"/>
              <a:r>
                <a:rPr lang="fr-FR" sz="2400" dirty="0" err="1">
                  <a:solidFill>
                    <a:schemeClr val="bg1"/>
                  </a:solidFill>
                  <a:latin typeface="Inria Serif" pitchFamily="2" charset="0"/>
                </a:rPr>
                <a:t>response</a:t>
              </a:r>
              <a:endParaRPr lang="fr-FR" sz="2400" dirty="0">
                <a:solidFill>
                  <a:schemeClr val="bg1"/>
                </a:solidFill>
                <a:latin typeface="Inria Serif" pitchFamily="2" charset="0"/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8B4734C-FC3B-4C61-B024-0BC8DC2E7E7B}"/>
              </a:ext>
            </a:extLst>
          </p:cNvPr>
          <p:cNvGrpSpPr/>
          <p:nvPr/>
        </p:nvGrpSpPr>
        <p:grpSpPr>
          <a:xfrm>
            <a:off x="7943648" y="2259080"/>
            <a:ext cx="2113079" cy="2708932"/>
            <a:chOff x="5039463" y="2259080"/>
            <a:chExt cx="2113079" cy="2708932"/>
          </a:xfrm>
        </p:grpSpPr>
        <p:pic>
          <p:nvPicPr>
            <p:cNvPr id="10" name="Graphique 9">
              <a:extLst>
                <a:ext uri="{FF2B5EF4-FFF2-40B4-BE49-F238E27FC236}">
                  <a16:creationId xmlns:a16="http://schemas.microsoft.com/office/drawing/2014/main" id="{7F8E4C10-FCEC-4E21-A4D3-294C4C2F3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257592" y="2259080"/>
              <a:ext cx="1676816" cy="1676816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750A8F-7227-448A-9404-0A8B58138FC0}"/>
                </a:ext>
              </a:extLst>
            </p:cNvPr>
            <p:cNvSpPr/>
            <p:nvPr/>
          </p:nvSpPr>
          <p:spPr>
            <a:xfrm>
              <a:off x="5039463" y="4137015"/>
              <a:ext cx="211307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400" dirty="0" err="1">
                  <a:solidFill>
                    <a:schemeClr val="bg1"/>
                  </a:solidFill>
                  <a:latin typeface="Inria Serif" pitchFamily="2" charset="0"/>
                </a:rPr>
                <a:t>Earth</a:t>
              </a:r>
              <a:r>
                <a:rPr lang="fr-FR" sz="2400" dirty="0">
                  <a:solidFill>
                    <a:schemeClr val="bg1"/>
                  </a:solidFill>
                  <a:latin typeface="Inria Serif" pitchFamily="2" charset="0"/>
                </a:rPr>
                <a:t>-system</a:t>
              </a:r>
            </a:p>
            <a:p>
              <a:pPr algn="ctr"/>
              <a:r>
                <a:rPr lang="fr-FR" sz="2400" dirty="0" err="1">
                  <a:solidFill>
                    <a:schemeClr val="bg1"/>
                  </a:solidFill>
                  <a:latin typeface="Inria Serif" pitchFamily="2" charset="0"/>
                </a:rPr>
                <a:t>models</a:t>
              </a:r>
              <a:endParaRPr lang="fr-FR" sz="2400" dirty="0">
                <a:solidFill>
                  <a:schemeClr val="bg1"/>
                </a:solidFill>
                <a:latin typeface="Inria Serif" pitchFamily="2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18AED43E-EFED-46D7-969B-F9BF7C670092}"/>
              </a:ext>
            </a:extLst>
          </p:cNvPr>
          <p:cNvSpPr/>
          <p:nvPr/>
        </p:nvSpPr>
        <p:spPr>
          <a:xfrm>
            <a:off x="366921" y="1858617"/>
            <a:ext cx="7419573" cy="3448876"/>
          </a:xfrm>
          <a:prstGeom prst="rect">
            <a:avLst/>
          </a:prstGeom>
          <a:solidFill>
            <a:srgbClr val="08457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0E10BB2-A8FF-43D3-B2F3-71BE2582A8E7}"/>
              </a:ext>
            </a:extLst>
          </p:cNvPr>
          <p:cNvSpPr txBox="1"/>
          <p:nvPr/>
        </p:nvSpPr>
        <p:spPr>
          <a:xfrm>
            <a:off x="2125805" y="425393"/>
            <a:ext cx="77127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Inria Serif" pitchFamily="2" charset="0"/>
              </a:rPr>
              <a:t>How </a:t>
            </a:r>
            <a:r>
              <a:rPr lang="fr-FR" sz="2800" dirty="0" err="1">
                <a:solidFill>
                  <a:schemeClr val="bg1"/>
                </a:solidFill>
                <a:latin typeface="Inria Serif" pitchFamily="2" charset="0"/>
              </a:rPr>
              <a:t>does</a:t>
            </a:r>
            <a:r>
              <a:rPr lang="fr-FR" sz="2800" dirty="0">
                <a:solidFill>
                  <a:schemeClr val="bg1"/>
                </a:solidFill>
                <a:latin typeface="Inria Serif" pitchFamily="2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Inria Serif" pitchFamily="2" charset="0"/>
              </a:rPr>
              <a:t>bacterial</a:t>
            </a:r>
            <a:r>
              <a:rPr lang="fr-FR" sz="2800" dirty="0">
                <a:solidFill>
                  <a:schemeClr val="bg1"/>
                </a:solidFill>
                <a:latin typeface="Inria Serif" pitchFamily="2" charset="0"/>
              </a:rPr>
              <a:t> adaptation </a:t>
            </a:r>
            <a:r>
              <a:rPr lang="fr-FR" sz="2800" dirty="0" err="1">
                <a:solidFill>
                  <a:schemeClr val="bg1"/>
                </a:solidFill>
                <a:latin typeface="Inria Serif" pitchFamily="2" charset="0"/>
              </a:rPr>
              <a:t>shape</a:t>
            </a:r>
            <a:r>
              <a:rPr lang="fr-FR" sz="2800" dirty="0">
                <a:solidFill>
                  <a:schemeClr val="bg1"/>
                </a:solidFill>
                <a:latin typeface="Inria Serif" pitchFamily="2" charset="0"/>
              </a:rPr>
              <a:t> </a:t>
            </a:r>
            <a:r>
              <a:rPr lang="fr-FR" sz="2800" b="1" dirty="0">
                <a:solidFill>
                  <a:srgbClr val="F06225"/>
                </a:solidFill>
                <a:latin typeface="Inria Serif" pitchFamily="2" charset="0"/>
              </a:rPr>
              <a:t>global</a:t>
            </a:r>
            <a:r>
              <a:rPr lang="fr-FR" sz="2800" dirty="0">
                <a:solidFill>
                  <a:schemeClr val="bg1"/>
                </a:solidFill>
                <a:latin typeface="Inria Serif" pitchFamily="2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Inria Serif" pitchFamily="2" charset="0"/>
              </a:rPr>
              <a:t>primary</a:t>
            </a:r>
            <a:r>
              <a:rPr lang="fr-FR" sz="2800" dirty="0">
                <a:solidFill>
                  <a:schemeClr val="bg1"/>
                </a:solidFill>
                <a:latin typeface="Inria Serif" pitchFamily="2" charset="0"/>
              </a:rPr>
              <a:t> production and </a:t>
            </a:r>
            <a:r>
              <a:rPr lang="fr-FR" sz="2800" dirty="0" err="1">
                <a:solidFill>
                  <a:schemeClr val="bg1"/>
                </a:solidFill>
                <a:latin typeface="Inria Serif" pitchFamily="2" charset="0"/>
              </a:rPr>
              <a:t>its</a:t>
            </a:r>
            <a:r>
              <a:rPr lang="fr-FR" sz="2800" dirty="0">
                <a:solidFill>
                  <a:schemeClr val="bg1"/>
                </a:solidFill>
                <a:latin typeface="Inria Serif" pitchFamily="2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Inria Serif" pitchFamily="2" charset="0"/>
              </a:rPr>
              <a:t>response</a:t>
            </a:r>
            <a:r>
              <a:rPr lang="fr-FR" sz="2800" dirty="0">
                <a:solidFill>
                  <a:schemeClr val="bg1"/>
                </a:solidFill>
                <a:latin typeface="Inria Serif" pitchFamily="2" charset="0"/>
              </a:rPr>
              <a:t> to </a:t>
            </a:r>
            <a:r>
              <a:rPr lang="fr-FR" sz="2800" dirty="0" err="1">
                <a:solidFill>
                  <a:schemeClr val="bg1"/>
                </a:solidFill>
                <a:latin typeface="Inria Serif" pitchFamily="2" charset="0"/>
              </a:rPr>
              <a:t>warming</a:t>
            </a:r>
            <a:r>
              <a:rPr lang="fr-FR" sz="2800" dirty="0">
                <a:solidFill>
                  <a:schemeClr val="bg1"/>
                </a:solidFill>
                <a:latin typeface="Inria Serif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43355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50" name="ZoneTexte 149">
                <a:extLst>
                  <a:ext uri="{FF2B5EF4-FFF2-40B4-BE49-F238E27FC236}">
                    <a16:creationId xmlns:a16="http://schemas.microsoft.com/office/drawing/2014/main" id="{EA4B3C52-F4F8-4A46-9C6D-BE7B83F30921}"/>
                  </a:ext>
                </a:extLst>
              </p:cNvPr>
              <p:cNvSpPr txBox="1"/>
              <p:nvPr/>
            </p:nvSpPr>
            <p:spPr>
              <a:xfrm>
                <a:off x="7840662" y="2835794"/>
                <a:ext cx="3710568" cy="6175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fr-FR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fr-FR" sz="20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fr-F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d>
                        <m:dPr>
                          <m:ctrlP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F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fr-F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fr-F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fr-F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fr-F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F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fr-FR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fr-F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fr-F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)⋅</m:t>
                      </m:r>
                    </m:oMath>
                  </m:oMathPara>
                </a14:m>
                <a:endParaRPr lang="fr-FR" sz="20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50" name="ZoneTexte 149">
                <a:extLst>
                  <a:ext uri="{FF2B5EF4-FFF2-40B4-BE49-F238E27FC236}">
                    <a16:creationId xmlns:a16="http://schemas.microsoft.com/office/drawing/2014/main" id="{EA4B3C52-F4F8-4A46-9C6D-BE7B83F309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0662" y="2835794"/>
                <a:ext cx="3710568" cy="6175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733DD4E-4AB0-48E4-8B04-BD94A7F32E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 err="1"/>
              <a:t>Integrating</a:t>
            </a:r>
            <a:r>
              <a:rPr lang="fr-FR" dirty="0"/>
              <a:t> </a:t>
            </a:r>
            <a:r>
              <a:rPr lang="fr-FR" dirty="0" err="1"/>
              <a:t>natural</a:t>
            </a:r>
            <a:r>
              <a:rPr lang="fr-FR" dirty="0"/>
              <a:t> </a:t>
            </a:r>
            <a:r>
              <a:rPr lang="fr-FR" dirty="0" err="1"/>
              <a:t>selection</a:t>
            </a:r>
            <a:r>
              <a:rPr lang="fr-FR" dirty="0"/>
              <a:t> in </a:t>
            </a:r>
            <a:r>
              <a:rPr lang="fr-FR" dirty="0" err="1"/>
              <a:t>ESMs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DBEB7D-4E4D-44D3-9DCD-2BD865B7F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E4E7-BC2B-4966-A071-AA6AB7FD3884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59909FA-B554-4835-A5DA-23AD2F1DDA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0663" y="1478705"/>
            <a:ext cx="3932238" cy="1256337"/>
          </a:xfrm>
        </p:spPr>
        <p:txBody>
          <a:bodyPr>
            <a:normAutofit/>
          </a:bodyPr>
          <a:lstStyle/>
          <a:p>
            <a:r>
              <a:rPr lang="fr-FR" dirty="0"/>
              <a:t>It </a:t>
            </a:r>
            <a:r>
              <a:rPr lang="fr-FR" dirty="0" err="1"/>
              <a:t>is</a:t>
            </a:r>
            <a:r>
              <a:rPr lang="fr-FR" dirty="0"/>
              <a:t> an 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active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research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question </a:t>
            </a:r>
            <a:r>
              <a:rPr lang="fr-FR" dirty="0" err="1"/>
              <a:t>with</a:t>
            </a:r>
            <a:r>
              <a:rPr lang="fr-FR" dirty="0"/>
              <a:t> multiple leads. </a:t>
            </a:r>
            <a:r>
              <a:rPr lang="fr-FR" dirty="0" err="1"/>
              <a:t>We</a:t>
            </a:r>
            <a:r>
              <a:rPr lang="fr-FR" dirty="0"/>
              <a:t> propose a </a:t>
            </a:r>
            <a:r>
              <a:rPr lang="fr-FR" dirty="0" err="1"/>
              <a:t>novel</a:t>
            </a:r>
            <a:r>
              <a:rPr lang="fr-FR" dirty="0"/>
              <a:t> </a:t>
            </a:r>
            <a:r>
              <a:rPr lang="fr-FR" dirty="0" err="1"/>
              <a:t>method</a:t>
            </a:r>
            <a:r>
              <a:rPr lang="fr-FR" dirty="0"/>
              <a:t> </a:t>
            </a:r>
            <a:r>
              <a:rPr lang="fr-FR" dirty="0" err="1"/>
              <a:t>based</a:t>
            </a:r>
            <a:r>
              <a:rPr lang="fr-FR" dirty="0"/>
              <a:t> on the 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canonical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equation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dirty="0"/>
              <a:t>of adaptive </a:t>
            </a:r>
            <a:r>
              <a:rPr lang="fr-FR" dirty="0" err="1"/>
              <a:t>dynamics</a:t>
            </a:r>
            <a:r>
              <a:rPr lang="fr-FR" dirty="0"/>
              <a:t>.</a:t>
            </a: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CB48A1F6-D940-4C3B-9D05-FE1DE6E114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43861" y="6236420"/>
            <a:ext cx="601212" cy="601212"/>
          </a:xfrm>
          <a:prstGeom prst="rect">
            <a:avLst/>
          </a:prstGeom>
        </p:spPr>
      </p:pic>
      <p:sp>
        <p:nvSpPr>
          <p:cNvPr id="115" name="Rectangle 114">
            <a:extLst>
              <a:ext uri="{FF2B5EF4-FFF2-40B4-BE49-F238E27FC236}">
                <a16:creationId xmlns:a16="http://schemas.microsoft.com/office/drawing/2014/main" id="{1DF2AA67-C7E8-4EB8-9228-FE0A1EDD432B}"/>
              </a:ext>
            </a:extLst>
          </p:cNvPr>
          <p:cNvSpPr/>
          <p:nvPr/>
        </p:nvSpPr>
        <p:spPr>
          <a:xfrm>
            <a:off x="1945301" y="1807164"/>
            <a:ext cx="333079" cy="369332"/>
          </a:xfrm>
          <a:prstGeom prst="rect">
            <a:avLst/>
          </a:prstGeom>
          <a:solidFill>
            <a:srgbClr val="F06225">
              <a:alpha val="10196"/>
            </a:srgbClr>
          </a:solidFill>
          <a:ln w="19050">
            <a:solidFill>
              <a:srgbClr val="F0622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ZoneTexte 115">
            <a:extLst>
              <a:ext uri="{FF2B5EF4-FFF2-40B4-BE49-F238E27FC236}">
                <a16:creationId xmlns:a16="http://schemas.microsoft.com/office/drawing/2014/main" id="{BEAA3389-B16E-49BC-82F6-0872F03B77C5}"/>
              </a:ext>
            </a:extLst>
          </p:cNvPr>
          <p:cNvSpPr txBox="1"/>
          <p:nvPr/>
        </p:nvSpPr>
        <p:spPr>
          <a:xfrm>
            <a:off x="318456" y="1062312"/>
            <a:ext cx="5777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Roboto Condensed" panose="02000000000000000000" pitchFamily="2" charset="0"/>
                <a:ea typeface="Roboto Condensed" panose="02000000000000000000" pitchFamily="2" charset="0"/>
              </a:rPr>
              <a:t>For </a:t>
            </a:r>
            <a:r>
              <a:rPr lang="fr-FR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each</a:t>
            </a:r>
            <a:r>
              <a:rPr lang="fr-FR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grid</a:t>
            </a:r>
            <a:r>
              <a:rPr lang="fr-FR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cell</a:t>
            </a:r>
            <a:r>
              <a:rPr lang="fr-FR" dirty="0">
                <a:latin typeface="Roboto Condensed" panose="02000000000000000000" pitchFamily="2" charset="0"/>
                <a:ea typeface="Roboto Condensed" panose="02000000000000000000" pitchFamily="2" charset="0"/>
              </a:rPr>
              <a:t>, the </a:t>
            </a:r>
            <a:r>
              <a:rPr lang="fr-FR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evolutionary</a:t>
            </a:r>
            <a:r>
              <a:rPr lang="fr-FR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dynamics</a:t>
            </a:r>
            <a:r>
              <a:rPr lang="fr-FR" dirty="0">
                <a:latin typeface="Roboto Condensed" panose="02000000000000000000" pitchFamily="2" charset="0"/>
                <a:ea typeface="Roboto Condensed" panose="02000000000000000000" pitchFamily="2" charset="0"/>
              </a:rPr>
              <a:t> are </a:t>
            </a:r>
            <a:r>
              <a:rPr lang="fr-FR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described</a:t>
            </a:r>
            <a:r>
              <a:rPr lang="fr-FR" dirty="0">
                <a:latin typeface="Roboto Condensed" panose="02000000000000000000" pitchFamily="2" charset="0"/>
                <a:ea typeface="Roboto Condensed" panose="02000000000000000000" pitchFamily="2" charset="0"/>
              </a:rPr>
              <a:t> by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2685F369-D67A-4385-BD1A-6A642144115D}"/>
              </a:ext>
            </a:extLst>
          </p:cNvPr>
          <p:cNvSpPr/>
          <p:nvPr/>
        </p:nvSpPr>
        <p:spPr>
          <a:xfrm>
            <a:off x="1513501" y="1807164"/>
            <a:ext cx="333079" cy="369332"/>
          </a:xfrm>
          <a:prstGeom prst="rect">
            <a:avLst/>
          </a:prstGeom>
          <a:solidFill>
            <a:srgbClr val="F06225">
              <a:alpha val="10196"/>
            </a:srgbClr>
          </a:solidFill>
          <a:ln w="19050">
            <a:solidFill>
              <a:srgbClr val="F0622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ZoneTexte 117">
            <a:extLst>
              <a:ext uri="{FF2B5EF4-FFF2-40B4-BE49-F238E27FC236}">
                <a16:creationId xmlns:a16="http://schemas.microsoft.com/office/drawing/2014/main" id="{448D4389-78FA-44DB-A5B3-30E934F9629D}"/>
              </a:ext>
            </a:extLst>
          </p:cNvPr>
          <p:cNvSpPr txBox="1"/>
          <p:nvPr/>
        </p:nvSpPr>
        <p:spPr>
          <a:xfrm>
            <a:off x="65669" y="2427265"/>
            <a:ext cx="1447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Adaptive </a:t>
            </a:r>
            <a:r>
              <a:rPr lang="fr-FR" sz="14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capacity</a:t>
            </a:r>
            <a:endParaRPr lang="fr-FR" sz="14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119" name="ZoneTexte 118">
            <a:extLst>
              <a:ext uri="{FF2B5EF4-FFF2-40B4-BE49-F238E27FC236}">
                <a16:creationId xmlns:a16="http://schemas.microsoft.com/office/drawing/2014/main" id="{D02CFC72-D8A4-4A9D-BD54-FB968B8A5F42}"/>
              </a:ext>
            </a:extLst>
          </p:cNvPr>
          <p:cNvSpPr txBox="1"/>
          <p:nvPr/>
        </p:nvSpPr>
        <p:spPr>
          <a:xfrm>
            <a:off x="2278380" y="2427265"/>
            <a:ext cx="1247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Population size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AE30D1BE-16EA-402B-A393-CFD0CC39BDEC}"/>
              </a:ext>
            </a:extLst>
          </p:cNvPr>
          <p:cNvSpPr/>
          <p:nvPr/>
        </p:nvSpPr>
        <p:spPr>
          <a:xfrm>
            <a:off x="2399922" y="1725930"/>
            <a:ext cx="1031018" cy="531800"/>
          </a:xfrm>
          <a:prstGeom prst="rect">
            <a:avLst/>
          </a:prstGeom>
          <a:solidFill>
            <a:srgbClr val="084570">
              <a:alpha val="9804"/>
            </a:srgbClr>
          </a:solidFill>
          <a:ln w="19050">
            <a:solidFill>
              <a:srgbClr val="08457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1" name="Connecteur : en angle 120">
            <a:extLst>
              <a:ext uri="{FF2B5EF4-FFF2-40B4-BE49-F238E27FC236}">
                <a16:creationId xmlns:a16="http://schemas.microsoft.com/office/drawing/2014/main" id="{A6216DB9-A647-49E1-87BA-91072CF5A8CE}"/>
              </a:ext>
            </a:extLst>
          </p:cNvPr>
          <p:cNvCxnSpPr>
            <a:stCxn id="117" idx="2"/>
            <a:endCxn id="118" idx="3"/>
          </p:cNvCxnSpPr>
          <p:nvPr/>
        </p:nvCxnSpPr>
        <p:spPr>
          <a:xfrm rot="5400000">
            <a:off x="1394442" y="2295555"/>
            <a:ext cx="404658" cy="166540"/>
          </a:xfrm>
          <a:prstGeom prst="bentConnector2">
            <a:avLst/>
          </a:prstGeom>
          <a:ln w="19050">
            <a:solidFill>
              <a:srgbClr val="F0622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cteur : en angle 121">
            <a:extLst>
              <a:ext uri="{FF2B5EF4-FFF2-40B4-BE49-F238E27FC236}">
                <a16:creationId xmlns:a16="http://schemas.microsoft.com/office/drawing/2014/main" id="{CD96CF36-AAA0-4442-914B-B2B94228773B}"/>
              </a:ext>
            </a:extLst>
          </p:cNvPr>
          <p:cNvCxnSpPr>
            <a:stCxn id="119" idx="1"/>
            <a:endCxn id="115" idx="2"/>
          </p:cNvCxnSpPr>
          <p:nvPr/>
        </p:nvCxnSpPr>
        <p:spPr>
          <a:xfrm rot="10800000">
            <a:off x="2111842" y="2176496"/>
            <a:ext cx="166539" cy="404658"/>
          </a:xfrm>
          <a:prstGeom prst="bentConnector2">
            <a:avLst/>
          </a:prstGeom>
          <a:ln w="19050">
            <a:solidFill>
              <a:srgbClr val="F0622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ctangle : coins arrondis 122">
            <a:extLst>
              <a:ext uri="{FF2B5EF4-FFF2-40B4-BE49-F238E27FC236}">
                <a16:creationId xmlns:a16="http://schemas.microsoft.com/office/drawing/2014/main" id="{54242D15-497E-4708-AC32-5FD7C13EEA99}"/>
              </a:ext>
            </a:extLst>
          </p:cNvPr>
          <p:cNvSpPr/>
          <p:nvPr/>
        </p:nvSpPr>
        <p:spPr>
          <a:xfrm>
            <a:off x="419098" y="3051155"/>
            <a:ext cx="6581141" cy="1876445"/>
          </a:xfrm>
          <a:prstGeom prst="roundRect">
            <a:avLst>
              <a:gd name="adj" fmla="val 9925"/>
            </a:avLst>
          </a:prstGeom>
          <a:solidFill>
            <a:srgbClr val="084570">
              <a:alpha val="10196"/>
            </a:srgbClr>
          </a:solidFill>
          <a:ln w="19050">
            <a:solidFill>
              <a:srgbClr val="08457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4" name="Connecteur : en angle 123">
            <a:extLst>
              <a:ext uri="{FF2B5EF4-FFF2-40B4-BE49-F238E27FC236}">
                <a16:creationId xmlns:a16="http://schemas.microsoft.com/office/drawing/2014/main" id="{E68AAFD5-5BF0-402B-A71C-BC2202D2E5F3}"/>
              </a:ext>
            </a:extLst>
          </p:cNvPr>
          <p:cNvCxnSpPr>
            <a:cxnSpLocks/>
            <a:stCxn id="120" idx="3"/>
            <a:endCxn id="123" idx="0"/>
          </p:cNvCxnSpPr>
          <p:nvPr/>
        </p:nvCxnSpPr>
        <p:spPr>
          <a:xfrm>
            <a:off x="3430940" y="1991830"/>
            <a:ext cx="278729" cy="1059325"/>
          </a:xfrm>
          <a:prstGeom prst="bentConnector2">
            <a:avLst/>
          </a:prstGeom>
          <a:ln w="19050">
            <a:solidFill>
              <a:srgbClr val="08457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9" name="ZoneTexte 128">
                <a:extLst>
                  <a:ext uri="{FF2B5EF4-FFF2-40B4-BE49-F238E27FC236}">
                    <a16:creationId xmlns:a16="http://schemas.microsoft.com/office/drawing/2014/main" id="{24E3306A-B52F-48D9-9AE9-7ED162FE3815}"/>
                  </a:ext>
                </a:extLst>
              </p:cNvPr>
              <p:cNvSpPr txBox="1"/>
              <p:nvPr/>
            </p:nvSpPr>
            <p:spPr>
              <a:xfrm>
                <a:off x="517682" y="1585674"/>
                <a:ext cx="3071354" cy="7080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nor/>
                            </m:rPr>
                            <a:rPr lang="fr-FR" sz="2400">
                              <a:latin typeface="Roboto Condensed" panose="02000000000000000000" pitchFamily="2" charset="0"/>
                              <a:ea typeface="Roboto Condensed" panose="02000000000000000000" pitchFamily="2" charset="0"/>
                            </a:rPr>
                            <m:t>BGE</m:t>
                          </m:r>
                        </m:num>
                        <m:den>
                          <m:r>
                            <a:rPr lang="fr-FR" sz="2400" i="1">
                              <a:latin typeface="Cambria Math" panose="02040503050406030204" pitchFamily="18" charset="0"/>
                              <a:ea typeface="Roboto Condensed" panose="02000000000000000000" pitchFamily="2" charset="0"/>
                            </a:rPr>
                            <m:t>𝑑𝑡</m:t>
                          </m:r>
                        </m:den>
                      </m:f>
                      <m:r>
                        <a:rPr lang="fr-FR" sz="2400">
                          <a:latin typeface="Cambria Math" panose="02040503050406030204" pitchFamily="18" charset="0"/>
                          <a:ea typeface="Roboto Condensed" panose="02000000000000000000" pitchFamily="2" charset="0"/>
                        </a:rPr>
                        <m:t>=</m:t>
                      </m:r>
                      <m:r>
                        <a:rPr lang="fr-FR" sz="2400">
                          <a:latin typeface="Cambria Math" panose="02040503050406030204" pitchFamily="18" charset="0"/>
                          <a:ea typeface="Roboto Condensed" panose="02000000000000000000" pitchFamily="2" charset="0"/>
                        </a:rPr>
                        <m:t>𝛼</m:t>
                      </m:r>
                      <m:r>
                        <a:rPr lang="fr-FR" sz="2400">
                          <a:latin typeface="Cambria Math" panose="02040503050406030204" pitchFamily="18" charset="0"/>
                          <a:ea typeface="Roboto Condensed" panose="02000000000000000000" pitchFamily="2" charset="0"/>
                        </a:rPr>
                        <m:t>⋅</m:t>
                      </m:r>
                      <m:r>
                        <a:rPr lang="fr-FR" sz="2400" i="1">
                          <a:latin typeface="Cambria Math" panose="02040503050406030204" pitchFamily="18" charset="0"/>
                          <a:ea typeface="Roboto Condensed" panose="02000000000000000000" pitchFamily="2" charset="0"/>
                        </a:rPr>
                        <m:t>𝐵</m:t>
                      </m:r>
                      <m:r>
                        <a:rPr lang="fr-FR" sz="2400">
                          <a:latin typeface="Cambria Math" panose="02040503050406030204" pitchFamily="18" charset="0"/>
                          <a:ea typeface="Roboto Condensed" panose="02000000000000000000" pitchFamily="2" charset="0"/>
                        </a:rPr>
                        <m:t>⋅</m:t>
                      </m:r>
                      <m:r>
                        <a:rPr lang="fr-FR" sz="2400">
                          <a:latin typeface="Cambria Math" panose="02040503050406030204" pitchFamily="18" charset="0"/>
                          <a:ea typeface="Roboto Condensed" panose="02000000000000000000" pitchFamily="2" charset="0"/>
                        </a:rPr>
                        <m:t>𝑃</m:t>
                      </m:r>
                      <m:r>
                        <a:rPr lang="fr-FR" sz="2400">
                          <a:latin typeface="Cambria Math" panose="02040503050406030204" pitchFamily="18" charset="0"/>
                          <a:ea typeface="Roboto Condensed" panose="02000000000000000000" pitchFamily="2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fr-FR" sz="240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m:t>BGE</m:t>
                      </m:r>
                      <m:r>
                        <a:rPr lang="fr-FR" sz="2400">
                          <a:latin typeface="Cambria Math" panose="02040503050406030204" pitchFamily="18" charset="0"/>
                          <a:ea typeface="Roboto Condensed" panose="02000000000000000000" pitchFamily="2" charset="0"/>
                        </a:rPr>
                        <m:t>)</m:t>
                      </m:r>
                    </m:oMath>
                  </m:oMathPara>
                </a14:m>
                <a:endParaRPr lang="fr-FR" sz="2400" dirty="0">
                  <a:latin typeface="Roboto Condensed" panose="02000000000000000000" pitchFamily="2" charset="0"/>
                  <a:ea typeface="Roboto Condensed" panose="02000000000000000000" pitchFamily="2" charset="0"/>
                </a:endParaRPr>
              </a:p>
            </p:txBody>
          </p:sp>
        </mc:Choice>
        <mc:Fallback>
          <p:sp>
            <p:nvSpPr>
              <p:cNvPr id="129" name="ZoneTexte 128">
                <a:extLst>
                  <a:ext uri="{FF2B5EF4-FFF2-40B4-BE49-F238E27FC236}">
                    <a16:creationId xmlns:a16="http://schemas.microsoft.com/office/drawing/2014/main" id="{24E3306A-B52F-48D9-9AE9-7ED162FE38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82" y="1585674"/>
                <a:ext cx="3071354" cy="708079"/>
              </a:xfrm>
              <a:prstGeom prst="rect">
                <a:avLst/>
              </a:prstGeom>
              <a:blipFill>
                <a:blip r:embed="rId6"/>
                <a:stretch>
                  <a:fillRect l="-19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ZoneTexte 127">
            <a:extLst>
              <a:ext uri="{FF2B5EF4-FFF2-40B4-BE49-F238E27FC236}">
                <a16:creationId xmlns:a16="http://schemas.microsoft.com/office/drawing/2014/main" id="{9AB52E7A-0D3B-46EF-A241-847DFD60949F}"/>
              </a:ext>
            </a:extLst>
          </p:cNvPr>
          <p:cNvSpPr txBox="1"/>
          <p:nvPr/>
        </p:nvSpPr>
        <p:spPr>
          <a:xfrm>
            <a:off x="640080" y="3132389"/>
            <a:ext cx="1875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Selection</a:t>
            </a:r>
            <a:r>
              <a:rPr lang="fr-FR" dirty="0">
                <a:latin typeface="Roboto Condensed" panose="02000000000000000000" pitchFamily="2" charset="0"/>
                <a:ea typeface="Roboto Condensed" panose="02000000000000000000" pitchFamily="2" charset="0"/>
              </a:rPr>
              <a:t> gradient</a:t>
            </a:r>
          </a:p>
        </p:txBody>
      </p:sp>
      <p:sp>
        <p:nvSpPr>
          <p:cNvPr id="130" name="ZoneTexte 129">
            <a:extLst>
              <a:ext uri="{FF2B5EF4-FFF2-40B4-BE49-F238E27FC236}">
                <a16:creationId xmlns:a16="http://schemas.microsoft.com/office/drawing/2014/main" id="{62EC0F54-8120-4BC4-813C-ED3E0D2CF5F1}"/>
              </a:ext>
            </a:extLst>
          </p:cNvPr>
          <p:cNvSpPr txBox="1"/>
          <p:nvPr/>
        </p:nvSpPr>
        <p:spPr>
          <a:xfrm>
            <a:off x="640080" y="3453335"/>
            <a:ext cx="5455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How can </a:t>
            </a:r>
            <a:r>
              <a:rPr lang="fr-FR" sz="14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we</a:t>
            </a:r>
            <a:r>
              <a:rPr lang="fr-FR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fr-FR" sz="14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define</a:t>
            </a:r>
            <a:r>
              <a:rPr lang="fr-FR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fr-FR" sz="14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it</a:t>
            </a:r>
            <a:r>
              <a:rPr lang="fr-FR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in the </a:t>
            </a:r>
            <a:r>
              <a:rPr lang="fr-FR" sz="14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context</a:t>
            </a:r>
            <a:r>
              <a:rPr lang="fr-FR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of </a:t>
            </a:r>
            <a:r>
              <a:rPr lang="fr-FR" sz="14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Earth</a:t>
            </a:r>
            <a:r>
              <a:rPr lang="fr-FR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system </a:t>
            </a:r>
            <a:r>
              <a:rPr lang="fr-FR" sz="14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models</a:t>
            </a:r>
            <a:r>
              <a:rPr lang="fr-FR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1" name="ZoneTexte 130">
                <a:extLst>
                  <a:ext uri="{FF2B5EF4-FFF2-40B4-BE49-F238E27FC236}">
                    <a16:creationId xmlns:a16="http://schemas.microsoft.com/office/drawing/2014/main" id="{E0526C7A-3D84-4710-A523-9C299BF4008F}"/>
                  </a:ext>
                </a:extLst>
              </p:cNvPr>
              <p:cNvSpPr txBox="1"/>
              <p:nvPr/>
            </p:nvSpPr>
            <p:spPr>
              <a:xfrm>
                <a:off x="640080" y="3882312"/>
                <a:ext cx="134421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fr-FR" sz="2400" smtClean="0">
                          <a:latin typeface="Cambria Math" panose="02040503050406030204" pitchFamily="18" charset="0"/>
                          <a:ea typeface="Roboto Condensed" panose="02000000000000000000" pitchFamily="2" charset="0"/>
                        </a:rPr>
                        <m:t>𝑃</m:t>
                      </m:r>
                      <m:d>
                        <m:dPr>
                          <m:ctrlPr>
                            <a:rPr lang="fr-FR" sz="2400" i="1" smtClean="0">
                              <a:latin typeface="Cambria Math" panose="02040503050406030204" pitchFamily="18" charset="0"/>
                              <a:ea typeface="Roboto Condensed" panose="02000000000000000000" pitchFamily="2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fr-FR" sz="2400" b="0" i="0" smtClean="0">
                              <a:latin typeface="Roboto Condensed" panose="02000000000000000000" pitchFamily="2" charset="0"/>
                              <a:ea typeface="Roboto Condensed" panose="02000000000000000000" pitchFamily="2" charset="0"/>
                            </a:rPr>
                            <m:t>BGE</m:t>
                          </m:r>
                          <m:r>
                            <a:rPr lang="fr-FR" sz="2400">
                              <a:latin typeface="Cambria Math" panose="02040503050406030204" pitchFamily="18" charset="0"/>
                              <a:ea typeface="Roboto Condensed" panose="02000000000000000000" pitchFamily="2" charset="0"/>
                            </a:rPr>
                            <m:t>,</m:t>
                          </m:r>
                          <m:r>
                            <a:rPr lang="fr-FR" sz="2400">
                              <a:latin typeface="Cambria Math" panose="02040503050406030204" pitchFamily="18" charset="0"/>
                              <a:ea typeface="Roboto Condensed" panose="02000000000000000000" pitchFamily="2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fr-FR" sz="2400" dirty="0">
                  <a:latin typeface="Roboto Condensed" panose="02000000000000000000" pitchFamily="2" charset="0"/>
                  <a:ea typeface="Roboto Condensed" panose="02000000000000000000" pitchFamily="2" charset="0"/>
                </a:endParaRPr>
              </a:p>
            </p:txBody>
          </p:sp>
        </mc:Choice>
        <mc:Fallback>
          <p:sp>
            <p:nvSpPr>
              <p:cNvPr id="131" name="ZoneTexte 130">
                <a:extLst>
                  <a:ext uri="{FF2B5EF4-FFF2-40B4-BE49-F238E27FC236}">
                    <a16:creationId xmlns:a16="http://schemas.microsoft.com/office/drawing/2014/main" id="{E0526C7A-3D84-4710-A523-9C299BF40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" y="3882312"/>
                <a:ext cx="1344214" cy="369332"/>
              </a:xfrm>
              <a:prstGeom prst="rect">
                <a:avLst/>
              </a:prstGeom>
              <a:blipFill>
                <a:blip r:embed="rId7"/>
                <a:stretch>
                  <a:fillRect l="-1810"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2" name="ZoneTexte 131">
                <a:extLst>
                  <a:ext uri="{FF2B5EF4-FFF2-40B4-BE49-F238E27FC236}">
                    <a16:creationId xmlns:a16="http://schemas.microsoft.com/office/drawing/2014/main" id="{B64486A8-E392-4732-A097-EA2EA99BA1C6}"/>
                  </a:ext>
                </a:extLst>
              </p:cNvPr>
              <p:cNvSpPr txBox="1"/>
              <p:nvPr/>
            </p:nvSpPr>
            <p:spPr>
              <a:xfrm>
                <a:off x="2278380" y="3882312"/>
                <a:ext cx="115256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2400" b="0" i="0" smtClean="0">
                          <a:latin typeface="Cambria Math" panose="02040503050406030204" pitchFamily="18" charset="0"/>
                          <a:ea typeface="Roboto Condensed" panose="02000000000000000000" pitchFamily="2" charset="0"/>
                        </a:rPr>
                        <m:t>dS</m:t>
                      </m:r>
                      <m:r>
                        <a:rPr lang="fr-FR" sz="2400" b="0" i="0" smtClean="0">
                          <a:latin typeface="Cambria Math" panose="02040503050406030204" pitchFamily="18" charset="0"/>
                          <a:ea typeface="Roboto Condensed" panose="02000000000000000000" pitchFamily="2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fr-FR" sz="2400" b="0" i="0" smtClean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m:t>BGE</m:t>
                      </m:r>
                      <m:r>
                        <a:rPr lang="fr-FR" sz="2400" b="0" i="0" smtClean="0">
                          <a:latin typeface="Cambria Math" panose="02040503050406030204" pitchFamily="18" charset="0"/>
                          <a:ea typeface="Roboto Condensed" panose="02000000000000000000" pitchFamily="2" charset="0"/>
                        </a:rPr>
                        <m:t>)</m:t>
                      </m:r>
                    </m:oMath>
                  </m:oMathPara>
                </a14:m>
                <a:endParaRPr lang="fr-FR" sz="2400" dirty="0">
                  <a:latin typeface="Roboto Condensed" panose="02000000000000000000" pitchFamily="2" charset="0"/>
                  <a:ea typeface="Roboto Condensed" panose="02000000000000000000" pitchFamily="2" charset="0"/>
                </a:endParaRPr>
              </a:p>
            </p:txBody>
          </p:sp>
        </mc:Choice>
        <mc:Fallback>
          <p:sp>
            <p:nvSpPr>
              <p:cNvPr id="132" name="ZoneTexte 131">
                <a:extLst>
                  <a:ext uri="{FF2B5EF4-FFF2-40B4-BE49-F238E27FC236}">
                    <a16:creationId xmlns:a16="http://schemas.microsoft.com/office/drawing/2014/main" id="{B64486A8-E392-4732-A097-EA2EA99BA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380" y="3882312"/>
                <a:ext cx="1152560" cy="369332"/>
              </a:xfrm>
              <a:prstGeom prst="rect">
                <a:avLst/>
              </a:prstGeom>
              <a:blipFill>
                <a:blip r:embed="rId8"/>
                <a:stretch>
                  <a:fillRect l="-2646" r="-12698" b="-3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3" name="ZoneTexte 132">
                <a:extLst>
                  <a:ext uri="{FF2B5EF4-FFF2-40B4-BE49-F238E27FC236}">
                    <a16:creationId xmlns:a16="http://schemas.microsoft.com/office/drawing/2014/main" id="{50DFC725-C2AD-4D53-9224-A381DDB21DB4}"/>
                  </a:ext>
                </a:extLst>
              </p:cNvPr>
              <p:cNvSpPr txBox="1"/>
              <p:nvPr/>
            </p:nvSpPr>
            <p:spPr>
              <a:xfrm>
                <a:off x="1984294" y="3868842"/>
                <a:ext cx="29655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fr-FR" sz="2400" dirty="0">
                  <a:latin typeface="Roboto Condensed" panose="02000000000000000000" pitchFamily="2" charset="0"/>
                  <a:ea typeface="Roboto Condensed" panose="02000000000000000000" pitchFamily="2" charset="0"/>
                </a:endParaRPr>
              </a:p>
            </p:txBody>
          </p:sp>
        </mc:Choice>
        <mc:Fallback>
          <p:sp>
            <p:nvSpPr>
              <p:cNvPr id="133" name="ZoneTexte 132">
                <a:extLst>
                  <a:ext uri="{FF2B5EF4-FFF2-40B4-BE49-F238E27FC236}">
                    <a16:creationId xmlns:a16="http://schemas.microsoft.com/office/drawing/2014/main" id="{50DFC725-C2AD-4D53-9224-A381DDB21D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4294" y="3868842"/>
                <a:ext cx="296556" cy="369332"/>
              </a:xfrm>
              <a:prstGeom prst="rect">
                <a:avLst/>
              </a:prstGeom>
              <a:blipFill>
                <a:blip r:embed="rId9"/>
                <a:stretch>
                  <a:fillRect r="-2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4" name="ZoneTexte 133">
                <a:extLst>
                  <a:ext uri="{FF2B5EF4-FFF2-40B4-BE49-F238E27FC236}">
                    <a16:creationId xmlns:a16="http://schemas.microsoft.com/office/drawing/2014/main" id="{5275DBDE-2CD6-43B4-A3B0-C3CDBC3FD3FB}"/>
                  </a:ext>
                </a:extLst>
              </p:cNvPr>
              <p:cNvSpPr txBox="1"/>
              <p:nvPr/>
            </p:nvSpPr>
            <p:spPr>
              <a:xfrm>
                <a:off x="1982691" y="3868842"/>
                <a:ext cx="29976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fr-FR" sz="2400" b="0" i="0" smtClean="0">
                          <a:latin typeface="Cambria Math" panose="02040503050406030204" pitchFamily="18" charset="0"/>
                          <a:ea typeface="Roboto Condensed" panose="02000000000000000000" pitchFamily="2" charset="0"/>
                        </a:rPr>
                        <m:t>=</m:t>
                      </m:r>
                    </m:oMath>
                  </m:oMathPara>
                </a14:m>
                <a:endParaRPr lang="fr-FR" sz="2400" dirty="0">
                  <a:latin typeface="Roboto Condensed" panose="02000000000000000000" pitchFamily="2" charset="0"/>
                  <a:ea typeface="Roboto Condensed" panose="02000000000000000000" pitchFamily="2" charset="0"/>
                </a:endParaRPr>
              </a:p>
            </p:txBody>
          </p:sp>
        </mc:Choice>
        <mc:Fallback>
          <p:sp>
            <p:nvSpPr>
              <p:cNvPr id="134" name="ZoneTexte 133">
                <a:extLst>
                  <a:ext uri="{FF2B5EF4-FFF2-40B4-BE49-F238E27FC236}">
                    <a16:creationId xmlns:a16="http://schemas.microsoft.com/office/drawing/2014/main" id="{5275DBDE-2CD6-43B4-A3B0-C3CDBC3FD3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2691" y="3868842"/>
                <a:ext cx="299762" cy="369332"/>
              </a:xfrm>
              <a:prstGeom prst="rect">
                <a:avLst/>
              </a:prstGeom>
              <a:blipFill>
                <a:blip r:embed="rId10"/>
                <a:stretch>
                  <a:fillRect r="-2244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5" name="Connecteur droit 134">
            <a:extLst>
              <a:ext uri="{FF2B5EF4-FFF2-40B4-BE49-F238E27FC236}">
                <a16:creationId xmlns:a16="http://schemas.microsoft.com/office/drawing/2014/main" id="{0F87BEFD-BE90-4BBE-AF35-0137E38CB767}"/>
              </a:ext>
            </a:extLst>
          </p:cNvPr>
          <p:cNvCxnSpPr>
            <a:cxnSpLocks/>
          </p:cNvCxnSpPr>
          <p:nvPr/>
        </p:nvCxnSpPr>
        <p:spPr>
          <a:xfrm>
            <a:off x="2515875" y="3940448"/>
            <a:ext cx="1892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ZoneTexte 135">
            <a:extLst>
              <a:ext uri="{FF2B5EF4-FFF2-40B4-BE49-F238E27FC236}">
                <a16:creationId xmlns:a16="http://schemas.microsoft.com/office/drawing/2014/main" id="{77398779-2C9A-487E-AC4B-7715887E84C0}"/>
              </a:ext>
            </a:extLst>
          </p:cNvPr>
          <p:cNvSpPr txBox="1"/>
          <p:nvPr/>
        </p:nvSpPr>
        <p:spPr>
          <a:xfrm>
            <a:off x="640080" y="4390721"/>
            <a:ext cx="5455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S </a:t>
            </a:r>
            <a:r>
              <a:rPr lang="fr-FR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= </a:t>
            </a:r>
            <a:r>
              <a:rPr lang="fr-FR" sz="14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instantaneous</a:t>
            </a:r>
            <a:r>
              <a:rPr lang="fr-FR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invasion fitness</a:t>
            </a:r>
          </a:p>
        </p:txBody>
      </p:sp>
      <p:cxnSp>
        <p:nvCxnSpPr>
          <p:cNvPr id="137" name="Connecteur droit 136">
            <a:extLst>
              <a:ext uri="{FF2B5EF4-FFF2-40B4-BE49-F238E27FC236}">
                <a16:creationId xmlns:a16="http://schemas.microsoft.com/office/drawing/2014/main" id="{98177238-1118-41A6-B36D-52DFCA0E4FA9}"/>
              </a:ext>
            </a:extLst>
          </p:cNvPr>
          <p:cNvCxnSpPr>
            <a:cxnSpLocks/>
          </p:cNvCxnSpPr>
          <p:nvPr/>
        </p:nvCxnSpPr>
        <p:spPr>
          <a:xfrm>
            <a:off x="739140" y="4466990"/>
            <a:ext cx="8763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8" name="Groupe 137">
            <a:extLst>
              <a:ext uri="{FF2B5EF4-FFF2-40B4-BE49-F238E27FC236}">
                <a16:creationId xmlns:a16="http://schemas.microsoft.com/office/drawing/2014/main" id="{E33F13E9-B3FF-4367-BB93-C57BCBB21C70}"/>
              </a:ext>
            </a:extLst>
          </p:cNvPr>
          <p:cNvGrpSpPr/>
          <p:nvPr/>
        </p:nvGrpSpPr>
        <p:grpSpPr>
          <a:xfrm>
            <a:off x="216006" y="5873634"/>
            <a:ext cx="7017663" cy="800600"/>
            <a:chOff x="2784395" y="5700451"/>
            <a:chExt cx="7017663" cy="800600"/>
          </a:xfrm>
        </p:grpSpPr>
        <p:pic>
          <p:nvPicPr>
            <p:cNvPr id="139" name="Gradient">
              <a:extLst>
                <a:ext uri="{FF2B5EF4-FFF2-40B4-BE49-F238E27FC236}">
                  <a16:creationId xmlns:a16="http://schemas.microsoft.com/office/drawing/2014/main" id="{5E94ADBB-0D34-451F-9A14-E6A9B67AC5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88"/>
            <a:stretch/>
          </p:blipFill>
          <p:spPr>
            <a:xfrm>
              <a:off x="3086071" y="5700451"/>
              <a:ext cx="6449568" cy="365125"/>
            </a:xfrm>
            <a:prstGeom prst="rect">
              <a:avLst/>
            </a:prstGeom>
          </p:spPr>
        </p:pic>
        <p:sp>
          <p:nvSpPr>
            <p:cNvPr id="140" name="ZoneTexte 139">
              <a:extLst>
                <a:ext uri="{FF2B5EF4-FFF2-40B4-BE49-F238E27FC236}">
                  <a16:creationId xmlns:a16="http://schemas.microsoft.com/office/drawing/2014/main" id="{977CE29D-A1F5-44C5-B168-1DE676224756}"/>
                </a:ext>
              </a:extLst>
            </p:cNvPr>
            <p:cNvSpPr txBox="1"/>
            <p:nvPr/>
          </p:nvSpPr>
          <p:spPr>
            <a:xfrm>
              <a:off x="5966850" y="6039386"/>
              <a:ext cx="6880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BGE</a:t>
              </a:r>
            </a:p>
          </p:txBody>
        </p:sp>
        <p:sp>
          <p:nvSpPr>
            <p:cNvPr id="141" name="ZoneTexte 140">
              <a:extLst>
                <a:ext uri="{FF2B5EF4-FFF2-40B4-BE49-F238E27FC236}">
                  <a16:creationId xmlns:a16="http://schemas.microsoft.com/office/drawing/2014/main" id="{36F1B78C-B686-4914-B07F-6580DA662EAE}"/>
                </a:ext>
              </a:extLst>
            </p:cNvPr>
            <p:cNvSpPr txBox="1"/>
            <p:nvPr/>
          </p:nvSpPr>
          <p:spPr>
            <a:xfrm>
              <a:off x="9535638" y="5700451"/>
              <a:ext cx="266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Inria Serif" pitchFamily="2" charset="0"/>
                </a:rPr>
                <a:t>1</a:t>
              </a:r>
            </a:p>
          </p:txBody>
        </p:sp>
        <p:sp>
          <p:nvSpPr>
            <p:cNvPr id="142" name="ZoneTexte 141">
              <a:extLst>
                <a:ext uri="{FF2B5EF4-FFF2-40B4-BE49-F238E27FC236}">
                  <a16:creationId xmlns:a16="http://schemas.microsoft.com/office/drawing/2014/main" id="{C03A2EA8-E2A8-4015-8A6A-7F2B9CFC3A0D}"/>
                </a:ext>
              </a:extLst>
            </p:cNvPr>
            <p:cNvSpPr txBox="1"/>
            <p:nvPr/>
          </p:nvSpPr>
          <p:spPr>
            <a:xfrm>
              <a:off x="2784395" y="5700451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Inria Serif" pitchFamily="2" charset="0"/>
                </a:rPr>
                <a:t>0</a:t>
              </a:r>
            </a:p>
          </p:txBody>
        </p:sp>
      </p:grpSp>
      <p:cxnSp>
        <p:nvCxnSpPr>
          <p:cNvPr id="143" name="Connecteur droit 142">
            <a:extLst>
              <a:ext uri="{FF2B5EF4-FFF2-40B4-BE49-F238E27FC236}">
                <a16:creationId xmlns:a16="http://schemas.microsoft.com/office/drawing/2014/main" id="{A9C7FD79-1E29-47F7-93F1-3ADDD2532548}"/>
              </a:ext>
            </a:extLst>
          </p:cNvPr>
          <p:cNvCxnSpPr>
            <a:cxnSpLocks/>
          </p:cNvCxnSpPr>
          <p:nvPr/>
        </p:nvCxnSpPr>
        <p:spPr>
          <a:xfrm>
            <a:off x="4841980" y="5489012"/>
            <a:ext cx="0" cy="749747"/>
          </a:xfrm>
          <a:prstGeom prst="line">
            <a:avLst/>
          </a:prstGeom>
          <a:ln w="28575">
            <a:solidFill>
              <a:srgbClr val="08457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Flèche : droite 143">
            <a:extLst>
              <a:ext uri="{FF2B5EF4-FFF2-40B4-BE49-F238E27FC236}">
                <a16:creationId xmlns:a16="http://schemas.microsoft.com/office/drawing/2014/main" id="{9359731A-5604-4C8F-A3CC-FC4AACA219F7}"/>
              </a:ext>
            </a:extLst>
          </p:cNvPr>
          <p:cNvSpPr/>
          <p:nvPr/>
        </p:nvSpPr>
        <p:spPr>
          <a:xfrm>
            <a:off x="5011838" y="5406494"/>
            <a:ext cx="737139" cy="365125"/>
          </a:xfrm>
          <a:prstGeom prst="rightArrow">
            <a:avLst>
              <a:gd name="adj1" fmla="val 50000"/>
              <a:gd name="adj2" fmla="val 88041"/>
            </a:avLst>
          </a:prstGeom>
          <a:solidFill>
            <a:srgbClr val="EFD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Flèche : droite 144">
            <a:extLst>
              <a:ext uri="{FF2B5EF4-FFF2-40B4-BE49-F238E27FC236}">
                <a16:creationId xmlns:a16="http://schemas.microsoft.com/office/drawing/2014/main" id="{05674668-7FB2-4D71-82BC-1D5B3C96FBE4}"/>
              </a:ext>
            </a:extLst>
          </p:cNvPr>
          <p:cNvSpPr/>
          <p:nvPr/>
        </p:nvSpPr>
        <p:spPr>
          <a:xfrm rot="10800000">
            <a:off x="3912317" y="5406494"/>
            <a:ext cx="737139" cy="365125"/>
          </a:xfrm>
          <a:prstGeom prst="rightArrow">
            <a:avLst>
              <a:gd name="adj1" fmla="val 50000"/>
              <a:gd name="adj2" fmla="val 88041"/>
            </a:avLst>
          </a:prstGeom>
          <a:solidFill>
            <a:srgbClr val="FF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6" name="ZoneTexte 145">
            <a:extLst>
              <a:ext uri="{FF2B5EF4-FFF2-40B4-BE49-F238E27FC236}">
                <a16:creationId xmlns:a16="http://schemas.microsoft.com/office/drawing/2014/main" id="{7CBD2B33-0F63-43F9-A050-A9037321F482}"/>
              </a:ext>
            </a:extLst>
          </p:cNvPr>
          <p:cNvSpPr txBox="1"/>
          <p:nvPr/>
        </p:nvSpPr>
        <p:spPr>
          <a:xfrm>
            <a:off x="5011838" y="5119675"/>
            <a:ext cx="470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>
                <a:latin typeface="Inria Serif" pitchFamily="2" charset="0"/>
                <a:ea typeface="Cambria Math" panose="02040503050406030204" pitchFamily="18" charset="0"/>
              </a:rPr>
              <a:t>Y</a:t>
            </a:r>
            <a:r>
              <a:rPr lang="fr-FR" i="1" baseline="-25000" dirty="0" err="1">
                <a:latin typeface="Inria Serif" pitchFamily="2" charset="0"/>
                <a:ea typeface="Cambria Math" panose="02040503050406030204" pitchFamily="18" charset="0"/>
              </a:rPr>
              <a:t>p</a:t>
            </a:r>
            <a:endParaRPr lang="fr-FR" sz="1400" i="1" baseline="-250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47" name="ZoneTexte 146">
            <a:extLst>
              <a:ext uri="{FF2B5EF4-FFF2-40B4-BE49-F238E27FC236}">
                <a16:creationId xmlns:a16="http://schemas.microsoft.com/office/drawing/2014/main" id="{83B106F1-D1CB-42A3-9C5D-8977BF423D91}"/>
              </a:ext>
            </a:extLst>
          </p:cNvPr>
          <p:cNvSpPr txBox="1"/>
          <p:nvPr/>
        </p:nvSpPr>
        <p:spPr>
          <a:xfrm>
            <a:off x="4177175" y="5121700"/>
            <a:ext cx="470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i="1" dirty="0" err="1">
                <a:latin typeface="Inria Serif" pitchFamily="2" charset="0"/>
                <a:ea typeface="Cambria Math" panose="02040503050406030204" pitchFamily="18" charset="0"/>
              </a:rPr>
              <a:t>A</a:t>
            </a:r>
            <a:r>
              <a:rPr lang="fr-FR" i="1" baseline="-25000" dirty="0" err="1">
                <a:latin typeface="Inria Serif" pitchFamily="2" charset="0"/>
                <a:ea typeface="Cambria Math" panose="02040503050406030204" pitchFamily="18" charset="0"/>
              </a:rPr>
              <a:t>p</a:t>
            </a:r>
            <a:endParaRPr lang="fr-FR" sz="1400" i="1" baseline="-250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148" name="Graphique 147" descr="Avertissement">
            <a:extLst>
              <a:ext uri="{FF2B5EF4-FFF2-40B4-BE49-F238E27FC236}">
                <a16:creationId xmlns:a16="http://schemas.microsoft.com/office/drawing/2014/main" id="{E99DA8CE-44D2-4FB0-94CE-FCFEE0DF1F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967772" y="3937914"/>
            <a:ext cx="673573" cy="673573"/>
          </a:xfrm>
          <a:prstGeom prst="rect">
            <a:avLst/>
          </a:prstGeom>
        </p:spPr>
      </p:pic>
      <p:sp>
        <p:nvSpPr>
          <p:cNvPr id="149" name="ZoneTexte 148">
            <a:extLst>
              <a:ext uri="{FF2B5EF4-FFF2-40B4-BE49-F238E27FC236}">
                <a16:creationId xmlns:a16="http://schemas.microsoft.com/office/drawing/2014/main" id="{034D64DE-47A9-4E7B-A26C-FC1C5D13C600}"/>
              </a:ext>
            </a:extLst>
          </p:cNvPr>
          <p:cNvSpPr txBox="1"/>
          <p:nvPr/>
        </p:nvSpPr>
        <p:spPr>
          <a:xfrm>
            <a:off x="4696147" y="3953828"/>
            <a:ext cx="2062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Not a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mechanistic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description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57FF2ED2-AE3E-40D4-85D4-26FF9159AE5B}"/>
              </a:ext>
            </a:extLst>
          </p:cNvPr>
          <p:cNvGrpSpPr/>
          <p:nvPr/>
        </p:nvGrpSpPr>
        <p:grpSpPr>
          <a:xfrm>
            <a:off x="7455770" y="3007360"/>
            <a:ext cx="1577024" cy="1693813"/>
            <a:chOff x="7455770" y="3007360"/>
            <a:chExt cx="1577024" cy="1693813"/>
          </a:xfrm>
        </p:grpSpPr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83AC2B82-045E-49A4-BBA5-C4CAF0D87338}"/>
                </a:ext>
              </a:extLst>
            </p:cNvPr>
            <p:cNvSpPr/>
            <p:nvPr/>
          </p:nvSpPr>
          <p:spPr>
            <a:xfrm>
              <a:off x="8457222" y="3007360"/>
              <a:ext cx="575572" cy="413127"/>
            </a:xfrm>
            <a:prstGeom prst="rect">
              <a:avLst/>
            </a:prstGeom>
            <a:noFill/>
            <a:ln w="19050">
              <a:solidFill>
                <a:srgbClr val="F0622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" name="ZoneTexte 151">
              <a:extLst>
                <a:ext uri="{FF2B5EF4-FFF2-40B4-BE49-F238E27FC236}">
                  <a16:creationId xmlns:a16="http://schemas.microsoft.com/office/drawing/2014/main" id="{4DCF0660-ECEC-42AE-8E42-2D4AAB2B1B0D}"/>
                </a:ext>
              </a:extLst>
            </p:cNvPr>
            <p:cNvSpPr txBox="1"/>
            <p:nvPr/>
          </p:nvSpPr>
          <p:spPr>
            <a:xfrm>
              <a:off x="7455770" y="4177953"/>
              <a:ext cx="14478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solidFill>
                    <a:schemeClr val="bg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Mutation </a:t>
              </a:r>
              <a:r>
                <a:rPr lang="fr-FR" sz="1400" dirty="0" err="1">
                  <a:solidFill>
                    <a:schemeClr val="bg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probability</a:t>
              </a:r>
              <a:endParaRPr lang="fr-FR" sz="14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cxnSp>
          <p:nvCxnSpPr>
            <p:cNvPr id="153" name="Connecteur : en angle 152">
              <a:extLst>
                <a:ext uri="{FF2B5EF4-FFF2-40B4-BE49-F238E27FC236}">
                  <a16:creationId xmlns:a16="http://schemas.microsoft.com/office/drawing/2014/main" id="{80D2E23C-F66F-47A4-9A92-C2C6B7E076E6}"/>
                </a:ext>
              </a:extLst>
            </p:cNvPr>
            <p:cNvCxnSpPr>
              <a:cxnSpLocks/>
              <a:stCxn id="151" idx="2"/>
              <a:endCxn id="152" idx="0"/>
            </p:cNvCxnSpPr>
            <p:nvPr/>
          </p:nvCxnSpPr>
          <p:spPr>
            <a:xfrm rot="5400000">
              <a:off x="8083614" y="3516559"/>
              <a:ext cx="757466" cy="565322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F0622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D2F66402-99E3-4C39-A1C4-B31A4F558948}"/>
              </a:ext>
            </a:extLst>
          </p:cNvPr>
          <p:cNvGrpSpPr/>
          <p:nvPr/>
        </p:nvGrpSpPr>
        <p:grpSpPr>
          <a:xfrm>
            <a:off x="8788050" y="2835794"/>
            <a:ext cx="1447832" cy="1673203"/>
            <a:chOff x="8788050" y="2835794"/>
            <a:chExt cx="1447832" cy="1673203"/>
          </a:xfrm>
        </p:grpSpPr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C5A68697-8395-4B83-AB5C-4C33ECC2F736}"/>
                </a:ext>
              </a:extLst>
            </p:cNvPr>
            <p:cNvSpPr/>
            <p:nvPr/>
          </p:nvSpPr>
          <p:spPr>
            <a:xfrm>
              <a:off x="9135545" y="2835794"/>
              <a:ext cx="752843" cy="308770"/>
            </a:xfrm>
            <a:prstGeom prst="rect">
              <a:avLst/>
            </a:prstGeom>
            <a:noFill/>
            <a:ln w="19050">
              <a:solidFill>
                <a:srgbClr val="F0622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8" name="ZoneTexte 157">
              <a:extLst>
                <a:ext uri="{FF2B5EF4-FFF2-40B4-BE49-F238E27FC236}">
                  <a16:creationId xmlns:a16="http://schemas.microsoft.com/office/drawing/2014/main" id="{CC1F670C-491B-4D43-9196-FC950FB9527F}"/>
                </a:ext>
              </a:extLst>
            </p:cNvPr>
            <p:cNvSpPr txBox="1"/>
            <p:nvPr/>
          </p:nvSpPr>
          <p:spPr>
            <a:xfrm>
              <a:off x="8788050" y="4201220"/>
              <a:ext cx="14478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solidFill>
                    <a:schemeClr val="bg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Mutation variance</a:t>
              </a:r>
            </a:p>
          </p:txBody>
        </p:sp>
        <p:cxnSp>
          <p:nvCxnSpPr>
            <p:cNvPr id="159" name="Connecteur : en angle 158">
              <a:extLst>
                <a:ext uri="{FF2B5EF4-FFF2-40B4-BE49-F238E27FC236}">
                  <a16:creationId xmlns:a16="http://schemas.microsoft.com/office/drawing/2014/main" id="{949E88AA-A3B6-43B8-86F4-7ECBB12ADA74}"/>
                </a:ext>
              </a:extLst>
            </p:cNvPr>
            <p:cNvCxnSpPr>
              <a:cxnSpLocks/>
              <a:stCxn id="157" idx="2"/>
              <a:endCxn id="158" idx="0"/>
            </p:cNvCxnSpPr>
            <p:nvPr/>
          </p:nvCxnSpPr>
          <p:spPr>
            <a:xfrm rot="5400000">
              <a:off x="8983639" y="3672892"/>
              <a:ext cx="1056656" cy="1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F0622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88184596-E44E-4BE0-8590-B2F1AA3FD30F}"/>
              </a:ext>
            </a:extLst>
          </p:cNvPr>
          <p:cNvGrpSpPr/>
          <p:nvPr/>
        </p:nvGrpSpPr>
        <p:grpSpPr>
          <a:xfrm>
            <a:off x="9975969" y="3007360"/>
            <a:ext cx="1796930" cy="1501637"/>
            <a:chOff x="9975969" y="3007360"/>
            <a:chExt cx="1796930" cy="1501637"/>
          </a:xfrm>
        </p:grpSpPr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7DFBEA5B-FE60-4B69-9C80-E993D53C0D4A}"/>
                </a:ext>
              </a:extLst>
            </p:cNvPr>
            <p:cNvSpPr/>
            <p:nvPr/>
          </p:nvSpPr>
          <p:spPr>
            <a:xfrm>
              <a:off x="9975969" y="3007360"/>
              <a:ext cx="618367" cy="413127"/>
            </a:xfrm>
            <a:prstGeom prst="rect">
              <a:avLst/>
            </a:prstGeom>
            <a:noFill/>
            <a:ln w="19050">
              <a:solidFill>
                <a:srgbClr val="F0622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2" name="ZoneTexte 211">
              <a:extLst>
                <a:ext uri="{FF2B5EF4-FFF2-40B4-BE49-F238E27FC236}">
                  <a16:creationId xmlns:a16="http://schemas.microsoft.com/office/drawing/2014/main" id="{0B27BC7E-899D-4D66-82F5-96C7571A0E14}"/>
                </a:ext>
              </a:extLst>
            </p:cNvPr>
            <p:cNvSpPr txBox="1"/>
            <p:nvPr/>
          </p:nvSpPr>
          <p:spPr>
            <a:xfrm>
              <a:off x="10325067" y="4201220"/>
              <a:ext cx="14478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solidFill>
                    <a:schemeClr val="bg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Population size</a:t>
              </a:r>
            </a:p>
          </p:txBody>
        </p:sp>
        <p:cxnSp>
          <p:nvCxnSpPr>
            <p:cNvPr id="213" name="Connecteur : en angle 212">
              <a:extLst>
                <a:ext uri="{FF2B5EF4-FFF2-40B4-BE49-F238E27FC236}">
                  <a16:creationId xmlns:a16="http://schemas.microsoft.com/office/drawing/2014/main" id="{8557656B-E985-48C4-BDB5-5C6BA76E2C6D}"/>
                </a:ext>
              </a:extLst>
            </p:cNvPr>
            <p:cNvCxnSpPr>
              <a:cxnSpLocks/>
              <a:stCxn id="185" idx="2"/>
              <a:endCxn id="212" idx="0"/>
            </p:cNvCxnSpPr>
            <p:nvPr/>
          </p:nvCxnSpPr>
          <p:spPr>
            <a:xfrm rot="16200000" flipH="1">
              <a:off x="10276702" y="3428938"/>
              <a:ext cx="780733" cy="763830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F0622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4" name="Espace réservé du texte 4">
            <a:extLst>
              <a:ext uri="{FF2B5EF4-FFF2-40B4-BE49-F238E27FC236}">
                <a16:creationId xmlns:a16="http://schemas.microsoft.com/office/drawing/2014/main" id="{8890FF1F-99F2-488E-B83C-ECD1268305BA}"/>
              </a:ext>
            </a:extLst>
          </p:cNvPr>
          <p:cNvSpPr txBox="1">
            <a:spLocks/>
          </p:cNvSpPr>
          <p:nvPr/>
        </p:nvSpPr>
        <p:spPr>
          <a:xfrm>
            <a:off x="7840663" y="4936716"/>
            <a:ext cx="3833656" cy="1346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approach</a:t>
            </a:r>
            <a:r>
              <a:rPr lang="fr-FR" dirty="0"/>
              <a:t>, populations </a:t>
            </a:r>
            <a:r>
              <a:rPr lang="fr-FR" dirty="0" err="1"/>
              <a:t>stay</a:t>
            </a:r>
            <a:r>
              <a:rPr lang="fr-FR" dirty="0"/>
              <a:t>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monomorphic</a:t>
            </a:r>
            <a:r>
              <a:rPr lang="fr-FR" dirty="0"/>
              <a:t>. This </a:t>
            </a:r>
            <a:r>
              <a:rPr lang="fr-FR" dirty="0" err="1"/>
              <a:t>keeps</a:t>
            </a:r>
            <a:r>
              <a:rPr lang="fr-FR" dirty="0"/>
              <a:t> the basic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compartment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structure</a:t>
            </a:r>
            <a:r>
              <a:rPr lang="fr-FR" dirty="0"/>
              <a:t> of </a:t>
            </a:r>
            <a:r>
              <a:rPr lang="fr-FR" dirty="0" err="1"/>
              <a:t>ESMs</a:t>
            </a:r>
            <a:r>
              <a:rPr lang="fr-FR" dirty="0"/>
              <a:t>.</a:t>
            </a:r>
          </a:p>
        </p:txBody>
      </p:sp>
      <p:pic>
        <p:nvPicPr>
          <p:cNvPr id="215" name="Graphique 214" descr="Avertissement">
            <a:extLst>
              <a:ext uri="{FF2B5EF4-FFF2-40B4-BE49-F238E27FC236}">
                <a16:creationId xmlns:a16="http://schemas.microsoft.com/office/drawing/2014/main" id="{CF027C6B-0C27-4E37-9B58-B21CC3009C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19098" y="234709"/>
            <a:ext cx="673573" cy="673573"/>
          </a:xfrm>
          <a:prstGeom prst="rect">
            <a:avLst/>
          </a:prstGeom>
        </p:spPr>
      </p:pic>
      <p:sp>
        <p:nvSpPr>
          <p:cNvPr id="216" name="ZoneTexte 215">
            <a:extLst>
              <a:ext uri="{FF2B5EF4-FFF2-40B4-BE49-F238E27FC236}">
                <a16:creationId xmlns:a16="http://schemas.microsoft.com/office/drawing/2014/main" id="{6438A8F4-A8C8-4800-B126-2F4DE39AC745}"/>
              </a:ext>
            </a:extLst>
          </p:cNvPr>
          <p:cNvSpPr txBox="1"/>
          <p:nvPr/>
        </p:nvSpPr>
        <p:spPr>
          <a:xfrm>
            <a:off x="1092671" y="249639"/>
            <a:ext cx="4948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Classical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form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of the canonical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equation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is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too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precise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and relies on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strong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assumptions</a:t>
            </a:r>
            <a:endParaRPr lang="fr-FR" b="1" dirty="0">
              <a:solidFill>
                <a:srgbClr val="F06225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27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"/>
                            </p:stCondLst>
                            <p:childTnLst>
                              <p:par>
                                <p:cTn id="4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2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2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2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2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2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50"/>
                            </p:stCondLst>
                            <p:childTnLst>
                              <p:par>
                                <p:cTn id="120" presetID="22" presetClass="entr" presetSubtype="2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5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5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-0.11094 -2.59259E-6 " pathEditMode="relative" rAng="0" ptsTypes="AA">
                                      <p:cBhvr>
                                        <p:cTn id="135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47" y="0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35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-0.11094 3.7037E-6 " pathEditMode="relative" rAng="0" ptsTypes="AA">
                                      <p:cBhvr>
                                        <p:cTn id="137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47" y="0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35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6 L -0.11094 3.7037E-6 " pathEditMode="relative" rAng="0" ptsTypes="AA">
                                      <p:cBhvr>
                                        <p:cTn id="13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47" y="0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35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-0.11094 -1.11111E-6 " pathEditMode="relative" rAng="0" ptsTypes="AA">
                                      <p:cBhvr>
                                        <p:cTn id="141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47" y="0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35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-0.11094 3.7037E-7 " pathEditMode="relative" rAng="0" ptsTypes="AA">
                                      <p:cBhvr>
                                        <p:cTn id="143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47" y="0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6" presetClass="emph" presetSubtype="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5" dur="1000" fill="hold"/>
                                        <p:tgtEl>
                                          <p:spTgt spid="145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6" presetClass="emph" presetSubtype="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7" dur="1000" fill="hold"/>
                                        <p:tgtEl>
                                          <p:spTgt spid="14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3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0.04752 -2.59259E-6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0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63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04753 3.7037E-6 " pathEditMode="relative" rAng="0" ptsTypes="AA">
                                      <p:cBhvr>
                                        <p:cTn id="15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63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6 L 0.04752 3.7037E-6 " pathEditMode="relative" rAng="0" ptsTypes="AA">
                                      <p:cBhvr>
                                        <p:cTn id="15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0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63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0.04753 -1.11111E-6 " pathEditMode="relative" rAng="0" ptsTypes="AA">
                                      <p:cBhvr>
                                        <p:cTn id="15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0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63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0.04752 3.7037E-7 " pathEditMode="relative" rAng="0" ptsTypes="AA">
                                      <p:cBhvr>
                                        <p:cTn id="159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0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6" presetClass="emph" presetSubtype="0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1" dur="500" fill="hold"/>
                                        <p:tgtEl>
                                          <p:spTgt spid="145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6" presetClass="emph" presetSubtype="0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3" dur="500" fill="hold"/>
                                        <p:tgtEl>
                                          <p:spTgt spid="14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/>
      <p:bldP spid="115" grpId="0" animBg="1"/>
      <p:bldP spid="116" grpId="0"/>
      <p:bldP spid="117" grpId="0" animBg="1"/>
      <p:bldP spid="118" grpId="0"/>
      <p:bldP spid="119" grpId="0"/>
      <p:bldP spid="120" grpId="0" animBg="1"/>
      <p:bldP spid="123" grpId="0" animBg="1"/>
      <p:bldP spid="129" grpId="0"/>
      <p:bldP spid="128" grpId="0"/>
      <p:bldP spid="130" grpId="0"/>
      <p:bldP spid="131" grpId="0"/>
      <p:bldP spid="132" grpId="0"/>
      <p:bldP spid="133" grpId="0"/>
      <p:bldP spid="133" grpId="1"/>
      <p:bldP spid="134" grpId="0"/>
      <p:bldP spid="136" grpId="0"/>
      <p:bldP spid="144" grpId="0" animBg="1"/>
      <p:bldP spid="144" grpId="1" animBg="1"/>
      <p:bldP spid="144" grpId="2" animBg="1"/>
      <p:bldP spid="144" grpId="3" animBg="1"/>
      <p:bldP spid="144" grpId="4" animBg="1"/>
      <p:bldP spid="145" grpId="0" animBg="1"/>
      <p:bldP spid="145" grpId="1" animBg="1"/>
      <p:bldP spid="145" grpId="2" animBg="1"/>
      <p:bldP spid="145" grpId="3" animBg="1"/>
      <p:bldP spid="145" grpId="4" animBg="1"/>
      <p:bldP spid="146" grpId="0"/>
      <p:bldP spid="146" grpId="1"/>
      <p:bldP spid="146" grpId="2"/>
      <p:bldP spid="147" grpId="0"/>
      <p:bldP spid="147" grpId="1"/>
      <p:bldP spid="147" grpId="2"/>
      <p:bldP spid="149" grpId="0"/>
      <p:bldP spid="214" grpId="0"/>
      <p:bldP spid="2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34938DE-1A12-4CA8-B75A-C4647533B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5" name="Bulle narrative : ronde 4">
            <a:extLst>
              <a:ext uri="{FF2B5EF4-FFF2-40B4-BE49-F238E27FC236}">
                <a16:creationId xmlns:a16="http://schemas.microsoft.com/office/drawing/2014/main" id="{E4F9063B-77B5-4CE8-B7DA-598CEC7E38A3}"/>
              </a:ext>
            </a:extLst>
          </p:cNvPr>
          <p:cNvSpPr/>
          <p:nvPr/>
        </p:nvSpPr>
        <p:spPr>
          <a:xfrm>
            <a:off x="8117623" y="4385079"/>
            <a:ext cx="2220686" cy="2220685"/>
          </a:xfrm>
          <a:prstGeom prst="wedgeEllipseCallout">
            <a:avLst>
              <a:gd name="adj1" fmla="val -63719"/>
              <a:gd name="adj2" fmla="val -14215"/>
            </a:avLst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1D0CF004-2E14-41C5-A101-85314B9C5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240776">
            <a:off x="9123433" y="4543577"/>
            <a:ext cx="1249235" cy="1249235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392DD70E-0E98-479C-B25E-B887E2F25C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098343">
            <a:off x="8228348" y="5113546"/>
            <a:ext cx="980104" cy="980104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2CF37EA3-5F27-4B55-9934-3B190D2364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18293" y="5667975"/>
            <a:ext cx="847738" cy="847738"/>
          </a:xfrm>
          <a:prstGeom prst="rect">
            <a:avLst/>
          </a:prstGeom>
        </p:spPr>
      </p:pic>
      <p:pic>
        <p:nvPicPr>
          <p:cNvPr id="16" name="Graphique 15">
            <a:extLst>
              <a:ext uri="{FF2B5EF4-FFF2-40B4-BE49-F238E27FC236}">
                <a16:creationId xmlns:a16="http://schemas.microsoft.com/office/drawing/2014/main" id="{CC29D359-05AA-40BC-8980-433C8FD4DE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040028">
            <a:off x="8440427" y="4537359"/>
            <a:ext cx="661227" cy="66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9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81865EA-36AB-427F-8337-ECA99F9FB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E4E7-BC2B-4966-A071-AA6AB7FD3884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DC964E2E-0048-41B2-A309-1FCDC47C0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43861" y="6236420"/>
            <a:ext cx="601212" cy="601212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E6D8F8AD-F2E7-43E2-94B9-F8501C0DD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6536" y="3444413"/>
            <a:ext cx="959966" cy="959966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5A8FEA7C-6312-4F62-9638-D3050BB889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09030" y="4813969"/>
            <a:ext cx="1246465" cy="1246465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5A8B8784-3BFA-46EF-9E25-5C771D8CFE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60618" y="3178927"/>
            <a:ext cx="1343289" cy="1343289"/>
          </a:xfrm>
          <a:prstGeom prst="rect">
            <a:avLst/>
          </a:prstGeom>
        </p:spPr>
      </p:pic>
      <p:pic>
        <p:nvPicPr>
          <p:cNvPr id="20" name="Graphique 19">
            <a:extLst>
              <a:ext uri="{FF2B5EF4-FFF2-40B4-BE49-F238E27FC236}">
                <a16:creationId xmlns:a16="http://schemas.microsoft.com/office/drawing/2014/main" id="{FD25D289-DCC0-46C5-9A5E-4179E2710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4874" y="4765556"/>
            <a:ext cx="1343290" cy="134329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94810D55-7EEE-4850-85B1-CE3526044D88}"/>
              </a:ext>
            </a:extLst>
          </p:cNvPr>
          <p:cNvSpPr txBox="1"/>
          <p:nvPr/>
        </p:nvSpPr>
        <p:spPr>
          <a:xfrm>
            <a:off x="1" y="603709"/>
            <a:ext cx="60959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  <a:latin typeface="Inria Serif" pitchFamily="2" charset="0"/>
              </a:rPr>
              <a:t>Pros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6393AD2-4AF2-4189-8871-1ED26D5F5B7C}"/>
              </a:ext>
            </a:extLst>
          </p:cNvPr>
          <p:cNvSpPr txBox="1"/>
          <p:nvPr/>
        </p:nvSpPr>
        <p:spPr>
          <a:xfrm>
            <a:off x="6095964" y="603709"/>
            <a:ext cx="60960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  <a:latin typeface="Inria Serif" pitchFamily="2" charset="0"/>
              </a:rPr>
              <a:t>Cons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1ED9AC8C-D3E3-4CB6-9319-0C50E1F5BF6E}"/>
              </a:ext>
            </a:extLst>
          </p:cNvPr>
          <p:cNvCxnSpPr/>
          <p:nvPr/>
        </p:nvCxnSpPr>
        <p:spPr>
          <a:xfrm>
            <a:off x="6096000" y="798653"/>
            <a:ext cx="0" cy="5301205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65D36877-715C-423E-AD0E-B0B8A5BF2CD9}"/>
              </a:ext>
            </a:extLst>
          </p:cNvPr>
          <p:cNvGrpSpPr/>
          <p:nvPr/>
        </p:nvGrpSpPr>
        <p:grpSpPr>
          <a:xfrm>
            <a:off x="6827490" y="1701455"/>
            <a:ext cx="1809545" cy="1185718"/>
            <a:chOff x="6827490" y="1701455"/>
            <a:chExt cx="2075037" cy="1359684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E272D837-BC07-4023-A6D9-2C955981FA38}"/>
                </a:ext>
              </a:extLst>
            </p:cNvPr>
            <p:cNvGrpSpPr/>
            <p:nvPr/>
          </p:nvGrpSpPr>
          <p:grpSpPr>
            <a:xfrm rot="1800000">
              <a:off x="6827490" y="1766705"/>
              <a:ext cx="1294434" cy="1294434"/>
              <a:chOff x="7725540" y="5058457"/>
              <a:chExt cx="1294434" cy="1294434"/>
            </a:xfrm>
          </p:grpSpPr>
          <p:pic>
            <p:nvPicPr>
              <p:cNvPr id="18" name="Graphique 17">
                <a:extLst>
                  <a:ext uri="{FF2B5EF4-FFF2-40B4-BE49-F238E27FC236}">
                    <a16:creationId xmlns:a16="http://schemas.microsoft.com/office/drawing/2014/main" id="{0132833D-6F73-43F3-AF1D-FCCE393551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725540" y="5058457"/>
                <a:ext cx="1294434" cy="1294434"/>
              </a:xfrm>
              <a:prstGeom prst="rect">
                <a:avLst/>
              </a:prstGeom>
            </p:spPr>
          </p:pic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27C86265-56BD-4C01-BC53-13E0A62C58BF}"/>
                  </a:ext>
                </a:extLst>
              </p:cNvPr>
              <p:cNvSpPr/>
              <p:nvPr/>
            </p:nvSpPr>
            <p:spPr>
              <a:xfrm>
                <a:off x="8573286" y="5823910"/>
                <a:ext cx="164314" cy="164314"/>
              </a:xfrm>
              <a:prstGeom prst="ellipse">
                <a:avLst/>
              </a:prstGeom>
              <a:noFill/>
              <a:ln w="38100">
                <a:solidFill>
                  <a:srgbClr val="EFD21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41A91CDB-28D0-481E-8BAC-92ED06E88CFC}"/>
                </a:ext>
              </a:extLst>
            </p:cNvPr>
            <p:cNvGrpSpPr/>
            <p:nvPr/>
          </p:nvGrpSpPr>
          <p:grpSpPr>
            <a:xfrm rot="1800000">
              <a:off x="7608093" y="1701455"/>
              <a:ext cx="1294434" cy="1294434"/>
              <a:chOff x="7725540" y="5058457"/>
              <a:chExt cx="1294434" cy="1294434"/>
            </a:xfrm>
          </p:grpSpPr>
          <p:pic>
            <p:nvPicPr>
              <p:cNvPr id="29" name="Graphique 28">
                <a:extLst>
                  <a:ext uri="{FF2B5EF4-FFF2-40B4-BE49-F238E27FC236}">
                    <a16:creationId xmlns:a16="http://schemas.microsoft.com/office/drawing/2014/main" id="{D5A7DEB6-F07A-4C73-83F0-F65235FD75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725540" y="5058457"/>
                <a:ext cx="1294434" cy="1294434"/>
              </a:xfrm>
              <a:prstGeom prst="rect">
                <a:avLst/>
              </a:prstGeom>
            </p:spPr>
          </p:pic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F9E218AB-35AA-447E-B03C-C3A90F44F8F2}"/>
                  </a:ext>
                </a:extLst>
              </p:cNvPr>
              <p:cNvSpPr/>
              <p:nvPr/>
            </p:nvSpPr>
            <p:spPr>
              <a:xfrm>
                <a:off x="8573286" y="5823910"/>
                <a:ext cx="164314" cy="164314"/>
              </a:xfrm>
              <a:prstGeom prst="ellipse">
                <a:avLst/>
              </a:prstGeom>
              <a:noFill/>
              <a:ln w="38100">
                <a:solidFill>
                  <a:srgbClr val="F9753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33" name="ZoneTexte 32">
            <a:extLst>
              <a:ext uri="{FF2B5EF4-FFF2-40B4-BE49-F238E27FC236}">
                <a16:creationId xmlns:a16="http://schemas.microsoft.com/office/drawing/2014/main" id="{0CB64ED9-9255-41C3-BF67-49AA15F4BBF6}"/>
              </a:ext>
            </a:extLst>
          </p:cNvPr>
          <p:cNvSpPr txBox="1"/>
          <p:nvPr/>
        </p:nvSpPr>
        <p:spPr>
          <a:xfrm>
            <a:off x="2872103" y="2122709"/>
            <a:ext cx="16610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Cost</a:t>
            </a:r>
            <a:r>
              <a:rPr lang="fr-FR" sz="2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-effective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A7FA7FA6-FB93-4387-B44D-46A43BB8399A}"/>
              </a:ext>
            </a:extLst>
          </p:cNvPr>
          <p:cNvSpPr txBox="1"/>
          <p:nvPr/>
        </p:nvSpPr>
        <p:spPr>
          <a:xfrm>
            <a:off x="2872103" y="3724341"/>
            <a:ext cx="29145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Computation at local </a:t>
            </a:r>
            <a:r>
              <a:rPr lang="fr-FR" sz="2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scale</a:t>
            </a:r>
            <a:endParaRPr lang="fr-FR" sz="20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2E8A9963-4E77-4B8A-9698-FCFBD502960D}"/>
              </a:ext>
            </a:extLst>
          </p:cNvPr>
          <p:cNvSpPr txBox="1"/>
          <p:nvPr/>
        </p:nvSpPr>
        <p:spPr>
          <a:xfrm>
            <a:off x="2872103" y="5237146"/>
            <a:ext cx="1843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ESM compatible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D0A364FC-8006-4F98-BB57-272D10939F27}"/>
              </a:ext>
            </a:extLst>
          </p:cNvPr>
          <p:cNvSpPr txBox="1"/>
          <p:nvPr/>
        </p:nvSpPr>
        <p:spPr>
          <a:xfrm>
            <a:off x="9218736" y="2122709"/>
            <a:ext cx="2610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 </a:t>
            </a:r>
            <a:r>
              <a:rPr lang="fr-FR" sz="2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phenotypic</a:t>
            </a:r>
            <a:r>
              <a:rPr lang="fr-FR" sz="2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sz="2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diversity</a:t>
            </a:r>
            <a:endParaRPr lang="fr-FR" sz="20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7EFC1575-5019-40DB-B9BF-CEEA2EDCF265}"/>
              </a:ext>
            </a:extLst>
          </p:cNvPr>
          <p:cNvSpPr txBox="1"/>
          <p:nvPr/>
        </p:nvSpPr>
        <p:spPr>
          <a:xfrm>
            <a:off x="9218736" y="3650516"/>
            <a:ext cx="1927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Long time </a:t>
            </a:r>
            <a:r>
              <a:rPr lang="fr-FR" sz="2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scales</a:t>
            </a:r>
            <a:endParaRPr lang="fr-FR" sz="20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3EBD81EF-59BF-47AA-96D1-11B24878708D}"/>
              </a:ext>
            </a:extLst>
          </p:cNvPr>
          <p:cNvSpPr txBox="1"/>
          <p:nvPr/>
        </p:nvSpPr>
        <p:spPr>
          <a:xfrm>
            <a:off x="9218736" y="5237146"/>
            <a:ext cx="1911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 </a:t>
            </a:r>
            <a:r>
              <a:rPr lang="fr-FR" sz="2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link</a:t>
            </a:r>
            <a:r>
              <a:rPr lang="fr-FR" sz="2000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to ‘</a:t>
            </a:r>
            <a:r>
              <a:rPr lang="fr-FR" sz="2000" b="1" dirty="0" err="1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omics</a:t>
            </a:r>
            <a:endParaRPr lang="fr-FR" sz="2000" b="1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A5ECEFD0-3745-495E-8675-CA09EA7B209B}"/>
              </a:ext>
            </a:extLst>
          </p:cNvPr>
          <p:cNvGrpSpPr/>
          <p:nvPr/>
        </p:nvGrpSpPr>
        <p:grpSpPr>
          <a:xfrm>
            <a:off x="976049" y="1562294"/>
            <a:ext cx="1520941" cy="1520941"/>
            <a:chOff x="976049" y="1562294"/>
            <a:chExt cx="1520941" cy="1520941"/>
          </a:xfrm>
        </p:grpSpPr>
        <p:pic>
          <p:nvPicPr>
            <p:cNvPr id="10" name="Graphique 9">
              <a:extLst>
                <a:ext uri="{FF2B5EF4-FFF2-40B4-BE49-F238E27FC236}">
                  <a16:creationId xmlns:a16="http://schemas.microsoft.com/office/drawing/2014/main" id="{36D52E32-5DAA-4625-B648-913669A5C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76049" y="1562294"/>
              <a:ext cx="1520941" cy="1520941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84F3EB70-7DBE-458B-8EBA-715D659798AB}"/>
                </a:ext>
              </a:extLst>
            </p:cNvPr>
            <p:cNvSpPr txBox="1"/>
            <p:nvPr/>
          </p:nvSpPr>
          <p:spPr>
            <a:xfrm>
              <a:off x="1279830" y="1971738"/>
              <a:ext cx="36580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$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656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CD729B0-6EC0-40FC-8917-A81A41DA91A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/>
              <a:t>The NEMO-PISCES </a:t>
            </a:r>
            <a:r>
              <a:rPr lang="fr-FR" dirty="0" err="1"/>
              <a:t>biogeochemical</a:t>
            </a:r>
            <a:r>
              <a:rPr lang="fr-FR" dirty="0"/>
              <a:t> model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FE5D111-CFAD-4C73-AA9F-0669842C4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E4E7-BC2B-4966-A071-AA6AB7FD3884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57CBCCE-6ED7-408E-A1DF-F07F97316F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0663" y="1478705"/>
            <a:ext cx="3932238" cy="2538691"/>
          </a:xfrm>
        </p:spPr>
        <p:txBody>
          <a:bodyPr/>
          <a:lstStyle/>
          <a:p>
            <a:r>
              <a:rPr lang="fr-FR" dirty="0"/>
              <a:t>The 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NEMO-PISCES</a:t>
            </a:r>
            <a:r>
              <a:rPr lang="fr-FR" dirty="0"/>
              <a:t> model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comprised</a:t>
            </a:r>
            <a:r>
              <a:rPr lang="fr-FR" dirty="0"/>
              <a:t> of a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physical</a:t>
            </a:r>
            <a:r>
              <a:rPr lang="fr-FR" dirty="0"/>
              <a:t> (NEMO) and a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biogeochemical</a:t>
            </a:r>
            <a:r>
              <a:rPr lang="fr-FR" dirty="0"/>
              <a:t> (PISCES) component.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26</a:t>
            </a:r>
            <a:r>
              <a:rPr lang="fr-FR" dirty="0"/>
              <a:t> </a:t>
            </a:r>
            <a:r>
              <a:rPr lang="fr-FR" dirty="0" err="1"/>
              <a:t>compartments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Used</a:t>
            </a:r>
            <a:r>
              <a:rPr lang="fr-FR" dirty="0"/>
              <a:t> in 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CMIP6</a:t>
            </a:r>
            <a:r>
              <a:rPr lang="fr-FR" dirty="0"/>
              <a:t>, and part of 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IPCC report</a:t>
            </a:r>
            <a:r>
              <a:rPr lang="fr-FR" dirty="0"/>
              <a:t>, </a:t>
            </a:r>
            <a:r>
              <a:rPr lang="fr-FR" dirty="0" err="1"/>
              <a:t>chapter</a:t>
            </a:r>
            <a:r>
              <a:rPr lang="fr-FR" dirty="0"/>
              <a:t> 5</a:t>
            </a: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2C90CCF2-C151-471B-9B90-3D956B9B31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43861" y="6236420"/>
            <a:ext cx="601212" cy="601212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5B704338-5EA1-4C96-9466-65B7F576A0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467" y="63219"/>
            <a:ext cx="5353579" cy="4017397"/>
          </a:xfrm>
          <a:prstGeom prst="rect">
            <a:avLst/>
          </a:prstGeom>
        </p:spPr>
      </p:pic>
      <p:pic>
        <p:nvPicPr>
          <p:cNvPr id="16" name="Graphique 15">
            <a:extLst>
              <a:ext uri="{FF2B5EF4-FFF2-40B4-BE49-F238E27FC236}">
                <a16:creationId xmlns:a16="http://schemas.microsoft.com/office/drawing/2014/main" id="{C81057F3-0FD3-4514-A12F-21A1532C74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46922" y="3954768"/>
            <a:ext cx="1961716" cy="2538690"/>
          </a:xfrm>
          <a:prstGeom prst="rect">
            <a:avLst/>
          </a:prstGeom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FCF84348-8CF0-4CAF-9701-6EC9BDAEBA55}"/>
              </a:ext>
            </a:extLst>
          </p:cNvPr>
          <p:cNvSpPr/>
          <p:nvPr/>
        </p:nvSpPr>
        <p:spPr>
          <a:xfrm>
            <a:off x="7910838" y="3190184"/>
            <a:ext cx="118738" cy="11873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 : en angle 19">
            <a:extLst>
              <a:ext uri="{FF2B5EF4-FFF2-40B4-BE49-F238E27FC236}">
                <a16:creationId xmlns:a16="http://schemas.microsoft.com/office/drawing/2014/main" id="{C0C37165-C2F2-4DD3-9D29-E98C12F17901}"/>
              </a:ext>
            </a:extLst>
          </p:cNvPr>
          <p:cNvCxnSpPr>
            <a:cxnSpLocks/>
            <a:endCxn id="16" idx="1"/>
          </p:cNvCxnSpPr>
          <p:nvPr/>
        </p:nvCxnSpPr>
        <p:spPr>
          <a:xfrm rot="16200000" flipH="1">
            <a:off x="7401125" y="3878316"/>
            <a:ext cx="1915192" cy="776401"/>
          </a:xfrm>
          <a:prstGeom prst="bentConnector2">
            <a:avLst/>
          </a:prstGeom>
          <a:ln w="12700">
            <a:solidFill>
              <a:srgbClr val="F06225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A5A2EC52-0366-4BCA-B695-1E505A1714F1}"/>
              </a:ext>
            </a:extLst>
          </p:cNvPr>
          <p:cNvGrpSpPr/>
          <p:nvPr/>
        </p:nvGrpSpPr>
        <p:grpSpPr>
          <a:xfrm>
            <a:off x="103467" y="3984565"/>
            <a:ext cx="3318537" cy="2798682"/>
            <a:chOff x="103467" y="3984565"/>
            <a:chExt cx="3318537" cy="2798682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853312C-B076-4432-B0D5-5690B7BC0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32" y="4220285"/>
              <a:ext cx="2983609" cy="2016135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1F6322BA-1877-4C72-B0DF-D330B9CA08C8}"/>
                </a:ext>
              </a:extLst>
            </p:cNvPr>
            <p:cNvSpPr txBox="1"/>
            <p:nvPr/>
          </p:nvSpPr>
          <p:spPr>
            <a:xfrm>
              <a:off x="103467" y="6285419"/>
              <a:ext cx="33185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Primary</a:t>
              </a:r>
              <a:r>
                <a:rPr lang="fr-FR" sz="14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production </a:t>
              </a:r>
              <a:r>
                <a:rPr lang="fr-FR" sz="1400" dirty="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anomaly</a:t>
              </a:r>
              <a:r>
                <a:rPr lang="fr-FR" sz="14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(mol C/m²/</a:t>
              </a:r>
              <a:r>
                <a:rPr lang="fr-FR" sz="1400" dirty="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year</a:t>
              </a:r>
              <a:r>
                <a:rPr lang="fr-FR" sz="14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)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46B15790-C66E-40E0-B014-8E6E0281669D}"/>
                </a:ext>
              </a:extLst>
            </p:cNvPr>
            <p:cNvSpPr txBox="1"/>
            <p:nvPr/>
          </p:nvSpPr>
          <p:spPr>
            <a:xfrm>
              <a:off x="1122175" y="6537026"/>
              <a:ext cx="128112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i="1" dirty="0" err="1">
                  <a:solidFill>
                    <a:schemeClr val="bg1">
                      <a:lumMod val="65000"/>
                    </a:schemeClr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Laufkötter</a:t>
              </a:r>
              <a:r>
                <a:rPr lang="fr-FR" sz="1000" i="1" dirty="0">
                  <a:solidFill>
                    <a:schemeClr val="bg1">
                      <a:lumMod val="65000"/>
                    </a:schemeClr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et al. , 2015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E7881A3-1FB8-4F3F-8CA8-C2DD9C0D4AA8}"/>
                </a:ext>
              </a:extLst>
            </p:cNvPr>
            <p:cNvSpPr txBox="1"/>
            <p:nvPr/>
          </p:nvSpPr>
          <p:spPr>
            <a:xfrm>
              <a:off x="1471629" y="3984565"/>
              <a:ext cx="5822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CMIP6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A95E322A-B359-460A-ABCC-2798F2B73932}"/>
              </a:ext>
            </a:extLst>
          </p:cNvPr>
          <p:cNvGrpSpPr/>
          <p:nvPr/>
        </p:nvGrpSpPr>
        <p:grpSpPr>
          <a:xfrm>
            <a:off x="3650841" y="3984565"/>
            <a:ext cx="3648359" cy="2798682"/>
            <a:chOff x="3650841" y="3984565"/>
            <a:chExt cx="3648359" cy="2798682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3953F6A-95EF-496E-B5BC-448752DD0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0841" y="4219576"/>
              <a:ext cx="3648359" cy="2009074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D87D1DAB-8D78-465D-9098-E93A998044D3}"/>
                </a:ext>
              </a:extLst>
            </p:cNvPr>
            <p:cNvSpPr txBox="1"/>
            <p:nvPr/>
          </p:nvSpPr>
          <p:spPr>
            <a:xfrm>
              <a:off x="4257379" y="6285419"/>
              <a:ext cx="24352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Export </a:t>
              </a:r>
              <a:r>
                <a:rPr lang="fr-FR" sz="1400" dirty="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anomaly</a:t>
              </a:r>
              <a:r>
                <a:rPr lang="fr-FR" sz="14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(mol C/m²/</a:t>
              </a:r>
              <a:r>
                <a:rPr lang="fr-FR" sz="1400" dirty="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year</a:t>
              </a:r>
              <a:r>
                <a:rPr lang="fr-FR" sz="14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)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C9A593C8-4F84-4809-A2DB-74405B325146}"/>
                </a:ext>
              </a:extLst>
            </p:cNvPr>
            <p:cNvSpPr txBox="1"/>
            <p:nvPr/>
          </p:nvSpPr>
          <p:spPr>
            <a:xfrm>
              <a:off x="4834460" y="6537026"/>
              <a:ext cx="12811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00" i="1" dirty="0" err="1">
                  <a:solidFill>
                    <a:schemeClr val="bg1">
                      <a:lumMod val="65000"/>
                    </a:schemeClr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Laufkötter</a:t>
              </a:r>
              <a:r>
                <a:rPr lang="fr-FR" sz="1000" i="1" dirty="0">
                  <a:solidFill>
                    <a:schemeClr val="bg1">
                      <a:lumMod val="65000"/>
                    </a:schemeClr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et al. , 2016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A9A10651-767C-455C-BF3E-F6CB12650A64}"/>
                </a:ext>
              </a:extLst>
            </p:cNvPr>
            <p:cNvSpPr txBox="1"/>
            <p:nvPr/>
          </p:nvSpPr>
          <p:spPr>
            <a:xfrm>
              <a:off x="5160672" y="3984565"/>
              <a:ext cx="6286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PISCES</a:t>
              </a:r>
            </a:p>
          </p:txBody>
        </p:sp>
      </p:grpSp>
      <p:sp>
        <p:nvSpPr>
          <p:cNvPr id="30" name="Ellipse 29">
            <a:extLst>
              <a:ext uri="{FF2B5EF4-FFF2-40B4-BE49-F238E27FC236}">
                <a16:creationId xmlns:a16="http://schemas.microsoft.com/office/drawing/2014/main" id="{E23D1145-DFD0-4F82-8C25-B3DCABE74912}"/>
              </a:ext>
            </a:extLst>
          </p:cNvPr>
          <p:cNvSpPr/>
          <p:nvPr/>
        </p:nvSpPr>
        <p:spPr>
          <a:xfrm>
            <a:off x="7910838" y="2814264"/>
            <a:ext cx="118738" cy="11873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15A08F92-07BC-4B5D-99AF-C2E790C3D3CB}"/>
              </a:ext>
            </a:extLst>
          </p:cNvPr>
          <p:cNvGrpSpPr/>
          <p:nvPr/>
        </p:nvGrpSpPr>
        <p:grpSpPr>
          <a:xfrm>
            <a:off x="5475020" y="124179"/>
            <a:ext cx="2435818" cy="3830589"/>
            <a:chOff x="5475020" y="124179"/>
            <a:chExt cx="2435818" cy="3830589"/>
          </a:xfrm>
        </p:grpSpPr>
        <p:sp>
          <p:nvSpPr>
            <p:cNvPr id="29" name="Accolade fermante 28">
              <a:extLst>
                <a:ext uri="{FF2B5EF4-FFF2-40B4-BE49-F238E27FC236}">
                  <a16:creationId xmlns:a16="http://schemas.microsoft.com/office/drawing/2014/main" id="{77CBE50B-61AF-44CE-ABCD-CBB0C8491DC1}"/>
                </a:ext>
              </a:extLst>
            </p:cNvPr>
            <p:cNvSpPr/>
            <p:nvPr/>
          </p:nvSpPr>
          <p:spPr>
            <a:xfrm>
              <a:off x="5475020" y="124179"/>
              <a:ext cx="653346" cy="3830589"/>
            </a:xfrm>
            <a:prstGeom prst="rightBrace">
              <a:avLst>
                <a:gd name="adj1" fmla="val 20734"/>
                <a:gd name="adj2" fmla="val 50000"/>
              </a:avLst>
            </a:prstGeom>
            <a:ln w="12700">
              <a:solidFill>
                <a:srgbClr val="F0622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4" name="Connecteur : en angle 33">
              <a:extLst>
                <a:ext uri="{FF2B5EF4-FFF2-40B4-BE49-F238E27FC236}">
                  <a16:creationId xmlns:a16="http://schemas.microsoft.com/office/drawing/2014/main" id="{7FCA2CF2-B4BE-4DEB-9813-AF5A752FDC60}"/>
                </a:ext>
              </a:extLst>
            </p:cNvPr>
            <p:cNvCxnSpPr>
              <a:cxnSpLocks/>
              <a:stCxn id="30" idx="2"/>
              <a:endCxn id="29" idx="1"/>
            </p:cNvCxnSpPr>
            <p:nvPr/>
          </p:nvCxnSpPr>
          <p:spPr>
            <a:xfrm rot="10800000">
              <a:off x="6128366" y="2039475"/>
              <a:ext cx="1782472" cy="834159"/>
            </a:xfrm>
            <a:prstGeom prst="bentConnector5">
              <a:avLst>
                <a:gd name="adj1" fmla="val -17"/>
                <a:gd name="adj2" fmla="val -348"/>
                <a:gd name="adj3" fmla="val 60670"/>
              </a:avLst>
            </a:prstGeom>
            <a:ln w="12700">
              <a:solidFill>
                <a:srgbClr val="F0622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326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EF11BB4-01E8-4D6E-9058-610A3424D60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 err="1"/>
              <a:t>Primary</a:t>
            </a:r>
            <a:r>
              <a:rPr lang="fr-FR" dirty="0"/>
              <a:t> production variation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B3649A0-368D-46F9-9BCB-6E929DB27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E4E7-BC2B-4966-A071-AA6AB7FD3884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1011D89-7199-4C35-87CF-F828E5A48F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0663" y="1478706"/>
            <a:ext cx="3932238" cy="698323"/>
          </a:xfrm>
        </p:spPr>
        <p:txBody>
          <a:bodyPr/>
          <a:lstStyle/>
          <a:p>
            <a:r>
              <a:rPr lang="fr-FR" dirty="0"/>
              <a:t>Eco-</a:t>
            </a:r>
            <a:r>
              <a:rPr lang="fr-FR" dirty="0" err="1"/>
              <a:t>evolutionary</a:t>
            </a:r>
            <a:r>
              <a:rPr lang="fr-FR" dirty="0"/>
              <a:t> </a:t>
            </a:r>
            <a:r>
              <a:rPr lang="fr-FR" dirty="0" err="1"/>
              <a:t>processes</a:t>
            </a:r>
            <a:r>
              <a:rPr lang="fr-FR" dirty="0"/>
              <a:t> are </a:t>
            </a:r>
            <a:r>
              <a:rPr lang="fr-FR" dirty="0" err="1"/>
              <a:t>integrated</a:t>
            </a:r>
            <a:r>
              <a:rPr lang="fr-FR" dirty="0"/>
              <a:t> </a:t>
            </a:r>
            <a:r>
              <a:rPr lang="fr-FR" dirty="0" err="1"/>
              <a:t>assuming</a:t>
            </a:r>
            <a:r>
              <a:rPr lang="fr-FR" dirty="0"/>
              <a:t> 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LDOC limitation</a:t>
            </a:r>
            <a:r>
              <a:rPr lang="fr-FR" dirty="0"/>
              <a:t>.</a:t>
            </a: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C2C6172E-28BA-4EF7-81A6-AFD99E20F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43861" y="6236420"/>
            <a:ext cx="601212" cy="601212"/>
          </a:xfrm>
          <a:prstGeom prst="rect">
            <a:avLst/>
          </a:prstGeom>
        </p:spPr>
      </p:pic>
      <p:pic>
        <p:nvPicPr>
          <p:cNvPr id="133" name="Image 132">
            <a:extLst>
              <a:ext uri="{FF2B5EF4-FFF2-40B4-BE49-F238E27FC236}">
                <a16:creationId xmlns:a16="http://schemas.microsoft.com/office/drawing/2014/main" id="{91921229-934C-4FBB-A88C-EB97C85E05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751" y="277652"/>
            <a:ext cx="4797562" cy="3075438"/>
          </a:xfrm>
          <a:prstGeom prst="rect">
            <a:avLst/>
          </a:prstGeom>
        </p:spPr>
      </p:pic>
      <p:grpSp>
        <p:nvGrpSpPr>
          <p:cNvPr id="138" name="Groupe 137">
            <a:extLst>
              <a:ext uri="{FF2B5EF4-FFF2-40B4-BE49-F238E27FC236}">
                <a16:creationId xmlns:a16="http://schemas.microsoft.com/office/drawing/2014/main" id="{E70C9FD5-EBA3-4443-A243-5EAFE08AF9B8}"/>
              </a:ext>
            </a:extLst>
          </p:cNvPr>
          <p:cNvGrpSpPr/>
          <p:nvPr/>
        </p:nvGrpSpPr>
        <p:grpSpPr>
          <a:xfrm>
            <a:off x="1443258" y="3679517"/>
            <a:ext cx="4654971" cy="2990253"/>
            <a:chOff x="1663246" y="3597747"/>
            <a:chExt cx="4654971" cy="2990253"/>
          </a:xfrm>
        </p:grpSpPr>
        <p:pic>
          <p:nvPicPr>
            <p:cNvPr id="137" name="Image 136">
              <a:extLst>
                <a:ext uri="{FF2B5EF4-FFF2-40B4-BE49-F238E27FC236}">
                  <a16:creationId xmlns:a16="http://schemas.microsoft.com/office/drawing/2014/main" id="{B263962E-DA51-4789-8B47-D97F4F5F2D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492"/>
            <a:stretch/>
          </p:blipFill>
          <p:spPr>
            <a:xfrm>
              <a:off x="1663246" y="3597747"/>
              <a:ext cx="4645161" cy="2445219"/>
            </a:xfrm>
            <a:prstGeom prst="rect">
              <a:avLst/>
            </a:prstGeom>
          </p:spPr>
        </p:pic>
        <p:pic>
          <p:nvPicPr>
            <p:cNvPr id="135" name="Graphique 134">
              <a:extLst>
                <a:ext uri="{FF2B5EF4-FFF2-40B4-BE49-F238E27FC236}">
                  <a16:creationId xmlns:a16="http://schemas.microsoft.com/office/drawing/2014/main" id="{192493FD-0925-4524-B966-C6CF787CD6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81225" b="1221"/>
            <a:stretch/>
          </p:blipFill>
          <p:spPr>
            <a:xfrm>
              <a:off x="1670017" y="6048000"/>
              <a:ext cx="4648200" cy="540000"/>
            </a:xfrm>
            <a:prstGeom prst="rect">
              <a:avLst/>
            </a:prstGeom>
          </p:spPr>
        </p:pic>
      </p:grpSp>
      <p:pic>
        <p:nvPicPr>
          <p:cNvPr id="140" name="Graphique 139">
            <a:extLst>
              <a:ext uri="{FF2B5EF4-FFF2-40B4-BE49-F238E27FC236}">
                <a16:creationId xmlns:a16="http://schemas.microsoft.com/office/drawing/2014/main" id="{542540F8-10B6-42FE-A426-3957759AC0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14901" y="3356900"/>
            <a:ext cx="1846902" cy="1846902"/>
          </a:xfrm>
          <a:prstGeom prst="rect">
            <a:avLst/>
          </a:prstGeom>
        </p:spPr>
      </p:pic>
      <p:grpSp>
        <p:nvGrpSpPr>
          <p:cNvPr id="167" name="Groupe 166">
            <a:extLst>
              <a:ext uri="{FF2B5EF4-FFF2-40B4-BE49-F238E27FC236}">
                <a16:creationId xmlns:a16="http://schemas.microsoft.com/office/drawing/2014/main" id="{467CF54F-B8F6-4C56-89CC-1DB044503879}"/>
              </a:ext>
            </a:extLst>
          </p:cNvPr>
          <p:cNvGrpSpPr/>
          <p:nvPr/>
        </p:nvGrpSpPr>
        <p:grpSpPr>
          <a:xfrm>
            <a:off x="2914510" y="4157473"/>
            <a:ext cx="3117500" cy="270598"/>
            <a:chOff x="2914510" y="4157473"/>
            <a:chExt cx="3117500" cy="270598"/>
          </a:xfrm>
        </p:grpSpPr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131450A2-5AC8-400C-A91E-21C1AECA3C69}"/>
                </a:ext>
              </a:extLst>
            </p:cNvPr>
            <p:cNvSpPr/>
            <p:nvPr/>
          </p:nvSpPr>
          <p:spPr>
            <a:xfrm>
              <a:off x="2914510" y="4157473"/>
              <a:ext cx="814746" cy="270598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46" name="Connecteur droit 145">
              <a:extLst>
                <a:ext uri="{FF2B5EF4-FFF2-40B4-BE49-F238E27FC236}">
                  <a16:creationId xmlns:a16="http://schemas.microsoft.com/office/drawing/2014/main" id="{5C9A42E5-D987-4174-B157-12B8C90322B9}"/>
                </a:ext>
              </a:extLst>
            </p:cNvPr>
            <p:cNvCxnSpPr>
              <a:cxnSpLocks/>
              <a:stCxn id="144" idx="3"/>
            </p:cNvCxnSpPr>
            <p:nvPr/>
          </p:nvCxnSpPr>
          <p:spPr>
            <a:xfrm flipV="1">
              <a:off x="3729256" y="4279058"/>
              <a:ext cx="2302754" cy="1371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8" name="Groupe 167">
            <a:extLst>
              <a:ext uri="{FF2B5EF4-FFF2-40B4-BE49-F238E27FC236}">
                <a16:creationId xmlns:a16="http://schemas.microsoft.com/office/drawing/2014/main" id="{9BE5D408-C2AE-4948-BE5C-6D543B588338}"/>
              </a:ext>
            </a:extLst>
          </p:cNvPr>
          <p:cNvGrpSpPr/>
          <p:nvPr/>
        </p:nvGrpSpPr>
        <p:grpSpPr>
          <a:xfrm>
            <a:off x="1433449" y="4741875"/>
            <a:ext cx="1412594" cy="801673"/>
            <a:chOff x="1433449" y="4741875"/>
            <a:chExt cx="1412594" cy="801673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00A879FC-3366-43B0-B26C-CA868F29A239}"/>
                </a:ext>
              </a:extLst>
            </p:cNvPr>
            <p:cNvSpPr/>
            <p:nvPr/>
          </p:nvSpPr>
          <p:spPr>
            <a:xfrm>
              <a:off x="2051661" y="4741875"/>
              <a:ext cx="794382" cy="494893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49" name="Connecteur : en angle 148">
              <a:extLst>
                <a:ext uri="{FF2B5EF4-FFF2-40B4-BE49-F238E27FC236}">
                  <a16:creationId xmlns:a16="http://schemas.microsoft.com/office/drawing/2014/main" id="{88FC9F68-A048-46EA-8A04-7CFC19CF2FB0}"/>
                </a:ext>
              </a:extLst>
            </p:cNvPr>
            <p:cNvCxnSpPr>
              <a:cxnSpLocks/>
              <a:stCxn id="143" idx="2"/>
            </p:cNvCxnSpPr>
            <p:nvPr/>
          </p:nvCxnSpPr>
          <p:spPr>
            <a:xfrm rot="5400000">
              <a:off x="1787760" y="4882456"/>
              <a:ext cx="306781" cy="1015404"/>
            </a:xfrm>
            <a:prstGeom prst="bentConnector2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6" name="Arc 165">
            <a:extLst>
              <a:ext uri="{FF2B5EF4-FFF2-40B4-BE49-F238E27FC236}">
                <a16:creationId xmlns:a16="http://schemas.microsoft.com/office/drawing/2014/main" id="{814F623D-3205-4667-B6DD-1F7ACFABF533}"/>
              </a:ext>
            </a:extLst>
          </p:cNvPr>
          <p:cNvSpPr/>
          <p:nvPr/>
        </p:nvSpPr>
        <p:spPr>
          <a:xfrm>
            <a:off x="337354" y="1293870"/>
            <a:ext cx="3229418" cy="3229418"/>
          </a:xfrm>
          <a:prstGeom prst="arc">
            <a:avLst>
              <a:gd name="adj1" fmla="val 7324046"/>
              <a:gd name="adj2" fmla="val 14643462"/>
            </a:avLst>
          </a:prstGeom>
          <a:ln w="38100">
            <a:solidFill>
              <a:srgbClr val="F06225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2" name="Graphique 141">
            <a:extLst>
              <a:ext uri="{FF2B5EF4-FFF2-40B4-BE49-F238E27FC236}">
                <a16:creationId xmlns:a16="http://schemas.microsoft.com/office/drawing/2014/main" id="{82127544-4D36-460C-A155-481235B429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182409" y="4620096"/>
            <a:ext cx="1846902" cy="1846902"/>
          </a:xfrm>
          <a:prstGeom prst="rect">
            <a:avLst/>
          </a:prstGeom>
        </p:spPr>
      </p:pic>
      <p:grpSp>
        <p:nvGrpSpPr>
          <p:cNvPr id="35" name="Groupe 34">
            <a:extLst>
              <a:ext uri="{FF2B5EF4-FFF2-40B4-BE49-F238E27FC236}">
                <a16:creationId xmlns:a16="http://schemas.microsoft.com/office/drawing/2014/main" id="{573408E2-C2F9-4898-88BA-C6EB8BA2CFF3}"/>
              </a:ext>
            </a:extLst>
          </p:cNvPr>
          <p:cNvGrpSpPr/>
          <p:nvPr/>
        </p:nvGrpSpPr>
        <p:grpSpPr>
          <a:xfrm>
            <a:off x="7840661" y="2325086"/>
            <a:ext cx="3893955" cy="1678479"/>
            <a:chOff x="8085843" y="2134667"/>
            <a:chExt cx="3629464" cy="1564471"/>
          </a:xfrm>
        </p:grpSpPr>
        <p:sp>
          <p:nvSpPr>
            <p:cNvPr id="148" name="ZoneTexte 147">
              <a:extLst>
                <a:ext uri="{FF2B5EF4-FFF2-40B4-BE49-F238E27FC236}">
                  <a16:creationId xmlns:a16="http://schemas.microsoft.com/office/drawing/2014/main" id="{BCB80076-18E5-415C-9BF6-15892FD1BC6B}"/>
                </a:ext>
              </a:extLst>
            </p:cNvPr>
            <p:cNvSpPr txBox="1"/>
            <p:nvPr/>
          </p:nvSpPr>
          <p:spPr>
            <a:xfrm>
              <a:off x="8330149" y="2134667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bg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32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6286C2F7-ED30-49D3-A5CE-D996DBD1FAFC}"/>
                </a:ext>
              </a:extLst>
            </p:cNvPr>
            <p:cNvSpPr txBox="1"/>
            <p:nvPr/>
          </p:nvSpPr>
          <p:spPr>
            <a:xfrm>
              <a:off x="8330149" y="3483694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bg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22</a:t>
              </a: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FF39FEC-DFB0-4EBE-9C02-F1FDB66C3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2" t="8344" r="90749" b="51488"/>
            <a:stretch/>
          </p:blipFill>
          <p:spPr>
            <a:xfrm>
              <a:off x="8625230" y="2244603"/>
              <a:ext cx="78910" cy="1341467"/>
            </a:xfrm>
            <a:prstGeom prst="rect">
              <a:avLst/>
            </a:prstGeom>
            <a:ln w="12700">
              <a:solidFill>
                <a:srgbClr val="FFFFFF"/>
              </a:solidFill>
            </a:ln>
          </p:spPr>
        </p:pic>
        <p:pic>
          <p:nvPicPr>
            <p:cNvPr id="136" name="Image 135">
              <a:extLst>
                <a:ext uri="{FF2B5EF4-FFF2-40B4-BE49-F238E27FC236}">
                  <a16:creationId xmlns:a16="http://schemas.microsoft.com/office/drawing/2014/main" id="{D52DB216-39A1-44E4-89F3-272037BF3B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9" t="8571" r="50726" b="52048"/>
            <a:stretch/>
          </p:blipFill>
          <p:spPr>
            <a:xfrm>
              <a:off x="8928134" y="2237352"/>
              <a:ext cx="2787173" cy="1355969"/>
            </a:xfrm>
            <a:prstGeom prst="rect">
              <a:avLst/>
            </a:prstGeom>
            <a:ln w="12700">
              <a:solidFill>
                <a:srgbClr val="FFFFFF"/>
              </a:solidFill>
            </a:ln>
          </p:spPr>
        </p:pic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4DEF8F72-5BDA-4BF8-9C87-40F3838CAEE7}"/>
                </a:ext>
              </a:extLst>
            </p:cNvPr>
            <p:cNvCxnSpPr/>
            <p:nvPr/>
          </p:nvCxnSpPr>
          <p:spPr>
            <a:xfrm>
              <a:off x="8568904" y="2237351"/>
              <a:ext cx="56326" cy="0"/>
            </a:xfrm>
            <a:prstGeom prst="line">
              <a:avLst/>
            </a:prstGeom>
            <a:ln w="127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cteur droit 140">
              <a:extLst>
                <a:ext uri="{FF2B5EF4-FFF2-40B4-BE49-F238E27FC236}">
                  <a16:creationId xmlns:a16="http://schemas.microsoft.com/office/drawing/2014/main" id="{BA977847-4433-41DB-AE5D-BB103702420C}"/>
                </a:ext>
              </a:extLst>
            </p:cNvPr>
            <p:cNvCxnSpPr>
              <a:cxnSpLocks/>
            </p:cNvCxnSpPr>
            <p:nvPr/>
          </p:nvCxnSpPr>
          <p:spPr>
            <a:xfrm>
              <a:off x="8568904" y="2914384"/>
              <a:ext cx="56326" cy="0"/>
            </a:xfrm>
            <a:prstGeom prst="line">
              <a:avLst/>
            </a:prstGeom>
            <a:ln w="127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cteur droit 144">
              <a:extLst>
                <a:ext uri="{FF2B5EF4-FFF2-40B4-BE49-F238E27FC236}">
                  <a16:creationId xmlns:a16="http://schemas.microsoft.com/office/drawing/2014/main" id="{38AFADA3-2E18-44E7-BA41-D5B010D20F5B}"/>
                </a:ext>
              </a:extLst>
            </p:cNvPr>
            <p:cNvCxnSpPr>
              <a:cxnSpLocks/>
            </p:cNvCxnSpPr>
            <p:nvPr/>
          </p:nvCxnSpPr>
          <p:spPr>
            <a:xfrm>
              <a:off x="8568904" y="3589049"/>
              <a:ext cx="56326" cy="0"/>
            </a:xfrm>
            <a:prstGeom prst="line">
              <a:avLst/>
            </a:prstGeom>
            <a:ln w="127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ZoneTexte 146">
              <a:extLst>
                <a:ext uri="{FF2B5EF4-FFF2-40B4-BE49-F238E27FC236}">
                  <a16:creationId xmlns:a16="http://schemas.microsoft.com/office/drawing/2014/main" id="{BEB13169-846E-4722-AFE3-8F11B3F47552}"/>
                </a:ext>
              </a:extLst>
            </p:cNvPr>
            <p:cNvSpPr txBox="1"/>
            <p:nvPr/>
          </p:nvSpPr>
          <p:spPr>
            <a:xfrm>
              <a:off x="8330149" y="2811698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>
                  <a:solidFill>
                    <a:schemeClr val="bg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27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E0F386F3-4D3A-42E2-B420-F58429E8238B}"/>
                </a:ext>
              </a:extLst>
            </p:cNvPr>
            <p:cNvSpPr txBox="1"/>
            <p:nvPr/>
          </p:nvSpPr>
          <p:spPr>
            <a:xfrm rot="16200000">
              <a:off x="7895567" y="2776836"/>
              <a:ext cx="6575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chemeClr val="bg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BGE (%)</a:t>
              </a:r>
            </a:p>
          </p:txBody>
        </p:sp>
      </p:grpSp>
      <p:pic>
        <p:nvPicPr>
          <p:cNvPr id="150" name="Graphique 149">
            <a:extLst>
              <a:ext uri="{FF2B5EF4-FFF2-40B4-BE49-F238E27FC236}">
                <a16:creationId xmlns:a16="http://schemas.microsoft.com/office/drawing/2014/main" id="{1958C6DF-3D0C-4919-880D-449945BF18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5400000">
            <a:off x="9200642" y="3230329"/>
            <a:ext cx="987910" cy="3707872"/>
          </a:xfrm>
          <a:prstGeom prst="rect">
            <a:avLst/>
          </a:prstGeom>
        </p:spPr>
      </p:pic>
      <p:sp>
        <p:nvSpPr>
          <p:cNvPr id="151" name="Ellipse 150">
            <a:extLst>
              <a:ext uri="{FF2B5EF4-FFF2-40B4-BE49-F238E27FC236}">
                <a16:creationId xmlns:a16="http://schemas.microsoft.com/office/drawing/2014/main" id="{8359AB0B-DD5B-4E6B-A491-48B101909C24}"/>
              </a:ext>
            </a:extLst>
          </p:cNvPr>
          <p:cNvSpPr/>
          <p:nvPr/>
        </p:nvSpPr>
        <p:spPr>
          <a:xfrm>
            <a:off x="8005633" y="4761267"/>
            <a:ext cx="648182" cy="648182"/>
          </a:xfrm>
          <a:prstGeom prst="ellipse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2" name="Connecteur droit 151">
            <a:extLst>
              <a:ext uri="{FF2B5EF4-FFF2-40B4-BE49-F238E27FC236}">
                <a16:creationId xmlns:a16="http://schemas.microsoft.com/office/drawing/2014/main" id="{D2EBB448-3670-4569-B6DB-84E79FC2CC21}"/>
              </a:ext>
            </a:extLst>
          </p:cNvPr>
          <p:cNvCxnSpPr>
            <a:cxnSpLocks/>
          </p:cNvCxnSpPr>
          <p:nvPr/>
        </p:nvCxnSpPr>
        <p:spPr>
          <a:xfrm>
            <a:off x="9691052" y="4850062"/>
            <a:ext cx="0" cy="497370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Rectangle : coins arrondis 152">
            <a:extLst>
              <a:ext uri="{FF2B5EF4-FFF2-40B4-BE49-F238E27FC236}">
                <a16:creationId xmlns:a16="http://schemas.microsoft.com/office/drawing/2014/main" id="{2C29E3AE-D552-462A-90A4-6A061CFD69DB}"/>
              </a:ext>
            </a:extLst>
          </p:cNvPr>
          <p:cNvSpPr/>
          <p:nvPr/>
        </p:nvSpPr>
        <p:spPr>
          <a:xfrm>
            <a:off x="8345190" y="4929004"/>
            <a:ext cx="1336337" cy="312246"/>
          </a:xfrm>
          <a:prstGeom prst="roundRect">
            <a:avLst>
              <a:gd name="adj" fmla="val 50000"/>
            </a:avLst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ZoneTexte 157">
            <a:extLst>
              <a:ext uri="{FF2B5EF4-FFF2-40B4-BE49-F238E27FC236}">
                <a16:creationId xmlns:a16="http://schemas.microsoft.com/office/drawing/2014/main" id="{CA05FC18-7DFA-4EA3-AEB6-71F28DAAF80E}"/>
              </a:ext>
            </a:extLst>
          </p:cNvPr>
          <p:cNvSpPr txBox="1"/>
          <p:nvPr/>
        </p:nvSpPr>
        <p:spPr>
          <a:xfrm>
            <a:off x="9523882" y="5348026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</a:t>
            </a:r>
            <a:r>
              <a:rPr lang="fr-FR" b="1" baseline="-250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0</a:t>
            </a:r>
          </a:p>
        </p:txBody>
      </p:sp>
      <p:cxnSp>
        <p:nvCxnSpPr>
          <p:cNvPr id="159" name="Connecteur droit 158">
            <a:extLst>
              <a:ext uri="{FF2B5EF4-FFF2-40B4-BE49-F238E27FC236}">
                <a16:creationId xmlns:a16="http://schemas.microsoft.com/office/drawing/2014/main" id="{BD77DFB3-35C0-4E8F-BDE6-CE7FFBEF7225}"/>
              </a:ext>
            </a:extLst>
          </p:cNvPr>
          <p:cNvCxnSpPr>
            <a:cxnSpLocks/>
          </p:cNvCxnSpPr>
          <p:nvPr/>
        </p:nvCxnSpPr>
        <p:spPr>
          <a:xfrm>
            <a:off x="10550959" y="4850062"/>
            <a:ext cx="0" cy="497370"/>
          </a:xfrm>
          <a:prstGeom prst="line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ZoneTexte 159">
            <a:extLst>
              <a:ext uri="{FF2B5EF4-FFF2-40B4-BE49-F238E27FC236}">
                <a16:creationId xmlns:a16="http://schemas.microsoft.com/office/drawing/2014/main" id="{C8D1E221-0560-454B-9AD0-15A493B55B3B}"/>
              </a:ext>
            </a:extLst>
          </p:cNvPr>
          <p:cNvSpPr txBox="1"/>
          <p:nvPr/>
        </p:nvSpPr>
        <p:spPr>
          <a:xfrm>
            <a:off x="10383789" y="5348026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</a:t>
            </a:r>
            <a:r>
              <a:rPr lang="fr-FR" b="1" baseline="-250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</a:t>
            </a:r>
          </a:p>
        </p:txBody>
      </p:sp>
      <p:sp>
        <p:nvSpPr>
          <p:cNvPr id="161" name="Rectangle : coins arrondis 160">
            <a:extLst>
              <a:ext uri="{FF2B5EF4-FFF2-40B4-BE49-F238E27FC236}">
                <a16:creationId xmlns:a16="http://schemas.microsoft.com/office/drawing/2014/main" id="{22BCACC0-85F0-4A50-A4AD-D2DC75C0824E}"/>
              </a:ext>
            </a:extLst>
          </p:cNvPr>
          <p:cNvSpPr/>
          <p:nvPr/>
        </p:nvSpPr>
        <p:spPr>
          <a:xfrm>
            <a:off x="8325203" y="4929004"/>
            <a:ext cx="1336337" cy="312246"/>
          </a:xfrm>
          <a:prstGeom prst="roundRect">
            <a:avLst>
              <a:gd name="adj" fmla="val 50000"/>
            </a:avLst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2" name="ZoneTexte 161">
            <a:extLst>
              <a:ext uri="{FF2B5EF4-FFF2-40B4-BE49-F238E27FC236}">
                <a16:creationId xmlns:a16="http://schemas.microsoft.com/office/drawing/2014/main" id="{874FF972-3D41-44A0-8527-6EFA8712A88B}"/>
              </a:ext>
            </a:extLst>
          </p:cNvPr>
          <p:cNvSpPr txBox="1"/>
          <p:nvPr/>
        </p:nvSpPr>
        <p:spPr>
          <a:xfrm>
            <a:off x="9834835" y="4919739"/>
            <a:ext cx="583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>
                <a:solidFill>
                  <a:srgbClr val="08457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+5°C</a:t>
            </a:r>
          </a:p>
        </p:txBody>
      </p:sp>
    </p:spTree>
    <p:extLst>
      <p:ext uri="{BB962C8B-B14F-4D97-AF65-F5344CB8AC3E}">
        <p14:creationId xmlns:p14="http://schemas.microsoft.com/office/powerpoint/2010/main" val="337507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4.81481E-6 L 0.07083 4.81481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5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5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animBg="1"/>
      <p:bldP spid="151" grpId="0" animBg="1"/>
      <p:bldP spid="153" grpId="0" animBg="1"/>
      <p:bldP spid="158" grpId="0"/>
      <p:bldP spid="160" grpId="0"/>
      <p:bldP spid="161" grpId="1" animBg="1"/>
      <p:bldP spid="161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2816EF6A-1779-4C6E-83A3-43BAAAC217B7}"/>
              </a:ext>
            </a:extLst>
          </p:cNvPr>
          <p:cNvGrpSpPr/>
          <p:nvPr/>
        </p:nvGrpSpPr>
        <p:grpSpPr>
          <a:xfrm>
            <a:off x="723606" y="1790975"/>
            <a:ext cx="4228715" cy="4314629"/>
            <a:chOff x="2884361" y="3585582"/>
            <a:chExt cx="2109431" cy="2152288"/>
          </a:xfrm>
          <a:solidFill>
            <a:srgbClr val="F06225"/>
          </a:solidFill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D953C06-1F39-4B8A-AF6B-410E6E5E1534}"/>
                </a:ext>
              </a:extLst>
            </p:cNvPr>
            <p:cNvSpPr/>
            <p:nvPr/>
          </p:nvSpPr>
          <p:spPr>
            <a:xfrm>
              <a:off x="3529209" y="3585588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D0E23BA-6AF8-4E05-A846-36A2C12ADB22}"/>
                </a:ext>
              </a:extLst>
            </p:cNvPr>
            <p:cNvSpPr/>
            <p:nvPr/>
          </p:nvSpPr>
          <p:spPr>
            <a:xfrm>
              <a:off x="3744159" y="3585588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D19E0F8-0FEA-4751-909E-FAD1CAF759ED}"/>
                </a:ext>
              </a:extLst>
            </p:cNvPr>
            <p:cNvSpPr/>
            <p:nvPr/>
          </p:nvSpPr>
          <p:spPr>
            <a:xfrm>
              <a:off x="3959108" y="3585588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CBE79D7-F569-48A8-BB13-3C5B1BF7099C}"/>
                </a:ext>
              </a:extLst>
            </p:cNvPr>
            <p:cNvSpPr/>
            <p:nvPr/>
          </p:nvSpPr>
          <p:spPr>
            <a:xfrm>
              <a:off x="4174058" y="3585588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032BBDF-1CCA-4C70-923D-D8A8A95EA437}"/>
                </a:ext>
              </a:extLst>
            </p:cNvPr>
            <p:cNvSpPr/>
            <p:nvPr/>
          </p:nvSpPr>
          <p:spPr>
            <a:xfrm>
              <a:off x="4389007" y="3585588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D56932B-5078-45AA-9375-E99B697C6EFE}"/>
                </a:ext>
              </a:extLst>
            </p:cNvPr>
            <p:cNvSpPr/>
            <p:nvPr/>
          </p:nvSpPr>
          <p:spPr>
            <a:xfrm>
              <a:off x="4603956" y="3585588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7234017-EC0A-4433-A8AA-64331E82632B}"/>
                </a:ext>
              </a:extLst>
            </p:cNvPr>
            <p:cNvSpPr/>
            <p:nvPr/>
          </p:nvSpPr>
          <p:spPr>
            <a:xfrm>
              <a:off x="4818903" y="3585588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066D287-C867-4BCD-9E9D-7A226651D5DA}"/>
                </a:ext>
              </a:extLst>
            </p:cNvPr>
            <p:cNvSpPr/>
            <p:nvPr/>
          </p:nvSpPr>
          <p:spPr>
            <a:xfrm>
              <a:off x="2884361" y="3805298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A7E2D4D-5CEF-4757-90E5-E5F818D25249}"/>
                </a:ext>
              </a:extLst>
            </p:cNvPr>
            <p:cNvSpPr/>
            <p:nvPr/>
          </p:nvSpPr>
          <p:spPr>
            <a:xfrm>
              <a:off x="3099310" y="3805298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4A1DF58-8A9D-409E-B59E-A4F8568AE108}"/>
                </a:ext>
              </a:extLst>
            </p:cNvPr>
            <p:cNvSpPr/>
            <p:nvPr/>
          </p:nvSpPr>
          <p:spPr>
            <a:xfrm>
              <a:off x="3314260" y="3805298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D5A255-BFBF-4AE6-BACD-88B079FEBC09}"/>
                </a:ext>
              </a:extLst>
            </p:cNvPr>
            <p:cNvSpPr/>
            <p:nvPr/>
          </p:nvSpPr>
          <p:spPr>
            <a:xfrm>
              <a:off x="3529209" y="3805298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8894AB8-F8CC-4EA3-BDF8-5EE9757175C3}"/>
                </a:ext>
              </a:extLst>
            </p:cNvPr>
            <p:cNvSpPr/>
            <p:nvPr/>
          </p:nvSpPr>
          <p:spPr>
            <a:xfrm>
              <a:off x="3744159" y="3805298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16D0B82-E22F-47A3-83A4-DEE3A8AA679B}"/>
                </a:ext>
              </a:extLst>
            </p:cNvPr>
            <p:cNvSpPr/>
            <p:nvPr/>
          </p:nvSpPr>
          <p:spPr>
            <a:xfrm>
              <a:off x="3959108" y="3805298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E14034F-4821-457D-A9FB-C9544D5DE68A}"/>
                </a:ext>
              </a:extLst>
            </p:cNvPr>
            <p:cNvSpPr/>
            <p:nvPr/>
          </p:nvSpPr>
          <p:spPr>
            <a:xfrm>
              <a:off x="4174058" y="3805298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30F2BD2-0004-451A-A2DD-76C2704C9890}"/>
                </a:ext>
              </a:extLst>
            </p:cNvPr>
            <p:cNvSpPr/>
            <p:nvPr/>
          </p:nvSpPr>
          <p:spPr>
            <a:xfrm>
              <a:off x="4389007" y="3805298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C08F3AE-2098-4B1A-B83E-11139A2A9260}"/>
                </a:ext>
              </a:extLst>
            </p:cNvPr>
            <p:cNvSpPr/>
            <p:nvPr/>
          </p:nvSpPr>
          <p:spPr>
            <a:xfrm>
              <a:off x="4603956" y="3805298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C72D1ED-5188-4B1F-B59E-6DED2E5B70B2}"/>
                </a:ext>
              </a:extLst>
            </p:cNvPr>
            <p:cNvSpPr/>
            <p:nvPr/>
          </p:nvSpPr>
          <p:spPr>
            <a:xfrm>
              <a:off x="4818903" y="3805298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943A33F-80AE-414D-8E47-B857A82DFDCC}"/>
                </a:ext>
              </a:extLst>
            </p:cNvPr>
            <p:cNvSpPr/>
            <p:nvPr/>
          </p:nvSpPr>
          <p:spPr>
            <a:xfrm>
              <a:off x="2884361" y="4025009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C383F44-A781-40BD-ABD7-58907313D9E1}"/>
                </a:ext>
              </a:extLst>
            </p:cNvPr>
            <p:cNvSpPr/>
            <p:nvPr/>
          </p:nvSpPr>
          <p:spPr>
            <a:xfrm>
              <a:off x="3099310" y="4025009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F46752A-5EC5-4930-9E22-8D49F354E09C}"/>
                </a:ext>
              </a:extLst>
            </p:cNvPr>
            <p:cNvSpPr/>
            <p:nvPr/>
          </p:nvSpPr>
          <p:spPr>
            <a:xfrm>
              <a:off x="3314260" y="4025009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8844C9A-F4AC-4B60-810B-B12244BA8329}"/>
                </a:ext>
              </a:extLst>
            </p:cNvPr>
            <p:cNvSpPr/>
            <p:nvPr/>
          </p:nvSpPr>
          <p:spPr>
            <a:xfrm>
              <a:off x="3529209" y="4025009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CF02BE7-2048-428E-8B29-1D78366DBF18}"/>
                </a:ext>
              </a:extLst>
            </p:cNvPr>
            <p:cNvSpPr/>
            <p:nvPr/>
          </p:nvSpPr>
          <p:spPr>
            <a:xfrm>
              <a:off x="3744159" y="4025009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8234E22-CB71-47C7-872B-27C8A8A2ED1A}"/>
                </a:ext>
              </a:extLst>
            </p:cNvPr>
            <p:cNvSpPr/>
            <p:nvPr/>
          </p:nvSpPr>
          <p:spPr>
            <a:xfrm>
              <a:off x="3959108" y="4025009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9AA0587-1691-439C-86B7-758B1287662E}"/>
                </a:ext>
              </a:extLst>
            </p:cNvPr>
            <p:cNvSpPr/>
            <p:nvPr/>
          </p:nvSpPr>
          <p:spPr>
            <a:xfrm>
              <a:off x="4174058" y="4025009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E102FC4-8585-4D2C-ADF8-A52CE35F0B75}"/>
                </a:ext>
              </a:extLst>
            </p:cNvPr>
            <p:cNvSpPr/>
            <p:nvPr/>
          </p:nvSpPr>
          <p:spPr>
            <a:xfrm>
              <a:off x="4389007" y="4025009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3175BF2-7D02-43E7-B0AC-F9F055AACAA7}"/>
                </a:ext>
              </a:extLst>
            </p:cNvPr>
            <p:cNvSpPr/>
            <p:nvPr/>
          </p:nvSpPr>
          <p:spPr>
            <a:xfrm>
              <a:off x="4603956" y="4025009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6F48A6E-868D-402A-8C39-CE83D15676F1}"/>
                </a:ext>
              </a:extLst>
            </p:cNvPr>
            <p:cNvSpPr/>
            <p:nvPr/>
          </p:nvSpPr>
          <p:spPr>
            <a:xfrm>
              <a:off x="4818903" y="4025009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C4C682E-69B7-4E7B-83EF-E847C734B048}"/>
                </a:ext>
              </a:extLst>
            </p:cNvPr>
            <p:cNvSpPr/>
            <p:nvPr/>
          </p:nvSpPr>
          <p:spPr>
            <a:xfrm>
              <a:off x="2884361" y="4244719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7C3A88D-DF99-4D8A-B889-CA149DEC9D6E}"/>
                </a:ext>
              </a:extLst>
            </p:cNvPr>
            <p:cNvSpPr/>
            <p:nvPr/>
          </p:nvSpPr>
          <p:spPr>
            <a:xfrm>
              <a:off x="3099310" y="4244719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095A97B-7925-46FD-99F6-6DA221645190}"/>
                </a:ext>
              </a:extLst>
            </p:cNvPr>
            <p:cNvSpPr/>
            <p:nvPr/>
          </p:nvSpPr>
          <p:spPr>
            <a:xfrm>
              <a:off x="3314260" y="4244719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9F5A81C-D8B6-4ABB-BF1E-86B92D3151CA}"/>
                </a:ext>
              </a:extLst>
            </p:cNvPr>
            <p:cNvSpPr/>
            <p:nvPr/>
          </p:nvSpPr>
          <p:spPr>
            <a:xfrm>
              <a:off x="3529209" y="4244719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ED67644-C23F-4E71-B3FE-46069C1D1056}"/>
                </a:ext>
              </a:extLst>
            </p:cNvPr>
            <p:cNvSpPr/>
            <p:nvPr/>
          </p:nvSpPr>
          <p:spPr>
            <a:xfrm>
              <a:off x="3744159" y="4244719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A39B6E3-4E98-4F06-9E11-8E56F4CCFF68}"/>
                </a:ext>
              </a:extLst>
            </p:cNvPr>
            <p:cNvSpPr/>
            <p:nvPr/>
          </p:nvSpPr>
          <p:spPr>
            <a:xfrm>
              <a:off x="3959108" y="4244719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D4E2C42-6D8A-4373-91EC-48BD30162E5E}"/>
                </a:ext>
              </a:extLst>
            </p:cNvPr>
            <p:cNvSpPr/>
            <p:nvPr/>
          </p:nvSpPr>
          <p:spPr>
            <a:xfrm>
              <a:off x="4174058" y="4244719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5F1D528-323B-4063-973D-37F2F20F0070}"/>
                </a:ext>
              </a:extLst>
            </p:cNvPr>
            <p:cNvSpPr/>
            <p:nvPr/>
          </p:nvSpPr>
          <p:spPr>
            <a:xfrm>
              <a:off x="4389007" y="4244719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35B3128-99F7-47BD-BBA5-720FCF21ADD3}"/>
                </a:ext>
              </a:extLst>
            </p:cNvPr>
            <p:cNvSpPr/>
            <p:nvPr/>
          </p:nvSpPr>
          <p:spPr>
            <a:xfrm>
              <a:off x="4603956" y="4244719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7FF584A-A53F-4344-A4FE-405CB899A64B}"/>
                </a:ext>
              </a:extLst>
            </p:cNvPr>
            <p:cNvSpPr/>
            <p:nvPr/>
          </p:nvSpPr>
          <p:spPr>
            <a:xfrm>
              <a:off x="4818903" y="4244719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EAE3107-2200-4F13-9DC6-245A41858937}"/>
                </a:ext>
              </a:extLst>
            </p:cNvPr>
            <p:cNvSpPr/>
            <p:nvPr/>
          </p:nvSpPr>
          <p:spPr>
            <a:xfrm>
              <a:off x="2884361" y="4464429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078DECD-5C82-4E96-AA26-A2F38DF43EFB}"/>
                </a:ext>
              </a:extLst>
            </p:cNvPr>
            <p:cNvSpPr/>
            <p:nvPr/>
          </p:nvSpPr>
          <p:spPr>
            <a:xfrm>
              <a:off x="3099310" y="4464429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FF95C56-1E96-4753-B4B0-9640C57A63A4}"/>
                </a:ext>
              </a:extLst>
            </p:cNvPr>
            <p:cNvSpPr/>
            <p:nvPr/>
          </p:nvSpPr>
          <p:spPr>
            <a:xfrm>
              <a:off x="3314260" y="4464429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E4E4AB0-6923-4425-8B4D-A335DABDC2C4}"/>
                </a:ext>
              </a:extLst>
            </p:cNvPr>
            <p:cNvSpPr/>
            <p:nvPr/>
          </p:nvSpPr>
          <p:spPr>
            <a:xfrm>
              <a:off x="3529209" y="4464429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E56F201-D74E-4D3F-8E05-C671F87778EA}"/>
                </a:ext>
              </a:extLst>
            </p:cNvPr>
            <p:cNvSpPr/>
            <p:nvPr/>
          </p:nvSpPr>
          <p:spPr>
            <a:xfrm>
              <a:off x="3744159" y="4464429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272A57E-C41A-4FEE-B3A6-1B5AD12D8495}"/>
                </a:ext>
              </a:extLst>
            </p:cNvPr>
            <p:cNvSpPr/>
            <p:nvPr/>
          </p:nvSpPr>
          <p:spPr>
            <a:xfrm>
              <a:off x="3959108" y="4464429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58929AD-B5EA-4EDB-90E3-7502B27D627F}"/>
                </a:ext>
              </a:extLst>
            </p:cNvPr>
            <p:cNvSpPr/>
            <p:nvPr/>
          </p:nvSpPr>
          <p:spPr>
            <a:xfrm>
              <a:off x="4174058" y="4464429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AF85F2D-A7D3-4221-8E49-479B44CCFC0A}"/>
                </a:ext>
              </a:extLst>
            </p:cNvPr>
            <p:cNvSpPr/>
            <p:nvPr/>
          </p:nvSpPr>
          <p:spPr>
            <a:xfrm>
              <a:off x="4389007" y="4464429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FA3033B-D17D-4F24-91BD-48C6E35B316A}"/>
                </a:ext>
              </a:extLst>
            </p:cNvPr>
            <p:cNvSpPr/>
            <p:nvPr/>
          </p:nvSpPr>
          <p:spPr>
            <a:xfrm>
              <a:off x="4603956" y="4464429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7EAE904-82C8-4D1D-B287-C1D248F92332}"/>
                </a:ext>
              </a:extLst>
            </p:cNvPr>
            <p:cNvSpPr/>
            <p:nvPr/>
          </p:nvSpPr>
          <p:spPr>
            <a:xfrm>
              <a:off x="4818903" y="4464429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BE61513-7AB5-45B9-BC32-2237012CC9CF}"/>
                </a:ext>
              </a:extLst>
            </p:cNvPr>
            <p:cNvSpPr/>
            <p:nvPr/>
          </p:nvSpPr>
          <p:spPr>
            <a:xfrm>
              <a:off x="2884361" y="4684140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F0EC42A-3ECD-4559-9FA3-53F71DB2BC4E}"/>
                </a:ext>
              </a:extLst>
            </p:cNvPr>
            <p:cNvSpPr/>
            <p:nvPr/>
          </p:nvSpPr>
          <p:spPr>
            <a:xfrm>
              <a:off x="3099310" y="4684140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7E0C9EC-C958-4735-8FAC-1112C24E856F}"/>
                </a:ext>
              </a:extLst>
            </p:cNvPr>
            <p:cNvSpPr/>
            <p:nvPr/>
          </p:nvSpPr>
          <p:spPr>
            <a:xfrm>
              <a:off x="3314260" y="4684140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85ACDE99-92D7-4C47-8FFF-52E11A302BB6}"/>
                </a:ext>
              </a:extLst>
            </p:cNvPr>
            <p:cNvSpPr/>
            <p:nvPr/>
          </p:nvSpPr>
          <p:spPr>
            <a:xfrm>
              <a:off x="3529209" y="4684140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21D4802-8E53-414E-A23D-73047FEEDC0E}"/>
                </a:ext>
              </a:extLst>
            </p:cNvPr>
            <p:cNvSpPr/>
            <p:nvPr/>
          </p:nvSpPr>
          <p:spPr>
            <a:xfrm>
              <a:off x="3744159" y="4684140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12462D2-7E42-4C5D-A40C-44F298E8FBB8}"/>
                </a:ext>
              </a:extLst>
            </p:cNvPr>
            <p:cNvSpPr/>
            <p:nvPr/>
          </p:nvSpPr>
          <p:spPr>
            <a:xfrm>
              <a:off x="3959108" y="4684140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E2502C8A-640E-4E54-B66C-7693E3B63282}"/>
                </a:ext>
              </a:extLst>
            </p:cNvPr>
            <p:cNvSpPr/>
            <p:nvPr/>
          </p:nvSpPr>
          <p:spPr>
            <a:xfrm>
              <a:off x="4174058" y="4684140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756C0AD-3EC5-4D6D-9F71-C3BFF03B755D}"/>
                </a:ext>
              </a:extLst>
            </p:cNvPr>
            <p:cNvSpPr/>
            <p:nvPr/>
          </p:nvSpPr>
          <p:spPr>
            <a:xfrm>
              <a:off x="4389007" y="4684140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7072A63-DA39-4115-A830-A9BC3B0F8D74}"/>
                </a:ext>
              </a:extLst>
            </p:cNvPr>
            <p:cNvSpPr/>
            <p:nvPr/>
          </p:nvSpPr>
          <p:spPr>
            <a:xfrm>
              <a:off x="4603956" y="4684140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8E0AA639-883B-4305-BDA8-4880E1310F9B}"/>
                </a:ext>
              </a:extLst>
            </p:cNvPr>
            <p:cNvSpPr/>
            <p:nvPr/>
          </p:nvSpPr>
          <p:spPr>
            <a:xfrm>
              <a:off x="4818903" y="4684140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DAC4BF5-2BBF-43E2-AD03-77DC354B14E7}"/>
                </a:ext>
              </a:extLst>
            </p:cNvPr>
            <p:cNvSpPr/>
            <p:nvPr/>
          </p:nvSpPr>
          <p:spPr>
            <a:xfrm>
              <a:off x="2884361" y="4903850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1394CDA-AD38-4C0E-A93F-AFE405D21C3C}"/>
                </a:ext>
              </a:extLst>
            </p:cNvPr>
            <p:cNvSpPr/>
            <p:nvPr/>
          </p:nvSpPr>
          <p:spPr>
            <a:xfrm>
              <a:off x="3099310" y="4903850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E435FE2-3974-4D64-A0C8-3EAA863C8022}"/>
                </a:ext>
              </a:extLst>
            </p:cNvPr>
            <p:cNvSpPr/>
            <p:nvPr/>
          </p:nvSpPr>
          <p:spPr>
            <a:xfrm>
              <a:off x="3314260" y="4903850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900AF61-80CF-4D6B-8745-8EECC25F8726}"/>
                </a:ext>
              </a:extLst>
            </p:cNvPr>
            <p:cNvSpPr/>
            <p:nvPr/>
          </p:nvSpPr>
          <p:spPr>
            <a:xfrm>
              <a:off x="3529209" y="4903850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4912A41-D3B9-4A5A-B960-6960B8494637}"/>
                </a:ext>
              </a:extLst>
            </p:cNvPr>
            <p:cNvSpPr/>
            <p:nvPr/>
          </p:nvSpPr>
          <p:spPr>
            <a:xfrm>
              <a:off x="3744159" y="4903850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F0F1D14-3CEE-4F89-BB7D-E87977141E65}"/>
                </a:ext>
              </a:extLst>
            </p:cNvPr>
            <p:cNvSpPr/>
            <p:nvPr/>
          </p:nvSpPr>
          <p:spPr>
            <a:xfrm>
              <a:off x="3959108" y="4903850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45A7EEFA-711B-40FE-96C7-6F0BB20574D8}"/>
                </a:ext>
              </a:extLst>
            </p:cNvPr>
            <p:cNvSpPr/>
            <p:nvPr/>
          </p:nvSpPr>
          <p:spPr>
            <a:xfrm>
              <a:off x="4174058" y="4903850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A362D778-B3B0-421D-9C17-D907D9CB7BCD}"/>
                </a:ext>
              </a:extLst>
            </p:cNvPr>
            <p:cNvSpPr/>
            <p:nvPr/>
          </p:nvSpPr>
          <p:spPr>
            <a:xfrm>
              <a:off x="4389007" y="4903850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5B7A852-8487-4B8A-A8CF-CE5D5035B45F}"/>
                </a:ext>
              </a:extLst>
            </p:cNvPr>
            <p:cNvSpPr/>
            <p:nvPr/>
          </p:nvSpPr>
          <p:spPr>
            <a:xfrm>
              <a:off x="4603956" y="4903850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2BC8D0F7-53F9-43FF-BD65-136C4EE7A934}"/>
                </a:ext>
              </a:extLst>
            </p:cNvPr>
            <p:cNvSpPr/>
            <p:nvPr/>
          </p:nvSpPr>
          <p:spPr>
            <a:xfrm>
              <a:off x="4818903" y="4903850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78F9558-52B4-4852-A443-AEC8B675A405}"/>
                </a:ext>
              </a:extLst>
            </p:cNvPr>
            <p:cNvSpPr/>
            <p:nvPr/>
          </p:nvSpPr>
          <p:spPr>
            <a:xfrm>
              <a:off x="2884361" y="5123560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8978B9F-F61C-4F9E-9925-5DBAD4409A7A}"/>
                </a:ext>
              </a:extLst>
            </p:cNvPr>
            <p:cNvSpPr/>
            <p:nvPr/>
          </p:nvSpPr>
          <p:spPr>
            <a:xfrm>
              <a:off x="3099310" y="5123560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B26898C-C2F1-4C2F-A980-CC4261B4D124}"/>
                </a:ext>
              </a:extLst>
            </p:cNvPr>
            <p:cNvSpPr/>
            <p:nvPr/>
          </p:nvSpPr>
          <p:spPr>
            <a:xfrm>
              <a:off x="3314260" y="5123560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954D0025-8A54-4090-A7BD-6D521C13B137}"/>
                </a:ext>
              </a:extLst>
            </p:cNvPr>
            <p:cNvSpPr/>
            <p:nvPr/>
          </p:nvSpPr>
          <p:spPr>
            <a:xfrm>
              <a:off x="3529209" y="5123560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624818CF-7B50-4B4D-B857-41FF43FD0DD9}"/>
                </a:ext>
              </a:extLst>
            </p:cNvPr>
            <p:cNvSpPr/>
            <p:nvPr/>
          </p:nvSpPr>
          <p:spPr>
            <a:xfrm>
              <a:off x="3744159" y="5123560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E150A91C-51EB-4E9E-801D-7387696DFD12}"/>
                </a:ext>
              </a:extLst>
            </p:cNvPr>
            <p:cNvSpPr/>
            <p:nvPr/>
          </p:nvSpPr>
          <p:spPr>
            <a:xfrm>
              <a:off x="3959108" y="5123560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8BC0AF61-9D51-4144-BD28-EE2B1EFCAE39}"/>
                </a:ext>
              </a:extLst>
            </p:cNvPr>
            <p:cNvSpPr/>
            <p:nvPr/>
          </p:nvSpPr>
          <p:spPr>
            <a:xfrm>
              <a:off x="4174058" y="5123560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95376F5C-7BA2-4BA1-B939-2AE33163D114}"/>
                </a:ext>
              </a:extLst>
            </p:cNvPr>
            <p:cNvSpPr/>
            <p:nvPr/>
          </p:nvSpPr>
          <p:spPr>
            <a:xfrm>
              <a:off x="4389007" y="5123560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B37EECF8-A647-46C9-808A-E770571F2E65}"/>
                </a:ext>
              </a:extLst>
            </p:cNvPr>
            <p:cNvSpPr/>
            <p:nvPr/>
          </p:nvSpPr>
          <p:spPr>
            <a:xfrm>
              <a:off x="4603956" y="5123560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777BAAF-C3D3-4FE1-B1F7-90D4FA44D65F}"/>
                </a:ext>
              </a:extLst>
            </p:cNvPr>
            <p:cNvSpPr/>
            <p:nvPr/>
          </p:nvSpPr>
          <p:spPr>
            <a:xfrm>
              <a:off x="4818903" y="5123560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1E7042D4-0F3A-464E-9B53-DBC45C19E74A}"/>
                </a:ext>
              </a:extLst>
            </p:cNvPr>
            <p:cNvSpPr/>
            <p:nvPr/>
          </p:nvSpPr>
          <p:spPr>
            <a:xfrm>
              <a:off x="2884361" y="5343271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2F2B6272-0D06-48F4-9E30-9BDFC1BB8DFC}"/>
                </a:ext>
              </a:extLst>
            </p:cNvPr>
            <p:cNvSpPr/>
            <p:nvPr/>
          </p:nvSpPr>
          <p:spPr>
            <a:xfrm>
              <a:off x="3099310" y="5343271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D85C7B0-AA2D-453C-AED2-537DD56965BC}"/>
                </a:ext>
              </a:extLst>
            </p:cNvPr>
            <p:cNvSpPr/>
            <p:nvPr/>
          </p:nvSpPr>
          <p:spPr>
            <a:xfrm>
              <a:off x="3314260" y="5343271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72E52ACE-6E59-45DD-8759-D03936B959E2}"/>
                </a:ext>
              </a:extLst>
            </p:cNvPr>
            <p:cNvSpPr/>
            <p:nvPr/>
          </p:nvSpPr>
          <p:spPr>
            <a:xfrm>
              <a:off x="3529209" y="5343271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706A6B97-1586-4417-948C-BB81ACD6614C}"/>
                </a:ext>
              </a:extLst>
            </p:cNvPr>
            <p:cNvSpPr/>
            <p:nvPr/>
          </p:nvSpPr>
          <p:spPr>
            <a:xfrm>
              <a:off x="3744159" y="5343271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68CDF1E9-5207-4BEC-97F9-764A5500DFAC}"/>
                </a:ext>
              </a:extLst>
            </p:cNvPr>
            <p:cNvSpPr/>
            <p:nvPr/>
          </p:nvSpPr>
          <p:spPr>
            <a:xfrm>
              <a:off x="3959108" y="5343271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43A86692-49E0-487E-A1AA-A47F83B1B570}"/>
                </a:ext>
              </a:extLst>
            </p:cNvPr>
            <p:cNvSpPr/>
            <p:nvPr/>
          </p:nvSpPr>
          <p:spPr>
            <a:xfrm>
              <a:off x="4174058" y="5343271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D6C58141-3939-45D3-93F7-BB1CC9CAC544}"/>
                </a:ext>
              </a:extLst>
            </p:cNvPr>
            <p:cNvSpPr/>
            <p:nvPr/>
          </p:nvSpPr>
          <p:spPr>
            <a:xfrm>
              <a:off x="4389007" y="5343271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EE0523C1-C626-4AF2-BDE3-47D8ABA4CBCF}"/>
                </a:ext>
              </a:extLst>
            </p:cNvPr>
            <p:cNvSpPr/>
            <p:nvPr/>
          </p:nvSpPr>
          <p:spPr>
            <a:xfrm>
              <a:off x="4603956" y="5343271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CE9DDE9E-5616-4891-BC1F-DD2B7FA6BEC5}"/>
                </a:ext>
              </a:extLst>
            </p:cNvPr>
            <p:cNvSpPr/>
            <p:nvPr/>
          </p:nvSpPr>
          <p:spPr>
            <a:xfrm>
              <a:off x="4818903" y="5343271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F43FA829-B944-4CE1-B347-835F463EBA15}"/>
                </a:ext>
              </a:extLst>
            </p:cNvPr>
            <p:cNvSpPr/>
            <p:nvPr/>
          </p:nvSpPr>
          <p:spPr>
            <a:xfrm>
              <a:off x="2884361" y="5562981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1401AD72-CC70-4371-B545-57A0453FEBD1}"/>
                </a:ext>
              </a:extLst>
            </p:cNvPr>
            <p:cNvSpPr/>
            <p:nvPr/>
          </p:nvSpPr>
          <p:spPr>
            <a:xfrm>
              <a:off x="3099310" y="5562981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4ED3E31-0B63-4753-BE41-5CEBA4CD6B10}"/>
                </a:ext>
              </a:extLst>
            </p:cNvPr>
            <p:cNvSpPr/>
            <p:nvPr/>
          </p:nvSpPr>
          <p:spPr>
            <a:xfrm>
              <a:off x="3314260" y="5562981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D9DBDA9F-3950-4615-930B-EF0ED24DBEC4}"/>
                </a:ext>
              </a:extLst>
            </p:cNvPr>
            <p:cNvSpPr/>
            <p:nvPr/>
          </p:nvSpPr>
          <p:spPr>
            <a:xfrm>
              <a:off x="3529209" y="5562981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AA2798FB-A11B-480D-B4B4-8EA586FD3525}"/>
                </a:ext>
              </a:extLst>
            </p:cNvPr>
            <p:cNvSpPr/>
            <p:nvPr/>
          </p:nvSpPr>
          <p:spPr>
            <a:xfrm>
              <a:off x="3744159" y="5562981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0C83FA83-C3EC-4CC6-84CD-60E5D0A10C13}"/>
                </a:ext>
              </a:extLst>
            </p:cNvPr>
            <p:cNvSpPr/>
            <p:nvPr/>
          </p:nvSpPr>
          <p:spPr>
            <a:xfrm>
              <a:off x="3959108" y="5562981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540F39F2-1816-4D66-8AA7-1928D295266F}"/>
                </a:ext>
              </a:extLst>
            </p:cNvPr>
            <p:cNvSpPr/>
            <p:nvPr/>
          </p:nvSpPr>
          <p:spPr>
            <a:xfrm>
              <a:off x="4174058" y="5562981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19E1114C-B6BB-4BA3-B55C-A950FC06A6D5}"/>
                </a:ext>
              </a:extLst>
            </p:cNvPr>
            <p:cNvSpPr/>
            <p:nvPr/>
          </p:nvSpPr>
          <p:spPr>
            <a:xfrm>
              <a:off x="4389007" y="5562981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379A342F-CDB9-480D-883A-7650DB8B8C4D}"/>
                </a:ext>
              </a:extLst>
            </p:cNvPr>
            <p:cNvSpPr/>
            <p:nvPr/>
          </p:nvSpPr>
          <p:spPr>
            <a:xfrm>
              <a:off x="4603956" y="5562981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DEBA9E3A-3202-4237-9E3E-E2E4787EA3BA}"/>
                </a:ext>
              </a:extLst>
            </p:cNvPr>
            <p:cNvSpPr/>
            <p:nvPr/>
          </p:nvSpPr>
          <p:spPr>
            <a:xfrm>
              <a:off x="4818903" y="5562981"/>
              <a:ext cx="174889" cy="17488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4" name="Triangle isocèle 103">
              <a:extLst>
                <a:ext uri="{FF2B5EF4-FFF2-40B4-BE49-F238E27FC236}">
                  <a16:creationId xmlns:a16="http://schemas.microsoft.com/office/drawing/2014/main" id="{8CD72F1C-32BB-44F7-B8C5-EA22FECD4F79}"/>
                </a:ext>
              </a:extLst>
            </p:cNvPr>
            <p:cNvSpPr/>
            <p:nvPr/>
          </p:nvSpPr>
          <p:spPr>
            <a:xfrm rot="10800000">
              <a:off x="3312600" y="3585582"/>
              <a:ext cx="174889" cy="174889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7" name="Ellipse 106">
            <a:extLst>
              <a:ext uri="{FF2B5EF4-FFF2-40B4-BE49-F238E27FC236}">
                <a16:creationId xmlns:a16="http://schemas.microsoft.com/office/drawing/2014/main" id="{4A7AFB2B-59F3-46C5-876D-B2E52EBAC795}"/>
              </a:ext>
            </a:extLst>
          </p:cNvPr>
          <p:cNvSpPr/>
          <p:nvPr/>
        </p:nvSpPr>
        <p:spPr>
          <a:xfrm flipH="1">
            <a:off x="4519588" y="1708837"/>
            <a:ext cx="514870" cy="51487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Espace réservé du texte 4">
            <a:extLst>
              <a:ext uri="{FF2B5EF4-FFF2-40B4-BE49-F238E27FC236}">
                <a16:creationId xmlns:a16="http://schemas.microsoft.com/office/drawing/2014/main" id="{D64BD32F-EB57-484B-AB07-E1F777A62747}"/>
              </a:ext>
            </a:extLst>
          </p:cNvPr>
          <p:cNvSpPr txBox="1">
            <a:spLocks/>
          </p:cNvSpPr>
          <p:nvPr/>
        </p:nvSpPr>
        <p:spPr>
          <a:xfrm rot="5400000">
            <a:off x="3513573" y="3976112"/>
            <a:ext cx="3650376" cy="7728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800" b="1" dirty="0"/>
              <a:t>1.3 billion tons</a:t>
            </a:r>
            <a:endParaRPr lang="fr-FR" sz="4800" b="1" baseline="30000" dirty="0"/>
          </a:p>
        </p:txBody>
      </p:sp>
      <p:sp>
        <p:nvSpPr>
          <p:cNvPr id="106" name="Espace réservé du texte 4">
            <a:extLst>
              <a:ext uri="{FF2B5EF4-FFF2-40B4-BE49-F238E27FC236}">
                <a16:creationId xmlns:a16="http://schemas.microsoft.com/office/drawing/2014/main" id="{BFEFACAA-62D5-4D01-A4DF-55893093104C}"/>
              </a:ext>
            </a:extLst>
          </p:cNvPr>
          <p:cNvSpPr txBox="1">
            <a:spLocks/>
          </p:cNvSpPr>
          <p:nvPr/>
        </p:nvSpPr>
        <p:spPr>
          <a:xfrm>
            <a:off x="5032624" y="1776445"/>
            <a:ext cx="2428970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13 million tons</a:t>
            </a:r>
            <a:endParaRPr lang="fr-FR" sz="2400" baseline="30000" dirty="0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10ED0F52-2DB4-48EC-BFC8-4BB7C95A96D9}"/>
              </a:ext>
            </a:extLst>
          </p:cNvPr>
          <p:cNvSpPr/>
          <p:nvPr/>
        </p:nvSpPr>
        <p:spPr>
          <a:xfrm>
            <a:off x="106680" y="1645700"/>
            <a:ext cx="6804866" cy="4710650"/>
          </a:xfrm>
          <a:prstGeom prst="rect">
            <a:avLst/>
          </a:prstGeom>
          <a:solidFill>
            <a:srgbClr val="08457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BD700AE-5E6A-439B-AFE9-E895E22FA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E4E7-BC2B-4966-A071-AA6AB7FD3884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B5736D-06C9-46E7-A7D8-A9AE6F41E797}"/>
              </a:ext>
            </a:extLst>
          </p:cNvPr>
          <p:cNvSpPr/>
          <p:nvPr/>
        </p:nvSpPr>
        <p:spPr>
          <a:xfrm>
            <a:off x="723605" y="1798006"/>
            <a:ext cx="350595" cy="350592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5B4BF9-E03E-4A18-92BD-8C846B3B8523}"/>
              </a:ext>
            </a:extLst>
          </p:cNvPr>
          <p:cNvSpPr/>
          <p:nvPr/>
        </p:nvSpPr>
        <p:spPr>
          <a:xfrm>
            <a:off x="1154508" y="1798006"/>
            <a:ext cx="350595" cy="350592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riangle isocèle 4">
            <a:extLst>
              <a:ext uri="{FF2B5EF4-FFF2-40B4-BE49-F238E27FC236}">
                <a16:creationId xmlns:a16="http://schemas.microsoft.com/office/drawing/2014/main" id="{81DDF829-C90B-441B-B268-815E24EF94DD}"/>
              </a:ext>
            </a:extLst>
          </p:cNvPr>
          <p:cNvSpPr/>
          <p:nvPr/>
        </p:nvSpPr>
        <p:spPr>
          <a:xfrm>
            <a:off x="1582084" y="1798006"/>
            <a:ext cx="350595" cy="350592"/>
          </a:xfrm>
          <a:prstGeom prst="triangle">
            <a:avLst>
              <a:gd name="adj" fmla="val 0"/>
            </a:avLst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9" name="Espace réservé du texte 4">
            <a:extLst>
              <a:ext uri="{FF2B5EF4-FFF2-40B4-BE49-F238E27FC236}">
                <a16:creationId xmlns:a16="http://schemas.microsoft.com/office/drawing/2014/main" id="{59433B61-01F6-4916-9CC9-5C430AE15D43}"/>
              </a:ext>
            </a:extLst>
          </p:cNvPr>
          <p:cNvSpPr txBox="1">
            <a:spLocks/>
          </p:cNvSpPr>
          <p:nvPr/>
        </p:nvSpPr>
        <p:spPr>
          <a:xfrm>
            <a:off x="742904" y="2198475"/>
            <a:ext cx="1537730" cy="7264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800" b="1" dirty="0"/>
              <a:t>2.5%</a:t>
            </a:r>
            <a:endParaRPr lang="fr-FR" sz="4800" b="1" baseline="30000" dirty="0"/>
          </a:p>
        </p:txBody>
      </p:sp>
      <p:sp>
        <p:nvSpPr>
          <p:cNvPr id="110" name="ZoneTexte 109">
            <a:extLst>
              <a:ext uri="{FF2B5EF4-FFF2-40B4-BE49-F238E27FC236}">
                <a16:creationId xmlns:a16="http://schemas.microsoft.com/office/drawing/2014/main" id="{E6C77F9B-A296-4526-8A0E-5E7DB1E4A2CC}"/>
              </a:ext>
            </a:extLst>
          </p:cNvPr>
          <p:cNvSpPr txBox="1"/>
          <p:nvPr/>
        </p:nvSpPr>
        <p:spPr>
          <a:xfrm>
            <a:off x="643562" y="578337"/>
            <a:ext cx="5603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Eco-</a:t>
            </a:r>
            <a:r>
              <a:rPr lang="fr-FR" sz="36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evolutionary</a:t>
            </a:r>
            <a:r>
              <a:rPr lang="fr-FR" sz="36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increase</a:t>
            </a:r>
            <a:r>
              <a:rPr lang="fr-FR" sz="36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in total </a:t>
            </a:r>
            <a:r>
              <a:rPr lang="fr-FR" sz="36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primary</a:t>
            </a:r>
            <a:r>
              <a:rPr lang="fr-FR" sz="36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production</a:t>
            </a:r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408D19A8-AA5A-4EC7-89BE-8270FF8A357E}"/>
              </a:ext>
            </a:extLst>
          </p:cNvPr>
          <p:cNvSpPr/>
          <p:nvPr/>
        </p:nvSpPr>
        <p:spPr>
          <a:xfrm>
            <a:off x="6610604" y="3726855"/>
            <a:ext cx="300942" cy="30094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2" name="Groupe 121">
            <a:extLst>
              <a:ext uri="{FF2B5EF4-FFF2-40B4-BE49-F238E27FC236}">
                <a16:creationId xmlns:a16="http://schemas.microsoft.com/office/drawing/2014/main" id="{367081C1-C829-447B-AA0B-6BAA14790AE9}"/>
              </a:ext>
            </a:extLst>
          </p:cNvPr>
          <p:cNvGrpSpPr/>
          <p:nvPr/>
        </p:nvGrpSpPr>
        <p:grpSpPr>
          <a:xfrm>
            <a:off x="6911546" y="1645700"/>
            <a:ext cx="4061254" cy="2231626"/>
            <a:chOff x="6911546" y="1645700"/>
            <a:chExt cx="4061254" cy="2231626"/>
          </a:xfrm>
        </p:grpSpPr>
        <p:sp>
          <p:nvSpPr>
            <p:cNvPr id="113" name="ZoneTexte 112">
              <a:extLst>
                <a:ext uri="{FF2B5EF4-FFF2-40B4-BE49-F238E27FC236}">
                  <a16:creationId xmlns:a16="http://schemas.microsoft.com/office/drawing/2014/main" id="{1219FA21-2D3F-4770-929D-A9BC9374B53E}"/>
                </a:ext>
              </a:extLst>
            </p:cNvPr>
            <p:cNvSpPr txBox="1"/>
            <p:nvPr/>
          </p:nvSpPr>
          <p:spPr>
            <a:xfrm>
              <a:off x="8310623" y="1645700"/>
              <a:ext cx="26621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 err="1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Compounding</a:t>
              </a:r>
              <a:r>
                <a:rPr lang="fr-FR" sz="200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fr-FR" sz="2000" dirty="0" err="1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effects</a:t>
              </a:r>
              <a:r>
                <a:rPr lang="fr-FR" sz="200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 of </a:t>
              </a:r>
              <a:r>
                <a:rPr lang="fr-FR" sz="2000" dirty="0" err="1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small</a:t>
              </a:r>
              <a:r>
                <a:rPr lang="fr-FR" sz="200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 variations</a:t>
              </a:r>
            </a:p>
          </p:txBody>
        </p:sp>
        <p:cxnSp>
          <p:nvCxnSpPr>
            <p:cNvPr id="116" name="Connecteur : en arc 115">
              <a:extLst>
                <a:ext uri="{FF2B5EF4-FFF2-40B4-BE49-F238E27FC236}">
                  <a16:creationId xmlns:a16="http://schemas.microsoft.com/office/drawing/2014/main" id="{DDA1BA32-F2A7-46BC-9FDD-3547AF42E63A}"/>
                </a:ext>
              </a:extLst>
            </p:cNvPr>
            <p:cNvCxnSpPr>
              <a:stCxn id="114" idx="6"/>
              <a:endCxn id="113" idx="1"/>
            </p:cNvCxnSpPr>
            <p:nvPr/>
          </p:nvCxnSpPr>
          <p:spPr>
            <a:xfrm flipV="1">
              <a:off x="6911546" y="1999643"/>
              <a:ext cx="1399077" cy="1877683"/>
            </a:xfrm>
            <a:prstGeom prst="curvedConnector3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Groupe 122">
            <a:extLst>
              <a:ext uri="{FF2B5EF4-FFF2-40B4-BE49-F238E27FC236}">
                <a16:creationId xmlns:a16="http://schemas.microsoft.com/office/drawing/2014/main" id="{72A05F37-7C6E-47B7-9039-467A712811B6}"/>
              </a:ext>
            </a:extLst>
          </p:cNvPr>
          <p:cNvGrpSpPr/>
          <p:nvPr/>
        </p:nvGrpSpPr>
        <p:grpSpPr>
          <a:xfrm>
            <a:off x="6911546" y="3523383"/>
            <a:ext cx="4061254" cy="707886"/>
            <a:chOff x="6911546" y="3523383"/>
            <a:chExt cx="4061254" cy="707886"/>
          </a:xfrm>
        </p:grpSpPr>
        <p:sp>
          <p:nvSpPr>
            <p:cNvPr id="111" name="ZoneTexte 110">
              <a:extLst>
                <a:ext uri="{FF2B5EF4-FFF2-40B4-BE49-F238E27FC236}">
                  <a16:creationId xmlns:a16="http://schemas.microsoft.com/office/drawing/2014/main" id="{200F1D21-521B-41C3-99D3-F65A3CE55EDD}"/>
                </a:ext>
              </a:extLst>
            </p:cNvPr>
            <p:cNvSpPr txBox="1"/>
            <p:nvPr/>
          </p:nvSpPr>
          <p:spPr>
            <a:xfrm>
              <a:off x="8310623" y="3523383"/>
              <a:ext cx="26621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Single </a:t>
              </a:r>
              <a:r>
                <a:rPr lang="fr-FR" sz="2000" dirty="0" err="1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environmental</a:t>
              </a:r>
              <a:r>
                <a:rPr lang="fr-FR" sz="200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 change (</a:t>
              </a:r>
              <a:r>
                <a:rPr lang="fr-FR" sz="2000" dirty="0" err="1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temperature</a:t>
              </a:r>
              <a:r>
                <a:rPr lang="fr-FR" sz="200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)</a:t>
              </a:r>
            </a:p>
          </p:txBody>
        </p:sp>
        <p:cxnSp>
          <p:nvCxnSpPr>
            <p:cNvPr id="118" name="Connecteur : en arc 117">
              <a:extLst>
                <a:ext uri="{FF2B5EF4-FFF2-40B4-BE49-F238E27FC236}">
                  <a16:creationId xmlns:a16="http://schemas.microsoft.com/office/drawing/2014/main" id="{DD24434A-7DFA-41D9-A9B0-396294054202}"/>
                </a:ext>
              </a:extLst>
            </p:cNvPr>
            <p:cNvCxnSpPr>
              <a:stCxn id="114" idx="6"/>
              <a:endCxn id="111" idx="1"/>
            </p:cNvCxnSpPr>
            <p:nvPr/>
          </p:nvCxnSpPr>
          <p:spPr>
            <a:xfrm>
              <a:off x="6911546" y="3877326"/>
              <a:ext cx="1399077" cy="12700"/>
            </a:xfrm>
            <a:prstGeom prst="curvedConnector3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Groupe 123">
            <a:extLst>
              <a:ext uri="{FF2B5EF4-FFF2-40B4-BE49-F238E27FC236}">
                <a16:creationId xmlns:a16="http://schemas.microsoft.com/office/drawing/2014/main" id="{A4D44CB5-BB32-4466-BF5F-27F296C9CD81}"/>
              </a:ext>
            </a:extLst>
          </p:cNvPr>
          <p:cNvGrpSpPr/>
          <p:nvPr/>
        </p:nvGrpSpPr>
        <p:grpSpPr>
          <a:xfrm>
            <a:off x="6911546" y="3877326"/>
            <a:ext cx="4061254" cy="2231626"/>
            <a:chOff x="6911546" y="3877326"/>
            <a:chExt cx="4061254" cy="2231626"/>
          </a:xfrm>
        </p:grpSpPr>
        <p:sp>
          <p:nvSpPr>
            <p:cNvPr id="112" name="ZoneTexte 111">
              <a:extLst>
                <a:ext uri="{FF2B5EF4-FFF2-40B4-BE49-F238E27FC236}">
                  <a16:creationId xmlns:a16="http://schemas.microsoft.com/office/drawing/2014/main" id="{879C468A-2CEF-48D6-8B41-80504A60F644}"/>
                </a:ext>
              </a:extLst>
            </p:cNvPr>
            <p:cNvSpPr txBox="1"/>
            <p:nvPr/>
          </p:nvSpPr>
          <p:spPr>
            <a:xfrm>
              <a:off x="8310623" y="5401066"/>
              <a:ext cx="266217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One </a:t>
              </a:r>
              <a:r>
                <a:rPr lang="fr-FR" sz="2000" dirty="0" err="1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evolving</a:t>
              </a:r>
              <a:r>
                <a:rPr lang="fr-FR" sz="200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 population (</a:t>
              </a:r>
              <a:r>
                <a:rPr lang="fr-FR" sz="2000" dirty="0" err="1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heterotrophic</a:t>
              </a:r>
              <a:r>
                <a:rPr lang="fr-FR" sz="200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fr-FR" sz="2000" dirty="0" err="1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bacteria</a:t>
              </a:r>
              <a:r>
                <a:rPr lang="fr-FR" sz="2000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)</a:t>
              </a:r>
            </a:p>
          </p:txBody>
        </p:sp>
        <p:cxnSp>
          <p:nvCxnSpPr>
            <p:cNvPr id="120" name="Connecteur : en arc 119">
              <a:extLst>
                <a:ext uri="{FF2B5EF4-FFF2-40B4-BE49-F238E27FC236}">
                  <a16:creationId xmlns:a16="http://schemas.microsoft.com/office/drawing/2014/main" id="{FA350C74-766D-4F45-850D-D52619271477}"/>
                </a:ext>
              </a:extLst>
            </p:cNvPr>
            <p:cNvCxnSpPr>
              <a:stCxn id="114" idx="6"/>
              <a:endCxn id="112" idx="1"/>
            </p:cNvCxnSpPr>
            <p:nvPr/>
          </p:nvCxnSpPr>
          <p:spPr>
            <a:xfrm>
              <a:off x="6911546" y="3877326"/>
              <a:ext cx="1399077" cy="1877683"/>
            </a:xfrm>
            <a:prstGeom prst="curvedConnector3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Espace réservé du texte 4">
            <a:extLst>
              <a:ext uri="{FF2B5EF4-FFF2-40B4-BE49-F238E27FC236}">
                <a16:creationId xmlns:a16="http://schemas.microsoft.com/office/drawing/2014/main" id="{D2599BE7-C524-4288-9F68-56ADDC30738A}"/>
              </a:ext>
            </a:extLst>
          </p:cNvPr>
          <p:cNvSpPr txBox="1">
            <a:spLocks/>
          </p:cNvSpPr>
          <p:nvPr/>
        </p:nvSpPr>
        <p:spPr>
          <a:xfrm rot="5400000">
            <a:off x="4330911" y="4033909"/>
            <a:ext cx="3650376" cy="6572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800" b="1" dirty="0"/>
              <a:t>31 million tons</a:t>
            </a:r>
            <a:endParaRPr lang="fr-FR" sz="4800" b="1" baseline="30000" dirty="0"/>
          </a:p>
        </p:txBody>
      </p:sp>
    </p:spTree>
    <p:extLst>
      <p:ext uri="{BB962C8B-B14F-4D97-AF65-F5344CB8AC3E}">
        <p14:creationId xmlns:p14="http://schemas.microsoft.com/office/powerpoint/2010/main" val="191688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9CDEF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9CDEF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9CDEF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9CDEF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9CDEF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9CDEF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 animBg="1"/>
      <p:bldP spid="105" grpId="0"/>
      <p:bldP spid="106" grpId="0"/>
      <p:bldP spid="125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109" grpId="0"/>
      <p:bldP spid="10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5EC2477-A6D5-47FF-848A-56AFC174A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E4E7-BC2B-4966-A071-AA6AB7FD3884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964A7A2E-F1D4-4DDF-830A-A72284F1A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67369" y="2259080"/>
            <a:ext cx="1676816" cy="1676816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367AE72E-815F-4B27-9BB9-7F706B4667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7815" y="2259080"/>
            <a:ext cx="1676816" cy="1676816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9DB98A47-9870-4681-8C0E-AC8EAC08D2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02703" y="2259080"/>
            <a:ext cx="1676816" cy="1676816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7F8E4C10-FCEC-4E21-A4D3-294C4C2F38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57592" y="2259080"/>
            <a:ext cx="1676816" cy="1676816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01B26165-B82B-4164-9F5C-847F848099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12481" y="2259080"/>
            <a:ext cx="1676816" cy="1676816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B7A7914-A5E4-4047-972C-3FDA4AC15D19}"/>
              </a:ext>
            </a:extLst>
          </p:cNvPr>
          <p:cNvCxnSpPr>
            <a:cxnSpLocks/>
          </p:cNvCxnSpPr>
          <p:nvPr/>
        </p:nvCxnSpPr>
        <p:spPr>
          <a:xfrm>
            <a:off x="2135273" y="1051054"/>
            <a:ext cx="7921454" cy="0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15FC7569-EBA2-406C-BB91-1E65B7A92DCE}"/>
              </a:ext>
            </a:extLst>
          </p:cNvPr>
          <p:cNvSpPr txBox="1"/>
          <p:nvPr/>
        </p:nvSpPr>
        <p:spPr>
          <a:xfrm>
            <a:off x="2924175" y="450890"/>
            <a:ext cx="6343650" cy="1200329"/>
          </a:xfrm>
          <a:prstGeom prst="rect">
            <a:avLst/>
          </a:prstGeom>
          <a:solidFill>
            <a:srgbClr val="08457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7200" b="1" kern="0" spc="1000" dirty="0">
                <a:solidFill>
                  <a:schemeClr val="bg1"/>
                </a:solidFill>
                <a:latin typeface="Inria Serif" pitchFamily="2" charset="0"/>
              </a:rPr>
              <a:t>Conclusion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0605FC-4845-4394-873D-20D01F31512B}"/>
              </a:ext>
            </a:extLst>
          </p:cNvPr>
          <p:cNvSpPr/>
          <p:nvPr/>
        </p:nvSpPr>
        <p:spPr>
          <a:xfrm>
            <a:off x="83196" y="4137015"/>
            <a:ext cx="22060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 err="1">
                <a:solidFill>
                  <a:schemeClr val="bg1"/>
                </a:solidFill>
                <a:latin typeface="Inria Serif" pitchFamily="2" charset="0"/>
              </a:rPr>
              <a:t>Microbial</a:t>
            </a:r>
            <a:r>
              <a:rPr lang="fr-FR" sz="2400" dirty="0">
                <a:solidFill>
                  <a:schemeClr val="bg1"/>
                </a:solidFill>
                <a:latin typeface="Inria Serif" pitchFamily="2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Inria Serif" pitchFamily="2" charset="0"/>
              </a:rPr>
              <a:t>loop</a:t>
            </a:r>
            <a:endParaRPr lang="fr-FR" sz="2400" dirty="0">
              <a:solidFill>
                <a:schemeClr val="bg1"/>
              </a:solidFill>
              <a:latin typeface="Inria Serif" pitchFamily="2" charset="0"/>
            </a:endParaRP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Inria Serif" pitchFamily="2" charset="0"/>
              </a:rPr>
              <a:t>modeling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8141BD-71F8-4D8F-B184-9CD2475724D5}"/>
              </a:ext>
            </a:extLst>
          </p:cNvPr>
          <p:cNvSpPr/>
          <p:nvPr/>
        </p:nvSpPr>
        <p:spPr>
          <a:xfrm>
            <a:off x="2708804" y="4137015"/>
            <a:ext cx="18646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 err="1">
                <a:solidFill>
                  <a:schemeClr val="bg1"/>
                </a:solidFill>
                <a:latin typeface="Inria Serif" pitchFamily="2" charset="0"/>
              </a:rPr>
              <a:t>Sea</a:t>
            </a:r>
            <a:r>
              <a:rPr lang="fr-FR" sz="2400" dirty="0">
                <a:solidFill>
                  <a:schemeClr val="bg1"/>
                </a:solidFill>
                <a:latin typeface="Inria Serif" pitchFamily="2" charset="0"/>
              </a:rPr>
              <a:t>-surface</a:t>
            </a:r>
          </a:p>
          <a:p>
            <a:pPr algn="ctr"/>
            <a:r>
              <a:rPr lang="fr-FR" sz="2400" dirty="0" err="1">
                <a:solidFill>
                  <a:schemeClr val="bg1"/>
                </a:solidFill>
                <a:latin typeface="Inria Serif" pitchFamily="2" charset="0"/>
              </a:rPr>
              <a:t>ecosystem</a:t>
            </a:r>
            <a:endParaRPr lang="fr-FR" sz="2400" dirty="0">
              <a:solidFill>
                <a:schemeClr val="bg1"/>
              </a:solidFill>
              <a:latin typeface="Inria Serif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750A8F-7227-448A-9404-0A8B58138FC0}"/>
              </a:ext>
            </a:extLst>
          </p:cNvPr>
          <p:cNvSpPr/>
          <p:nvPr/>
        </p:nvSpPr>
        <p:spPr>
          <a:xfrm>
            <a:off x="5039463" y="4137015"/>
            <a:ext cx="21130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 err="1">
                <a:solidFill>
                  <a:schemeClr val="bg1"/>
                </a:solidFill>
                <a:latin typeface="Inria Serif" pitchFamily="2" charset="0"/>
              </a:rPr>
              <a:t>Earth</a:t>
            </a:r>
            <a:r>
              <a:rPr lang="fr-FR" sz="2400" dirty="0">
                <a:solidFill>
                  <a:schemeClr val="bg1"/>
                </a:solidFill>
                <a:latin typeface="Inria Serif" pitchFamily="2" charset="0"/>
              </a:rPr>
              <a:t>-system</a:t>
            </a:r>
          </a:p>
          <a:p>
            <a:pPr algn="ctr"/>
            <a:r>
              <a:rPr lang="fr-FR" sz="2400" dirty="0" err="1">
                <a:solidFill>
                  <a:schemeClr val="bg1"/>
                </a:solidFill>
                <a:latin typeface="Inria Serif" pitchFamily="2" charset="0"/>
              </a:rPr>
              <a:t>models</a:t>
            </a:r>
            <a:endParaRPr lang="fr-FR" sz="2400" dirty="0">
              <a:solidFill>
                <a:schemeClr val="bg1"/>
              </a:solidFill>
              <a:latin typeface="Inria Serif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B8754D2-6845-4EBA-8904-B26799DB0C11}"/>
              </a:ext>
            </a:extLst>
          </p:cNvPr>
          <p:cNvSpPr/>
          <p:nvPr/>
        </p:nvSpPr>
        <p:spPr>
          <a:xfrm>
            <a:off x="7673888" y="4137015"/>
            <a:ext cx="17540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Inria Serif" pitchFamily="2" charset="0"/>
              </a:rPr>
              <a:t>Viral shunt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Inria Serif" pitchFamily="2" charset="0"/>
              </a:rPr>
              <a:t>influence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2A1CF61-C718-4699-86CE-CC9492C6009B}"/>
              </a:ext>
            </a:extLst>
          </p:cNvPr>
          <p:cNvSpPr/>
          <p:nvPr/>
        </p:nvSpPr>
        <p:spPr>
          <a:xfrm>
            <a:off x="9966073" y="4137015"/>
            <a:ext cx="20794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Inria Serif" pitchFamily="2" charset="0"/>
              </a:rPr>
              <a:t>Transduction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50E5DF-BC22-408E-AA34-DE313295C184}"/>
              </a:ext>
            </a:extLst>
          </p:cNvPr>
          <p:cNvSpPr/>
          <p:nvPr/>
        </p:nvSpPr>
        <p:spPr>
          <a:xfrm>
            <a:off x="146511" y="1704562"/>
            <a:ext cx="11898978" cy="3448876"/>
          </a:xfrm>
          <a:prstGeom prst="rect">
            <a:avLst/>
          </a:prstGeom>
          <a:solidFill>
            <a:srgbClr val="08457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81094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7DF808-AFC4-4CFA-A556-599651534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next</a:t>
            </a:r>
            <a:r>
              <a:rPr lang="fr-FR" dirty="0"/>
              <a:t> </a:t>
            </a:r>
            <a:r>
              <a:rPr lang="fr-FR" dirty="0" err="1"/>
              <a:t>frontier</a:t>
            </a:r>
            <a:r>
              <a:rPr lang="fr-FR" dirty="0"/>
              <a:t>: viral influence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42023D-0AC3-4141-BF92-396807AA3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E4E7-BC2B-4966-A071-AA6AB7FD3884}" type="slidenum">
              <a:rPr lang="fr-FR" smtClean="0"/>
              <a:t>25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34497CD-1B01-49BF-830C-28E6781CBBFB}"/>
              </a:ext>
            </a:extLst>
          </p:cNvPr>
          <p:cNvSpPr txBox="1"/>
          <p:nvPr/>
        </p:nvSpPr>
        <p:spPr>
          <a:xfrm>
            <a:off x="11353800" y="6338857"/>
            <a:ext cx="649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084570"/>
                </a:solidFill>
                <a:latin typeface="Inria Serif" pitchFamily="2" charset="0"/>
              </a:rPr>
              <a:t>- C -</a:t>
            </a:r>
          </a:p>
        </p:txBody>
      </p:sp>
      <p:sp>
        <p:nvSpPr>
          <p:cNvPr id="10" name="Lysogenic text">
            <a:extLst>
              <a:ext uri="{FF2B5EF4-FFF2-40B4-BE49-F238E27FC236}">
                <a16:creationId xmlns:a16="http://schemas.microsoft.com/office/drawing/2014/main" id="{401C1A11-B1DA-4933-A11F-FEF5D621978C}"/>
              </a:ext>
            </a:extLst>
          </p:cNvPr>
          <p:cNvSpPr txBox="1"/>
          <p:nvPr/>
        </p:nvSpPr>
        <p:spPr>
          <a:xfrm>
            <a:off x="8105976" y="5807470"/>
            <a:ext cx="23567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Transduction</a:t>
            </a:r>
          </a:p>
        </p:txBody>
      </p:sp>
      <p:sp>
        <p:nvSpPr>
          <p:cNvPr id="11" name="Lytic text">
            <a:extLst>
              <a:ext uri="{FF2B5EF4-FFF2-40B4-BE49-F238E27FC236}">
                <a16:creationId xmlns:a16="http://schemas.microsoft.com/office/drawing/2014/main" id="{DD7CE6C4-356F-4A1B-9FE0-E2F60AFA94CD}"/>
              </a:ext>
            </a:extLst>
          </p:cNvPr>
          <p:cNvSpPr txBox="1"/>
          <p:nvPr/>
        </p:nvSpPr>
        <p:spPr>
          <a:xfrm>
            <a:off x="2112408" y="5807470"/>
            <a:ext cx="1973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Viral shunt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B8AFF0B-80DB-400D-A942-EF816173FCDE}"/>
              </a:ext>
            </a:extLst>
          </p:cNvPr>
          <p:cNvCxnSpPr>
            <a:cxnSpLocks/>
            <a:endCxn id="70" idx="0"/>
          </p:cNvCxnSpPr>
          <p:nvPr/>
        </p:nvCxnSpPr>
        <p:spPr>
          <a:xfrm>
            <a:off x="6095072" y="681037"/>
            <a:ext cx="0" cy="4825370"/>
          </a:xfrm>
          <a:prstGeom prst="line">
            <a:avLst/>
          </a:prstGeom>
          <a:ln w="12700">
            <a:solidFill>
              <a:srgbClr val="08457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1054193-CFD8-44BE-AC44-0F14B44C220D}"/>
              </a:ext>
            </a:extLst>
          </p:cNvPr>
          <p:cNvGrpSpPr/>
          <p:nvPr/>
        </p:nvGrpSpPr>
        <p:grpSpPr>
          <a:xfrm>
            <a:off x="6512011" y="798653"/>
            <a:ext cx="5014076" cy="2651920"/>
            <a:chOff x="6512011" y="1337594"/>
            <a:chExt cx="5014076" cy="2651920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6689EB7C-B15C-49BA-8B3E-16497A89BAAC}"/>
                </a:ext>
              </a:extLst>
            </p:cNvPr>
            <p:cNvGrpSpPr/>
            <p:nvPr/>
          </p:nvGrpSpPr>
          <p:grpSpPr>
            <a:xfrm>
              <a:off x="6512011" y="1337594"/>
              <a:ext cx="5014076" cy="2512369"/>
              <a:chOff x="4747519" y="1337594"/>
              <a:chExt cx="5014076" cy="2512369"/>
            </a:xfrm>
          </p:grpSpPr>
          <p:pic>
            <p:nvPicPr>
              <p:cNvPr id="6" name="Graphique 5">
                <a:extLst>
                  <a:ext uri="{FF2B5EF4-FFF2-40B4-BE49-F238E27FC236}">
                    <a16:creationId xmlns:a16="http://schemas.microsoft.com/office/drawing/2014/main" id="{F763D35C-6705-481D-B413-1ADFB24E24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747519" y="1568426"/>
                <a:ext cx="2772333" cy="2281537"/>
              </a:xfrm>
              <a:prstGeom prst="rect">
                <a:avLst/>
              </a:prstGeom>
            </p:spPr>
          </p:pic>
          <p:pic>
            <p:nvPicPr>
              <p:cNvPr id="8" name="Graphique 7">
                <a:extLst>
                  <a:ext uri="{FF2B5EF4-FFF2-40B4-BE49-F238E27FC236}">
                    <a16:creationId xmlns:a16="http://schemas.microsoft.com/office/drawing/2014/main" id="{0E15911F-1E09-4350-BC89-AB31090DEA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519852" y="1568426"/>
                <a:ext cx="2241743" cy="2281537"/>
              </a:xfrm>
              <a:prstGeom prst="rect">
                <a:avLst/>
              </a:prstGeom>
            </p:spPr>
          </p:pic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8AB64236-38A5-4818-BB91-22ABA0DA7F4F}"/>
                  </a:ext>
                </a:extLst>
              </p:cNvPr>
              <p:cNvSpPr txBox="1"/>
              <p:nvPr/>
            </p:nvSpPr>
            <p:spPr>
              <a:xfrm>
                <a:off x="5457037" y="1337594"/>
                <a:ext cx="198163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Roboto Condensed Light" panose="02000000000000000000" pitchFamily="2" charset="0"/>
                    <a:ea typeface="Roboto Condensed Light" panose="02000000000000000000" pitchFamily="2" charset="0"/>
                  </a:rPr>
                  <a:t>= maximum transduction </a:t>
                </a:r>
                <a:r>
                  <a:rPr lang="fr-FR" sz="10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Roboto Condensed Light" panose="02000000000000000000" pitchFamily="2" charset="0"/>
                    <a:ea typeface="Roboto Condensed Light" panose="02000000000000000000" pitchFamily="2" charset="0"/>
                  </a:rPr>
                  <a:t>probability</a:t>
                </a:r>
                <a:endParaRPr lang="fr-FR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</a:endParaRPr>
              </a:p>
            </p:txBody>
          </p:sp>
          <p:pic>
            <p:nvPicPr>
              <p:cNvPr id="13" name="Graphique 12">
                <a:extLst>
                  <a:ext uri="{FF2B5EF4-FFF2-40B4-BE49-F238E27FC236}">
                    <a16:creationId xmlns:a16="http://schemas.microsoft.com/office/drawing/2014/main" id="{24614409-8594-4FCF-B460-4AC79E276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347089" y="1385909"/>
                <a:ext cx="219896" cy="197906"/>
              </a:xfrm>
              <a:prstGeom prst="rect">
                <a:avLst/>
              </a:prstGeom>
            </p:spPr>
          </p:pic>
        </p:grp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2366EAA-2941-41F7-9E90-E01F05106B77}"/>
                </a:ext>
              </a:extLst>
            </p:cNvPr>
            <p:cNvSpPr txBox="1"/>
            <p:nvPr/>
          </p:nvSpPr>
          <p:spPr>
            <a:xfrm>
              <a:off x="10181540" y="3727904"/>
              <a:ext cx="46839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/>
                <a:t>Time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63F49D37-FD6A-4AFE-83A0-6A58E55264E1}"/>
                </a:ext>
              </a:extLst>
            </p:cNvPr>
            <p:cNvSpPr txBox="1"/>
            <p:nvPr/>
          </p:nvSpPr>
          <p:spPr>
            <a:xfrm>
              <a:off x="7939798" y="3727904"/>
              <a:ext cx="46839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/>
                <a:t>Time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CF6A3275-BFF0-4565-85FF-5549795EA8FC}"/>
              </a:ext>
            </a:extLst>
          </p:cNvPr>
          <p:cNvSpPr/>
          <p:nvPr/>
        </p:nvSpPr>
        <p:spPr>
          <a:xfrm>
            <a:off x="0" y="631053"/>
            <a:ext cx="6095996" cy="1313075"/>
          </a:xfrm>
          <a:prstGeom prst="rect">
            <a:avLst/>
          </a:prstGeom>
          <a:solidFill>
            <a:srgbClr val="084570">
              <a:alpha val="10196"/>
            </a:srgbClr>
          </a:solidFill>
          <a:ln>
            <a:solidFill>
              <a:srgbClr val="084570">
                <a:alpha val="1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B112C1F9-0243-4262-8EE2-345C78C7BAAD}"/>
              </a:ext>
            </a:extLst>
          </p:cNvPr>
          <p:cNvCxnSpPr>
            <a:cxnSpLocks/>
          </p:cNvCxnSpPr>
          <p:nvPr/>
        </p:nvCxnSpPr>
        <p:spPr>
          <a:xfrm>
            <a:off x="0" y="1946247"/>
            <a:ext cx="6095996" cy="0"/>
          </a:xfrm>
          <a:prstGeom prst="line">
            <a:avLst/>
          </a:prstGeom>
          <a:ln w="12700">
            <a:solidFill>
              <a:srgbClr val="08457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DF6B3675-37E8-424F-AA34-CB7C8BD2745A}"/>
              </a:ext>
            </a:extLst>
          </p:cNvPr>
          <p:cNvGrpSpPr/>
          <p:nvPr/>
        </p:nvGrpSpPr>
        <p:grpSpPr>
          <a:xfrm>
            <a:off x="506400" y="1715415"/>
            <a:ext cx="4955180" cy="461665"/>
            <a:chOff x="506400" y="3235215"/>
            <a:chExt cx="4955180" cy="461665"/>
          </a:xfrm>
        </p:grpSpPr>
        <p:pic>
          <p:nvPicPr>
            <p:cNvPr id="25" name="Gradient">
              <a:extLst>
                <a:ext uri="{FF2B5EF4-FFF2-40B4-BE49-F238E27FC236}">
                  <a16:creationId xmlns:a16="http://schemas.microsoft.com/office/drawing/2014/main" id="{9645B258-44DB-4BD8-ADB5-D2082B5D3F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88"/>
            <a:stretch/>
          </p:blipFill>
          <p:spPr>
            <a:xfrm>
              <a:off x="517682" y="3280905"/>
              <a:ext cx="4943898" cy="365125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7FF63DAC-D850-4621-B23D-C9AFC67AFB8D}"/>
                </a:ext>
              </a:extLst>
            </p:cNvPr>
            <p:cNvSpPr txBox="1"/>
            <p:nvPr/>
          </p:nvSpPr>
          <p:spPr>
            <a:xfrm>
              <a:off x="1516196" y="3235215"/>
              <a:ext cx="6880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BGE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5CBBFA0D-A227-41F1-A7CE-475F78A2AE31}"/>
                </a:ext>
              </a:extLst>
            </p:cNvPr>
            <p:cNvSpPr txBox="1"/>
            <p:nvPr/>
          </p:nvSpPr>
          <p:spPr>
            <a:xfrm>
              <a:off x="5145514" y="3276698"/>
              <a:ext cx="266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  <a:latin typeface="Inria Serif" pitchFamily="2" charset="0"/>
                </a:rPr>
                <a:t>1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80405BA2-03A8-49A9-B155-FA5EB3C0059D}"/>
                </a:ext>
              </a:extLst>
            </p:cNvPr>
            <p:cNvSpPr txBox="1"/>
            <p:nvPr/>
          </p:nvSpPr>
          <p:spPr>
            <a:xfrm>
              <a:off x="506400" y="3276698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  <a:latin typeface="Inria Serif" pitchFamily="2" charset="0"/>
                </a:rPr>
                <a:t>0</a:t>
              </a:r>
            </a:p>
          </p:txBody>
        </p:sp>
      </p:grpSp>
      <p:pic>
        <p:nvPicPr>
          <p:cNvPr id="29" name="Graphique 28">
            <a:extLst>
              <a:ext uri="{FF2B5EF4-FFF2-40B4-BE49-F238E27FC236}">
                <a16:creationId xmlns:a16="http://schemas.microsoft.com/office/drawing/2014/main" id="{103C3580-7E28-4275-883A-CD63079141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1659" y="2311372"/>
            <a:ext cx="639386" cy="639386"/>
          </a:xfrm>
          <a:prstGeom prst="rect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id="{99783F94-0703-4C46-B097-20A31286C036}"/>
              </a:ext>
            </a:extLst>
          </p:cNvPr>
          <p:cNvGrpSpPr/>
          <p:nvPr/>
        </p:nvGrpSpPr>
        <p:grpSpPr>
          <a:xfrm>
            <a:off x="88593" y="845467"/>
            <a:ext cx="705517" cy="705517"/>
            <a:chOff x="88593" y="2202075"/>
            <a:chExt cx="705517" cy="705517"/>
          </a:xfrm>
        </p:grpSpPr>
        <p:pic>
          <p:nvPicPr>
            <p:cNvPr id="31" name="Graphique 30">
              <a:extLst>
                <a:ext uri="{FF2B5EF4-FFF2-40B4-BE49-F238E27FC236}">
                  <a16:creationId xmlns:a16="http://schemas.microsoft.com/office/drawing/2014/main" id="{8A99EC1C-F6DB-4C74-821D-44324D7C5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21659" y="2235141"/>
              <a:ext cx="639386" cy="639386"/>
            </a:xfrm>
            <a:prstGeom prst="rect">
              <a:avLst/>
            </a:prstGeom>
          </p:spPr>
        </p:pic>
        <p:sp>
          <p:nvSpPr>
            <p:cNvPr id="32" name="Interdiction 31">
              <a:extLst>
                <a:ext uri="{FF2B5EF4-FFF2-40B4-BE49-F238E27FC236}">
                  <a16:creationId xmlns:a16="http://schemas.microsoft.com/office/drawing/2014/main" id="{2F4E54E7-FDEE-4E81-B6DD-C3E098F514BE}"/>
                </a:ext>
              </a:extLst>
            </p:cNvPr>
            <p:cNvSpPr/>
            <p:nvPr/>
          </p:nvSpPr>
          <p:spPr>
            <a:xfrm>
              <a:off x="88593" y="2202075"/>
              <a:ext cx="705517" cy="705517"/>
            </a:xfrm>
            <a:prstGeom prst="noSmoking">
              <a:avLst>
                <a:gd name="adj" fmla="val 10353"/>
              </a:avLst>
            </a:prstGeom>
            <a:solidFill>
              <a:srgbClr val="F062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9E02FB-D014-412D-9149-F9581E9BFBBA}"/>
              </a:ext>
            </a:extLst>
          </p:cNvPr>
          <p:cNvGrpSpPr/>
          <p:nvPr/>
        </p:nvGrpSpPr>
        <p:grpSpPr>
          <a:xfrm>
            <a:off x="2786184" y="888687"/>
            <a:ext cx="686406" cy="1221072"/>
            <a:chOff x="2786184" y="888687"/>
            <a:chExt cx="686406" cy="1221072"/>
          </a:xfrm>
        </p:grpSpPr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335347B0-CD27-4779-9739-3B6976803245}"/>
                </a:ext>
              </a:extLst>
            </p:cNvPr>
            <p:cNvCxnSpPr>
              <a:cxnSpLocks/>
            </p:cNvCxnSpPr>
            <p:nvPr/>
          </p:nvCxnSpPr>
          <p:spPr>
            <a:xfrm>
              <a:off x="3129382" y="1517919"/>
              <a:ext cx="0" cy="591840"/>
            </a:xfrm>
            <a:prstGeom prst="line">
              <a:avLst/>
            </a:prstGeom>
            <a:ln w="28575">
              <a:solidFill>
                <a:srgbClr val="08457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BED2C9BD-083A-4197-B805-BA053FFB60B2}"/>
                </a:ext>
              </a:extLst>
            </p:cNvPr>
            <p:cNvSpPr txBox="1"/>
            <p:nvPr/>
          </p:nvSpPr>
          <p:spPr>
            <a:xfrm>
              <a:off x="2786184" y="888687"/>
              <a:ext cx="6864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 err="1">
                  <a:solidFill>
                    <a:srgbClr val="F06225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ESS</a:t>
              </a:r>
              <a:r>
                <a:rPr lang="fr-FR" sz="1600" i="1" cap="small" baseline="30000" dirty="0" err="1">
                  <a:solidFill>
                    <a:srgbClr val="F06225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nb</a:t>
              </a:r>
              <a:endParaRPr lang="fr-FR" sz="1600" i="1" cap="small" baseline="30000" dirty="0">
                <a:solidFill>
                  <a:srgbClr val="F06225"/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BCA5EB32-EFAC-4190-9E0F-8C495E9D9C8B}"/>
                </a:ext>
              </a:extLst>
            </p:cNvPr>
            <p:cNvCxnSpPr>
              <a:cxnSpLocks/>
              <a:stCxn id="37" idx="2"/>
            </p:cNvCxnSpPr>
            <p:nvPr/>
          </p:nvCxnSpPr>
          <p:spPr>
            <a:xfrm>
              <a:off x="3129387" y="1227241"/>
              <a:ext cx="0" cy="25882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Flèche : droite 39">
            <a:extLst>
              <a:ext uri="{FF2B5EF4-FFF2-40B4-BE49-F238E27FC236}">
                <a16:creationId xmlns:a16="http://schemas.microsoft.com/office/drawing/2014/main" id="{80703628-A66E-4A5B-9854-062C6EF5825E}"/>
              </a:ext>
            </a:extLst>
          </p:cNvPr>
          <p:cNvSpPr/>
          <p:nvPr/>
        </p:nvSpPr>
        <p:spPr>
          <a:xfrm rot="10800000">
            <a:off x="2199719" y="2271943"/>
            <a:ext cx="737139" cy="365125"/>
          </a:xfrm>
          <a:prstGeom prst="rightArrow">
            <a:avLst>
              <a:gd name="adj1" fmla="val 50000"/>
              <a:gd name="adj2" fmla="val 88041"/>
            </a:avLst>
          </a:prstGeom>
          <a:noFill/>
          <a:ln>
            <a:solidFill>
              <a:srgbClr val="08457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15E507A0-A519-427B-B776-EEE130F31DD7}"/>
              </a:ext>
            </a:extLst>
          </p:cNvPr>
          <p:cNvGrpSpPr/>
          <p:nvPr/>
        </p:nvGrpSpPr>
        <p:grpSpPr>
          <a:xfrm>
            <a:off x="2487109" y="2266434"/>
            <a:ext cx="1261884" cy="785814"/>
            <a:chOff x="4199707" y="1635381"/>
            <a:chExt cx="1261884" cy="785814"/>
          </a:xfrm>
        </p:grpSpPr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C9ADABE1-8A9A-447A-9C38-C85423186FF1}"/>
                </a:ext>
              </a:extLst>
            </p:cNvPr>
            <p:cNvSpPr txBox="1"/>
            <p:nvPr/>
          </p:nvSpPr>
          <p:spPr>
            <a:xfrm>
              <a:off x="4684613" y="1635381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?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1B251D30-D1AE-4EFC-AB39-A6480A76DA21}"/>
                </a:ext>
              </a:extLst>
            </p:cNvPr>
            <p:cNvSpPr txBox="1"/>
            <p:nvPr/>
          </p:nvSpPr>
          <p:spPr>
            <a:xfrm>
              <a:off x="4199707" y="2021085"/>
              <a:ext cx="12618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000" dirty="0" err="1">
                  <a:latin typeface="Inria Serif" pitchFamily="2" charset="0"/>
                  <a:ea typeface="Cambria Math" panose="02040503050406030204" pitchFamily="18" charset="0"/>
                </a:rPr>
                <a:t>dS</a:t>
              </a:r>
              <a:r>
                <a:rPr lang="fr-FR" sz="2000" dirty="0">
                  <a:latin typeface="Inria Serif" pitchFamily="2" charset="0"/>
                  <a:ea typeface="Cambria Math" panose="02040503050406030204" pitchFamily="18" charset="0"/>
                </a:rPr>
                <a:t>(</a:t>
              </a:r>
              <a:r>
                <a:rPr lang="fr-FR" sz="2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ESS</a:t>
              </a:r>
              <a:r>
                <a:rPr lang="fr-FR" sz="2000" i="1" cap="small" baseline="30000" dirty="0" err="1">
                  <a:latin typeface="Cambria Math" panose="02040503050406030204" pitchFamily="18" charset="0"/>
                  <a:ea typeface="Cambria Math" panose="02040503050406030204" pitchFamily="18" charset="0"/>
                </a:rPr>
                <a:t>nb</a:t>
              </a:r>
              <a:r>
                <a:rPr lang="fr-FR" sz="2000" dirty="0">
                  <a:latin typeface="Inria Serif" pitchFamily="2" charset="0"/>
                  <a:ea typeface="Cambria Math" panose="02040503050406030204" pitchFamily="18" charset="0"/>
                </a:rPr>
                <a:t>)</a:t>
              </a:r>
              <a:endParaRPr lang="fr-FR" sz="2000" b="1" dirty="0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</p:grpSp>
      <p:sp>
        <p:nvSpPr>
          <p:cNvPr id="39" name="Flèche : droite 38">
            <a:extLst>
              <a:ext uri="{FF2B5EF4-FFF2-40B4-BE49-F238E27FC236}">
                <a16:creationId xmlns:a16="http://schemas.microsoft.com/office/drawing/2014/main" id="{9841B910-4063-4F80-A505-AA5E891C89D7}"/>
              </a:ext>
            </a:extLst>
          </p:cNvPr>
          <p:cNvSpPr/>
          <p:nvPr/>
        </p:nvSpPr>
        <p:spPr>
          <a:xfrm>
            <a:off x="3299240" y="2271943"/>
            <a:ext cx="737139" cy="365125"/>
          </a:xfrm>
          <a:prstGeom prst="rightArrow">
            <a:avLst>
              <a:gd name="adj1" fmla="val 50000"/>
              <a:gd name="adj2" fmla="val 88041"/>
            </a:avLst>
          </a:prstGeom>
          <a:noFill/>
          <a:ln>
            <a:solidFill>
              <a:srgbClr val="08457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B11A0E59-7B0C-469E-9175-61130532144B}"/>
              </a:ext>
            </a:extLst>
          </p:cNvPr>
          <p:cNvGrpSpPr/>
          <p:nvPr/>
        </p:nvGrpSpPr>
        <p:grpSpPr>
          <a:xfrm>
            <a:off x="885196" y="2454505"/>
            <a:ext cx="1789271" cy="3006578"/>
            <a:chOff x="885196" y="2454505"/>
            <a:chExt cx="1789271" cy="3006578"/>
          </a:xfrm>
        </p:grpSpPr>
        <p:pic>
          <p:nvPicPr>
            <p:cNvPr id="49" name="Graphique 48">
              <a:extLst>
                <a:ext uri="{FF2B5EF4-FFF2-40B4-BE49-F238E27FC236}">
                  <a16:creationId xmlns:a16="http://schemas.microsoft.com/office/drawing/2014/main" id="{D089CB01-BFA5-4C14-BE6B-189866FFA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05134" y="3430745"/>
              <a:ext cx="1549396" cy="1549396"/>
            </a:xfrm>
            <a:prstGeom prst="rect">
              <a:avLst/>
            </a:prstGeom>
          </p:spPr>
        </p:pic>
        <p:cxnSp>
          <p:nvCxnSpPr>
            <p:cNvPr id="51" name="Connecteur : en angle 50">
              <a:extLst>
                <a:ext uri="{FF2B5EF4-FFF2-40B4-BE49-F238E27FC236}">
                  <a16:creationId xmlns:a16="http://schemas.microsoft.com/office/drawing/2014/main" id="{CBD7395A-2FEC-452A-BF4C-4661068F1DCE}"/>
                </a:ext>
              </a:extLst>
            </p:cNvPr>
            <p:cNvCxnSpPr>
              <a:cxnSpLocks/>
              <a:stCxn id="40" idx="3"/>
              <a:endCxn id="49" idx="0"/>
            </p:cNvCxnSpPr>
            <p:nvPr/>
          </p:nvCxnSpPr>
          <p:spPr>
            <a:xfrm rot="10800000" flipV="1">
              <a:off x="1779833" y="2454505"/>
              <a:ext cx="419887" cy="976240"/>
            </a:xfrm>
            <a:prstGeom prst="bentConnector2">
              <a:avLst/>
            </a:prstGeom>
            <a:ln w="12700">
              <a:solidFill>
                <a:srgbClr val="08457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066D974C-8F40-4462-923E-32E13F200047}"/>
                </a:ext>
              </a:extLst>
            </p:cNvPr>
            <p:cNvSpPr txBox="1"/>
            <p:nvPr/>
          </p:nvSpPr>
          <p:spPr>
            <a:xfrm>
              <a:off x="885196" y="5122529"/>
              <a:ext cx="178927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Oligotrophic</a:t>
              </a:r>
              <a:r>
                <a:rPr lang="fr-FR" sz="16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</a:t>
              </a:r>
              <a:r>
                <a:rPr lang="fr-FR" sz="1600" dirty="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regions</a:t>
              </a:r>
              <a:endParaRPr lang="fr-FR" sz="1600" dirty="0"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32FDC29A-085B-4D43-B07B-9F6B90EC9E1A}"/>
              </a:ext>
            </a:extLst>
          </p:cNvPr>
          <p:cNvGrpSpPr/>
          <p:nvPr/>
        </p:nvGrpSpPr>
        <p:grpSpPr>
          <a:xfrm>
            <a:off x="3606226" y="2454506"/>
            <a:ext cx="1582484" cy="3006577"/>
            <a:chOff x="3606226" y="2454506"/>
            <a:chExt cx="1582484" cy="3006577"/>
          </a:xfrm>
        </p:grpSpPr>
        <p:pic>
          <p:nvPicPr>
            <p:cNvPr id="47" name="Graphique 46">
              <a:extLst>
                <a:ext uri="{FF2B5EF4-FFF2-40B4-BE49-F238E27FC236}">
                  <a16:creationId xmlns:a16="http://schemas.microsoft.com/office/drawing/2014/main" id="{306DF54A-5741-4997-8037-A49F10D5C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622767" y="3430745"/>
              <a:ext cx="1549396" cy="1549396"/>
            </a:xfrm>
            <a:prstGeom prst="rect">
              <a:avLst/>
            </a:prstGeom>
          </p:spPr>
        </p:pic>
        <p:cxnSp>
          <p:nvCxnSpPr>
            <p:cNvPr id="53" name="Connecteur : en angle 52">
              <a:extLst>
                <a:ext uri="{FF2B5EF4-FFF2-40B4-BE49-F238E27FC236}">
                  <a16:creationId xmlns:a16="http://schemas.microsoft.com/office/drawing/2014/main" id="{46A8CCFD-AA56-4EE8-922F-931010D2107C}"/>
                </a:ext>
              </a:extLst>
            </p:cNvPr>
            <p:cNvCxnSpPr>
              <a:cxnSpLocks/>
              <a:stCxn id="39" idx="3"/>
              <a:endCxn id="47" idx="0"/>
            </p:cNvCxnSpPr>
            <p:nvPr/>
          </p:nvCxnSpPr>
          <p:spPr>
            <a:xfrm>
              <a:off x="4036379" y="2454506"/>
              <a:ext cx="361086" cy="976239"/>
            </a:xfrm>
            <a:prstGeom prst="bentConnector2">
              <a:avLst/>
            </a:prstGeom>
            <a:ln w="12700">
              <a:solidFill>
                <a:srgbClr val="08457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ACAEE080-0241-46A6-848A-DFCCE3FFF6EC}"/>
                </a:ext>
              </a:extLst>
            </p:cNvPr>
            <p:cNvSpPr txBox="1"/>
            <p:nvPr/>
          </p:nvSpPr>
          <p:spPr>
            <a:xfrm>
              <a:off x="3606226" y="5122529"/>
              <a:ext cx="15824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Eutrophic</a:t>
              </a:r>
              <a:r>
                <a:rPr lang="fr-FR" sz="16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</a:t>
              </a:r>
              <a:r>
                <a:rPr lang="fr-FR" sz="1600" dirty="0" err="1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regions</a:t>
              </a:r>
              <a:endParaRPr lang="fr-FR" sz="1600" dirty="0"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B1F48E78-E2B4-4646-ADDC-B72E6E1A6530}"/>
              </a:ext>
            </a:extLst>
          </p:cNvPr>
          <p:cNvGrpSpPr/>
          <p:nvPr/>
        </p:nvGrpSpPr>
        <p:grpSpPr>
          <a:xfrm>
            <a:off x="6668444" y="3729865"/>
            <a:ext cx="5068598" cy="1867276"/>
            <a:chOff x="6668444" y="3729865"/>
            <a:chExt cx="5068598" cy="1867276"/>
          </a:xfrm>
        </p:grpSpPr>
        <p:grpSp>
          <p:nvGrpSpPr>
            <p:cNvPr id="68" name="Groupe 67">
              <a:extLst>
                <a:ext uri="{FF2B5EF4-FFF2-40B4-BE49-F238E27FC236}">
                  <a16:creationId xmlns:a16="http://schemas.microsoft.com/office/drawing/2014/main" id="{E0472487-7DC7-4CBE-831C-FEAAE53583F7}"/>
                </a:ext>
              </a:extLst>
            </p:cNvPr>
            <p:cNvGrpSpPr/>
            <p:nvPr/>
          </p:nvGrpSpPr>
          <p:grpSpPr>
            <a:xfrm>
              <a:off x="7111581" y="3729865"/>
              <a:ext cx="4242219" cy="1867276"/>
              <a:chOff x="7308156" y="3729865"/>
              <a:chExt cx="4045644" cy="1780751"/>
            </a:xfrm>
          </p:grpSpPr>
          <p:cxnSp>
            <p:nvCxnSpPr>
              <p:cNvPr id="17" name="Connecteur droit 16">
                <a:extLst>
                  <a:ext uri="{FF2B5EF4-FFF2-40B4-BE49-F238E27FC236}">
                    <a16:creationId xmlns:a16="http://schemas.microsoft.com/office/drawing/2014/main" id="{F4FE6359-D5CA-4CCB-9771-4B4D18EE61F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349250" y="2548569"/>
                <a:ext cx="0" cy="4009101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" name="Graphique 17">
                <a:extLst>
                  <a:ext uri="{FF2B5EF4-FFF2-40B4-BE49-F238E27FC236}">
                    <a16:creationId xmlns:a16="http://schemas.microsoft.com/office/drawing/2014/main" id="{3839CC4A-12D9-4730-A47D-73D4398260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7308156" y="3729865"/>
                <a:ext cx="4045644" cy="1780751"/>
              </a:xfrm>
              <a:prstGeom prst="rect">
                <a:avLst/>
              </a:prstGeom>
            </p:spPr>
          </p:pic>
        </p:grp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43DC7C56-09BC-4CF7-A399-1774BA4B477F}"/>
                </a:ext>
              </a:extLst>
            </p:cNvPr>
            <p:cNvSpPr txBox="1"/>
            <p:nvPr/>
          </p:nvSpPr>
          <p:spPr>
            <a:xfrm>
              <a:off x="11315132" y="4454619"/>
              <a:ext cx="4219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ESS</a:t>
              </a:r>
            </a:p>
          </p:txBody>
        </p:sp>
        <p:sp>
          <p:nvSpPr>
            <p:cNvPr id="69" name="ZoneTexte 68">
              <a:extLst>
                <a:ext uri="{FF2B5EF4-FFF2-40B4-BE49-F238E27FC236}">
                  <a16:creationId xmlns:a16="http://schemas.microsoft.com/office/drawing/2014/main" id="{6AD274C2-4830-4FBC-AD70-BE0C4E51EEF0}"/>
                </a:ext>
              </a:extLst>
            </p:cNvPr>
            <p:cNvSpPr txBox="1"/>
            <p:nvPr/>
          </p:nvSpPr>
          <p:spPr>
            <a:xfrm rot="16200000">
              <a:off x="6576753" y="4454619"/>
              <a:ext cx="4603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Trait</a:t>
              </a:r>
            </a:p>
          </p:txBody>
        </p:sp>
      </p:grpSp>
      <p:pic>
        <p:nvPicPr>
          <p:cNvPr id="70" name="Graphique 69">
            <a:extLst>
              <a:ext uri="{FF2B5EF4-FFF2-40B4-BE49-F238E27FC236}">
                <a16:creationId xmlns:a16="http://schemas.microsoft.com/office/drawing/2014/main" id="{810FBEB7-20DD-44C6-A1BB-9EA22B1E03A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495725" y="5506407"/>
            <a:ext cx="1198693" cy="1198693"/>
          </a:xfrm>
          <a:prstGeom prst="rect">
            <a:avLst/>
          </a:prstGeom>
        </p:spPr>
      </p:pic>
      <p:cxnSp>
        <p:nvCxnSpPr>
          <p:cNvPr id="73" name="Connecteur droit avec flèche 72">
            <a:extLst>
              <a:ext uri="{FF2B5EF4-FFF2-40B4-BE49-F238E27FC236}">
                <a16:creationId xmlns:a16="http://schemas.microsoft.com/office/drawing/2014/main" id="{CBF54CDC-084A-4AA6-9BA2-EA6FC7D11FA1}"/>
              </a:ext>
            </a:extLst>
          </p:cNvPr>
          <p:cNvCxnSpPr>
            <a:stCxn id="11" idx="3"/>
            <a:endCxn id="70" idx="1"/>
          </p:cNvCxnSpPr>
          <p:nvPr/>
        </p:nvCxnSpPr>
        <p:spPr>
          <a:xfrm>
            <a:off x="4086025" y="6099858"/>
            <a:ext cx="1409700" cy="5896"/>
          </a:xfrm>
          <a:prstGeom prst="straightConnector1">
            <a:avLst/>
          </a:prstGeom>
          <a:ln>
            <a:solidFill>
              <a:srgbClr val="0845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AAAAF06B-6347-4816-AC41-85077F4B6896}"/>
              </a:ext>
            </a:extLst>
          </p:cNvPr>
          <p:cNvCxnSpPr>
            <a:stCxn id="10" idx="1"/>
            <a:endCxn id="70" idx="3"/>
          </p:cNvCxnSpPr>
          <p:nvPr/>
        </p:nvCxnSpPr>
        <p:spPr>
          <a:xfrm flipH="1">
            <a:off x="6694418" y="6099858"/>
            <a:ext cx="1411558" cy="5896"/>
          </a:xfrm>
          <a:prstGeom prst="straightConnector1">
            <a:avLst/>
          </a:prstGeom>
          <a:ln>
            <a:solidFill>
              <a:srgbClr val="0845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11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3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"/>
                            </p:stCondLst>
                            <p:childTnLst>
                              <p:par>
                                <p:cTn id="5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3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0" grpId="0" animBg="1"/>
      <p:bldP spid="3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6793772-0DD4-4438-945C-2C038C7034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40662" y="451413"/>
            <a:ext cx="3932237" cy="863781"/>
          </a:xfrm>
        </p:spPr>
        <p:txBody>
          <a:bodyPr/>
          <a:lstStyle/>
          <a:p>
            <a:r>
              <a:rPr lang="fr-FR" dirty="0"/>
              <a:t>Structure, </a:t>
            </a:r>
            <a:r>
              <a:rPr lang="fr-FR" dirty="0" err="1"/>
              <a:t>results</a:t>
            </a:r>
            <a:r>
              <a:rPr lang="fr-FR" dirty="0"/>
              <a:t> and perspectives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96C80F5-10E9-4720-9456-F75CDCFF7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E4E7-BC2B-4966-A071-AA6AB7FD3884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67826AE-AC77-4DC3-9337-1864DC9C95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0663" y="1478706"/>
            <a:ext cx="3932238" cy="1198693"/>
          </a:xfrm>
        </p:spPr>
        <p:txBody>
          <a:bodyPr>
            <a:normAutofit/>
          </a:bodyPr>
          <a:lstStyle/>
          <a:p>
            <a:r>
              <a:rPr lang="en-US" dirty="0"/>
              <a:t>The goal of this thesis was to </a:t>
            </a:r>
            <a:r>
              <a:rPr lang="en-US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assess</a:t>
            </a:r>
            <a:r>
              <a:rPr lang="en-US" dirty="0"/>
              <a:t> and </a:t>
            </a:r>
            <a:r>
              <a:rPr lang="en-US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quantify</a:t>
            </a:r>
            <a:r>
              <a:rPr lang="en-US" dirty="0"/>
              <a:t> the role of heterotrophic bacteria in the response of the </a:t>
            </a:r>
            <a:r>
              <a:rPr lang="en-US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microbial loop</a:t>
            </a:r>
            <a:r>
              <a:rPr lang="en-US" dirty="0"/>
              <a:t> to climate change.</a:t>
            </a:r>
            <a:endParaRPr lang="fr-FR" dirty="0"/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F134279F-6EE5-42A6-8894-606D019BD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70514" y="280013"/>
            <a:ext cx="1198693" cy="1198693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6435F250-75E8-46D7-9284-98A0486DA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4770" y="439859"/>
            <a:ext cx="1198693" cy="1198693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AB3A1308-DC22-40FB-BF46-0EFB5920D2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4771" y="2230307"/>
            <a:ext cx="1198693" cy="1198693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F29933A2-5EA8-4F97-A1E5-37C2E079FF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4770" y="4020755"/>
            <a:ext cx="1198693" cy="1198693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54681A05-70CA-4B15-8C86-5FE07F0F9C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712549" y="1335083"/>
            <a:ext cx="1198693" cy="1198693"/>
          </a:xfrm>
          <a:prstGeom prst="rect">
            <a:avLst/>
          </a:prstGeom>
        </p:spPr>
      </p:pic>
      <p:cxnSp>
        <p:nvCxnSpPr>
          <p:cNvPr id="17" name="Connecteur : en angle 16">
            <a:extLst>
              <a:ext uri="{FF2B5EF4-FFF2-40B4-BE49-F238E27FC236}">
                <a16:creationId xmlns:a16="http://schemas.microsoft.com/office/drawing/2014/main" id="{08D84C9D-F572-4AFE-BCA2-55C08707E426}"/>
              </a:ext>
            </a:extLst>
          </p:cNvPr>
          <p:cNvCxnSpPr>
            <a:stCxn id="8" idx="3"/>
            <a:endCxn id="14" idx="0"/>
          </p:cNvCxnSpPr>
          <p:nvPr/>
        </p:nvCxnSpPr>
        <p:spPr>
          <a:xfrm>
            <a:off x="1503463" y="1039206"/>
            <a:ext cx="1808433" cy="295877"/>
          </a:xfrm>
          <a:prstGeom prst="bentConnector2">
            <a:avLst/>
          </a:prstGeom>
          <a:ln w="57150">
            <a:solidFill>
              <a:srgbClr val="08457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 : en angle 18">
            <a:extLst>
              <a:ext uri="{FF2B5EF4-FFF2-40B4-BE49-F238E27FC236}">
                <a16:creationId xmlns:a16="http://schemas.microsoft.com/office/drawing/2014/main" id="{0AEA7FCD-0ABA-48B4-B669-FFBB8AB3E9C5}"/>
              </a:ext>
            </a:extLst>
          </p:cNvPr>
          <p:cNvCxnSpPr>
            <a:stCxn id="8" idx="2"/>
            <a:endCxn id="10" idx="0"/>
          </p:cNvCxnSpPr>
          <p:nvPr/>
        </p:nvCxnSpPr>
        <p:spPr>
          <a:xfrm rot="16200000" flipH="1">
            <a:off x="608240" y="1934428"/>
            <a:ext cx="591755" cy="1"/>
          </a:xfrm>
          <a:prstGeom prst="bentConnector3">
            <a:avLst/>
          </a:prstGeom>
          <a:ln w="57150">
            <a:solidFill>
              <a:srgbClr val="08457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 : en angle 20">
            <a:extLst>
              <a:ext uri="{FF2B5EF4-FFF2-40B4-BE49-F238E27FC236}">
                <a16:creationId xmlns:a16="http://schemas.microsoft.com/office/drawing/2014/main" id="{7A36EA20-10A7-4002-BB0A-E495425F5076}"/>
              </a:ext>
            </a:extLst>
          </p:cNvPr>
          <p:cNvCxnSpPr>
            <a:stCxn id="10" idx="2"/>
            <a:endCxn id="12" idx="0"/>
          </p:cNvCxnSpPr>
          <p:nvPr/>
        </p:nvCxnSpPr>
        <p:spPr>
          <a:xfrm rot="5400000">
            <a:off x="608241" y="3724877"/>
            <a:ext cx="591755" cy="1"/>
          </a:xfrm>
          <a:prstGeom prst="bentConnector3">
            <a:avLst/>
          </a:prstGeom>
          <a:ln w="57150">
            <a:solidFill>
              <a:srgbClr val="084570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 : en angle 22">
            <a:extLst>
              <a:ext uri="{FF2B5EF4-FFF2-40B4-BE49-F238E27FC236}">
                <a16:creationId xmlns:a16="http://schemas.microsoft.com/office/drawing/2014/main" id="{457F460E-4D57-417E-A18A-AF298324B07B}"/>
              </a:ext>
            </a:extLst>
          </p:cNvPr>
          <p:cNvCxnSpPr>
            <a:stCxn id="14" idx="2"/>
            <a:endCxn id="10" idx="3"/>
          </p:cNvCxnSpPr>
          <p:nvPr/>
        </p:nvCxnSpPr>
        <p:spPr>
          <a:xfrm rot="5400000">
            <a:off x="2259741" y="1777499"/>
            <a:ext cx="295878" cy="1808432"/>
          </a:xfrm>
          <a:prstGeom prst="bentConnector2">
            <a:avLst/>
          </a:prstGeom>
          <a:ln w="38100">
            <a:solidFill>
              <a:srgbClr val="F06225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 : en angle 24">
            <a:extLst>
              <a:ext uri="{FF2B5EF4-FFF2-40B4-BE49-F238E27FC236}">
                <a16:creationId xmlns:a16="http://schemas.microsoft.com/office/drawing/2014/main" id="{4A7DB078-3220-4C2C-9379-11735D62C495}"/>
              </a:ext>
            </a:extLst>
          </p:cNvPr>
          <p:cNvCxnSpPr>
            <a:stCxn id="14" idx="2"/>
            <a:endCxn id="12" idx="3"/>
          </p:cNvCxnSpPr>
          <p:nvPr/>
        </p:nvCxnSpPr>
        <p:spPr>
          <a:xfrm rot="5400000">
            <a:off x="1364517" y="2672723"/>
            <a:ext cx="2086326" cy="1808433"/>
          </a:xfrm>
          <a:prstGeom prst="bentConnector2">
            <a:avLst/>
          </a:prstGeom>
          <a:ln w="38100">
            <a:solidFill>
              <a:srgbClr val="F06225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2E756DFF-3770-4349-910A-3341236DC7E7}"/>
              </a:ext>
            </a:extLst>
          </p:cNvPr>
          <p:cNvGrpSpPr/>
          <p:nvPr/>
        </p:nvGrpSpPr>
        <p:grpSpPr>
          <a:xfrm>
            <a:off x="5970513" y="4020754"/>
            <a:ext cx="1198694" cy="1198694"/>
            <a:chOff x="5125906" y="4020754"/>
            <a:chExt cx="1198694" cy="1198694"/>
          </a:xfrm>
        </p:grpSpPr>
        <p:pic>
          <p:nvPicPr>
            <p:cNvPr id="29" name="Graphique 28" descr="Ordinateur">
              <a:extLst>
                <a:ext uri="{FF2B5EF4-FFF2-40B4-BE49-F238E27FC236}">
                  <a16:creationId xmlns:a16="http://schemas.microsoft.com/office/drawing/2014/main" id="{17A6EC78-67AD-44CC-8411-F96D992F4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125906" y="4020754"/>
              <a:ext cx="1198694" cy="1198694"/>
            </a:xfrm>
            <a:prstGeom prst="rect">
              <a:avLst/>
            </a:prstGeom>
          </p:spPr>
        </p:pic>
        <p:pic>
          <p:nvPicPr>
            <p:cNvPr id="31" name="Graphique 30">
              <a:extLst>
                <a:ext uri="{FF2B5EF4-FFF2-40B4-BE49-F238E27FC236}">
                  <a16:creationId xmlns:a16="http://schemas.microsoft.com/office/drawing/2014/main" id="{D5123CED-1CC8-49F9-B0C6-BEEC187DF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331853" y="4353481"/>
              <a:ext cx="387820" cy="387820"/>
            </a:xfrm>
            <a:prstGeom prst="rect">
              <a:avLst/>
            </a:prstGeom>
          </p:spPr>
        </p:pic>
      </p:grpSp>
      <p:cxnSp>
        <p:nvCxnSpPr>
          <p:cNvPr id="48" name="Connecteur : en angle 47">
            <a:extLst>
              <a:ext uri="{FF2B5EF4-FFF2-40B4-BE49-F238E27FC236}">
                <a16:creationId xmlns:a16="http://schemas.microsoft.com/office/drawing/2014/main" id="{1574DDE4-EBBE-4DE1-B755-9D12888CFFED}"/>
              </a:ext>
            </a:extLst>
          </p:cNvPr>
          <p:cNvCxnSpPr>
            <a:stCxn id="12" idx="2"/>
            <a:endCxn id="36" idx="1"/>
          </p:cNvCxnSpPr>
          <p:nvPr/>
        </p:nvCxnSpPr>
        <p:spPr>
          <a:xfrm rot="16200000" flipH="1">
            <a:off x="1273892" y="4849673"/>
            <a:ext cx="887348" cy="1626898"/>
          </a:xfrm>
          <a:prstGeom prst="bentConnector2">
            <a:avLst/>
          </a:prstGeom>
          <a:ln w="38100">
            <a:solidFill>
              <a:srgbClr val="F06225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 : en angle 49">
            <a:extLst>
              <a:ext uri="{FF2B5EF4-FFF2-40B4-BE49-F238E27FC236}">
                <a16:creationId xmlns:a16="http://schemas.microsoft.com/office/drawing/2014/main" id="{CBFFB51B-CF6E-42A1-A04B-0C80B9EAE706}"/>
              </a:ext>
            </a:extLst>
          </p:cNvPr>
          <p:cNvCxnSpPr>
            <a:cxnSpLocks/>
            <a:stCxn id="29" idx="2"/>
            <a:endCxn id="36" idx="3"/>
          </p:cNvCxnSpPr>
          <p:nvPr/>
        </p:nvCxnSpPr>
        <p:spPr>
          <a:xfrm rot="5400000">
            <a:off x="4792153" y="4329089"/>
            <a:ext cx="887348" cy="2668067"/>
          </a:xfrm>
          <a:prstGeom prst="bentConnector2">
            <a:avLst/>
          </a:prstGeom>
          <a:ln w="38100">
            <a:solidFill>
              <a:srgbClr val="F06225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e 87">
            <a:extLst>
              <a:ext uri="{FF2B5EF4-FFF2-40B4-BE49-F238E27FC236}">
                <a16:creationId xmlns:a16="http://schemas.microsoft.com/office/drawing/2014/main" id="{D32B6430-BEA2-4543-B2DE-5DA64ABD9FF4}"/>
              </a:ext>
            </a:extLst>
          </p:cNvPr>
          <p:cNvGrpSpPr/>
          <p:nvPr/>
        </p:nvGrpSpPr>
        <p:grpSpPr>
          <a:xfrm>
            <a:off x="2453966" y="5153585"/>
            <a:ext cx="1447827" cy="1638600"/>
            <a:chOff x="2453966" y="5153585"/>
            <a:chExt cx="1447827" cy="1638600"/>
          </a:xfrm>
        </p:grpSpPr>
        <p:grpSp>
          <p:nvGrpSpPr>
            <p:cNvPr id="44" name="Groupe 43">
              <a:extLst>
                <a:ext uri="{FF2B5EF4-FFF2-40B4-BE49-F238E27FC236}">
                  <a16:creationId xmlns:a16="http://schemas.microsoft.com/office/drawing/2014/main" id="{605CCA6E-D418-4D55-B0BA-49ABA1E9DE2E}"/>
                </a:ext>
              </a:extLst>
            </p:cNvPr>
            <p:cNvGrpSpPr/>
            <p:nvPr/>
          </p:nvGrpSpPr>
          <p:grpSpPr>
            <a:xfrm>
              <a:off x="2453966" y="5324343"/>
              <a:ext cx="1447827" cy="1467842"/>
              <a:chOff x="1864068" y="5324343"/>
              <a:chExt cx="1447827" cy="1467842"/>
            </a:xfrm>
          </p:grpSpPr>
          <p:pic>
            <p:nvPicPr>
              <p:cNvPr id="36" name="Graphique 35">
                <a:extLst>
                  <a:ext uri="{FF2B5EF4-FFF2-40B4-BE49-F238E27FC236}">
                    <a16:creationId xmlns:a16="http://schemas.microsoft.com/office/drawing/2014/main" id="{5AF9350F-3B67-4666-ACC6-1149C24B45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941117" y="5421407"/>
                <a:ext cx="1370778" cy="1370778"/>
              </a:xfrm>
              <a:prstGeom prst="rect">
                <a:avLst/>
              </a:prstGeom>
            </p:spPr>
          </p:pic>
          <p:sp>
            <p:nvSpPr>
              <p:cNvPr id="37" name="Étoile : 4 branches 36">
                <a:extLst>
                  <a:ext uri="{FF2B5EF4-FFF2-40B4-BE49-F238E27FC236}">
                    <a16:creationId xmlns:a16="http://schemas.microsoft.com/office/drawing/2014/main" id="{352A39D6-D6B9-4AA8-8118-1BC9E70B028F}"/>
                  </a:ext>
                </a:extLst>
              </p:cNvPr>
              <p:cNvSpPr/>
              <p:nvPr/>
            </p:nvSpPr>
            <p:spPr>
              <a:xfrm>
                <a:off x="1864068" y="5324343"/>
                <a:ext cx="381965" cy="381965"/>
              </a:xfrm>
              <a:prstGeom prst="star4">
                <a:avLst/>
              </a:prstGeom>
              <a:noFill/>
              <a:ln w="38100">
                <a:solidFill>
                  <a:srgbClr val="F0622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" name="Étoile : 4 branches 37">
                <a:extLst>
                  <a:ext uri="{FF2B5EF4-FFF2-40B4-BE49-F238E27FC236}">
                    <a16:creationId xmlns:a16="http://schemas.microsoft.com/office/drawing/2014/main" id="{753B8F7C-CE4A-412B-B853-9CFD313B51F9}"/>
                  </a:ext>
                </a:extLst>
              </p:cNvPr>
              <p:cNvSpPr/>
              <p:nvPr/>
            </p:nvSpPr>
            <p:spPr>
              <a:xfrm>
                <a:off x="3067071" y="6246608"/>
                <a:ext cx="107682" cy="107682"/>
              </a:xfrm>
              <a:prstGeom prst="star4">
                <a:avLst/>
              </a:prstGeom>
              <a:noFill/>
              <a:ln w="9525">
                <a:solidFill>
                  <a:srgbClr val="F0622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39" name="Étoile : 4 branches 38">
                <a:extLst>
                  <a:ext uri="{FF2B5EF4-FFF2-40B4-BE49-F238E27FC236}">
                    <a16:creationId xmlns:a16="http://schemas.microsoft.com/office/drawing/2014/main" id="{0BC006EB-DB73-4981-92B3-E502475FDB05}"/>
                  </a:ext>
                </a:extLst>
              </p:cNvPr>
              <p:cNvSpPr/>
              <p:nvPr/>
            </p:nvSpPr>
            <p:spPr>
              <a:xfrm>
                <a:off x="3006855" y="5515326"/>
                <a:ext cx="293387" cy="293387"/>
              </a:xfrm>
              <a:prstGeom prst="star4">
                <a:avLst/>
              </a:prstGeom>
              <a:noFill/>
              <a:ln w="28575">
                <a:solidFill>
                  <a:srgbClr val="F0622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43" name="Graphique 42">
                <a:extLst>
                  <a:ext uri="{FF2B5EF4-FFF2-40B4-BE49-F238E27FC236}">
                    <a16:creationId xmlns:a16="http://schemas.microsoft.com/office/drawing/2014/main" id="{C80A6B74-4E48-404B-8CEE-B19585F490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2399111" y="5728330"/>
                <a:ext cx="530819" cy="530819"/>
              </a:xfrm>
              <a:prstGeom prst="rect">
                <a:avLst/>
              </a:prstGeom>
            </p:spPr>
          </p:pic>
        </p:grp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378C0B71-BB7C-480F-9B69-39A77082F9A7}"/>
                </a:ext>
              </a:extLst>
            </p:cNvPr>
            <p:cNvSpPr txBox="1"/>
            <p:nvPr/>
          </p:nvSpPr>
          <p:spPr>
            <a:xfrm>
              <a:off x="2925954" y="5153585"/>
              <a:ext cx="57579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F06225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RCP</a:t>
              </a:r>
            </a:p>
          </p:txBody>
        </p:sp>
      </p:grpSp>
      <p:pic>
        <p:nvPicPr>
          <p:cNvPr id="61" name="Graphique 60">
            <a:extLst>
              <a:ext uri="{FF2B5EF4-FFF2-40B4-BE49-F238E27FC236}">
                <a16:creationId xmlns:a16="http://schemas.microsoft.com/office/drawing/2014/main" id="{7FC167D9-F414-4E40-AF52-43194217500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7906327" y="2668850"/>
            <a:ext cx="3833118" cy="3233484"/>
          </a:xfrm>
          <a:prstGeom prst="rect">
            <a:avLst/>
          </a:prstGeom>
        </p:spPr>
      </p:pic>
      <p:grpSp>
        <p:nvGrpSpPr>
          <p:cNvPr id="81" name="Groupe 80">
            <a:extLst>
              <a:ext uri="{FF2B5EF4-FFF2-40B4-BE49-F238E27FC236}">
                <a16:creationId xmlns:a16="http://schemas.microsoft.com/office/drawing/2014/main" id="{166ED706-765A-46DD-89B6-8116755F6372}"/>
              </a:ext>
            </a:extLst>
          </p:cNvPr>
          <p:cNvGrpSpPr/>
          <p:nvPr/>
        </p:nvGrpSpPr>
        <p:grpSpPr>
          <a:xfrm>
            <a:off x="4323511" y="3096251"/>
            <a:ext cx="1239835" cy="1239835"/>
            <a:chOff x="4323511" y="3096251"/>
            <a:chExt cx="1239835" cy="1239835"/>
          </a:xfrm>
        </p:grpSpPr>
        <p:sp>
          <p:nvSpPr>
            <p:cNvPr id="80" name="Ellipse 79">
              <a:extLst>
                <a:ext uri="{FF2B5EF4-FFF2-40B4-BE49-F238E27FC236}">
                  <a16:creationId xmlns:a16="http://schemas.microsoft.com/office/drawing/2014/main" id="{1D17A4BD-3603-4E6D-9617-5FBE1BE42C96}"/>
                </a:ext>
              </a:extLst>
            </p:cNvPr>
            <p:cNvSpPr/>
            <p:nvPr/>
          </p:nvSpPr>
          <p:spPr>
            <a:xfrm>
              <a:off x="4323511" y="3096251"/>
              <a:ext cx="1239835" cy="123983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grpSp>
          <p:nvGrpSpPr>
            <p:cNvPr id="77" name="Groupe 76">
              <a:extLst>
                <a:ext uri="{FF2B5EF4-FFF2-40B4-BE49-F238E27FC236}">
                  <a16:creationId xmlns:a16="http://schemas.microsoft.com/office/drawing/2014/main" id="{FA85E786-10F2-494B-8739-ED9F41001EFC}"/>
                </a:ext>
              </a:extLst>
            </p:cNvPr>
            <p:cNvGrpSpPr/>
            <p:nvPr/>
          </p:nvGrpSpPr>
          <p:grpSpPr>
            <a:xfrm>
              <a:off x="4444189" y="3228189"/>
              <a:ext cx="993378" cy="993378"/>
              <a:chOff x="3758228" y="2544904"/>
              <a:chExt cx="1779038" cy="1779038"/>
            </a:xfrm>
          </p:grpSpPr>
          <p:pic>
            <p:nvPicPr>
              <p:cNvPr id="70" name="Graphique 69">
                <a:extLst>
                  <a:ext uri="{FF2B5EF4-FFF2-40B4-BE49-F238E27FC236}">
                    <a16:creationId xmlns:a16="http://schemas.microsoft.com/office/drawing/2014/main" id="{5A5B5BEF-C60E-416F-A6FA-54FAB4738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4088075" y="2684180"/>
                <a:ext cx="819339" cy="819339"/>
              </a:xfrm>
              <a:prstGeom prst="rect">
                <a:avLst/>
              </a:prstGeom>
            </p:spPr>
          </p:pic>
          <p:pic>
            <p:nvPicPr>
              <p:cNvPr id="72" name="Graphique 71">
                <a:extLst>
                  <a:ext uri="{FF2B5EF4-FFF2-40B4-BE49-F238E27FC236}">
                    <a16:creationId xmlns:a16="http://schemas.microsoft.com/office/drawing/2014/main" id="{62F79EDD-478C-4C66-B350-42BEB850CC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4627578" y="2949070"/>
                <a:ext cx="819339" cy="819339"/>
              </a:xfrm>
              <a:prstGeom prst="rect">
                <a:avLst/>
              </a:prstGeom>
            </p:spPr>
          </p:pic>
          <p:pic>
            <p:nvPicPr>
              <p:cNvPr id="74" name="Graphique 73">
                <a:extLst>
                  <a:ext uri="{FF2B5EF4-FFF2-40B4-BE49-F238E27FC236}">
                    <a16:creationId xmlns:a16="http://schemas.microsoft.com/office/drawing/2014/main" id="{52625EDE-A1FB-4FF4-B778-F8D2B884EC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3925276" y="3371038"/>
                <a:ext cx="819339" cy="819339"/>
              </a:xfrm>
              <a:prstGeom prst="rect">
                <a:avLst/>
              </a:prstGeom>
            </p:spPr>
          </p:pic>
          <p:sp>
            <p:nvSpPr>
              <p:cNvPr id="76" name="Arc 75">
                <a:extLst>
                  <a:ext uri="{FF2B5EF4-FFF2-40B4-BE49-F238E27FC236}">
                    <a16:creationId xmlns:a16="http://schemas.microsoft.com/office/drawing/2014/main" id="{E4B9D53E-9D9A-46F4-BF9E-286C47934B18}"/>
                  </a:ext>
                </a:extLst>
              </p:cNvPr>
              <p:cNvSpPr/>
              <p:nvPr/>
            </p:nvSpPr>
            <p:spPr>
              <a:xfrm>
                <a:off x="3758228" y="2544904"/>
                <a:ext cx="1779038" cy="1779038"/>
              </a:xfrm>
              <a:prstGeom prst="arc">
                <a:avLst>
                  <a:gd name="adj1" fmla="val 5837590"/>
                  <a:gd name="adj2" fmla="val 4775536"/>
                </a:avLst>
              </a:prstGeom>
              <a:ln w="76200">
                <a:solidFill>
                  <a:srgbClr val="F06225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cxnSp>
        <p:nvCxnSpPr>
          <p:cNvPr id="83" name="Connecteur : en angle 82">
            <a:extLst>
              <a:ext uri="{FF2B5EF4-FFF2-40B4-BE49-F238E27FC236}">
                <a16:creationId xmlns:a16="http://schemas.microsoft.com/office/drawing/2014/main" id="{E89E9FB0-A36A-4902-8EA0-778B58A797A0}"/>
              </a:ext>
            </a:extLst>
          </p:cNvPr>
          <p:cNvCxnSpPr>
            <a:cxnSpLocks/>
            <a:stCxn id="14" idx="3"/>
            <a:endCxn id="80" idx="2"/>
          </p:cNvCxnSpPr>
          <p:nvPr/>
        </p:nvCxnSpPr>
        <p:spPr>
          <a:xfrm>
            <a:off x="3911242" y="1934430"/>
            <a:ext cx="412269" cy="1781739"/>
          </a:xfrm>
          <a:prstGeom prst="bentConnector3">
            <a:avLst/>
          </a:prstGeom>
          <a:ln w="38100">
            <a:solidFill>
              <a:srgbClr val="F06225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 : en angle 85">
            <a:extLst>
              <a:ext uri="{FF2B5EF4-FFF2-40B4-BE49-F238E27FC236}">
                <a16:creationId xmlns:a16="http://schemas.microsoft.com/office/drawing/2014/main" id="{C27CEEC7-7BC5-4D24-934B-A1951D02D3D8}"/>
              </a:ext>
            </a:extLst>
          </p:cNvPr>
          <p:cNvCxnSpPr>
            <a:stCxn id="6" idx="1"/>
            <a:endCxn id="80" idx="6"/>
          </p:cNvCxnSpPr>
          <p:nvPr/>
        </p:nvCxnSpPr>
        <p:spPr>
          <a:xfrm rot="10800000" flipV="1">
            <a:off x="5563346" y="879359"/>
            <a:ext cx="407168" cy="2836809"/>
          </a:xfrm>
          <a:prstGeom prst="bentConnector3">
            <a:avLst/>
          </a:prstGeom>
          <a:ln w="38100">
            <a:solidFill>
              <a:srgbClr val="F06225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>
            <a:extLst>
              <a:ext uri="{FF2B5EF4-FFF2-40B4-BE49-F238E27FC236}">
                <a16:creationId xmlns:a16="http://schemas.microsoft.com/office/drawing/2014/main" id="{4F3549C1-D750-420A-841B-97DCA512DDB5}"/>
              </a:ext>
            </a:extLst>
          </p:cNvPr>
          <p:cNvSpPr txBox="1"/>
          <p:nvPr/>
        </p:nvSpPr>
        <p:spPr>
          <a:xfrm>
            <a:off x="11353800" y="6338857"/>
            <a:ext cx="649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latin typeface="Inria Serif" pitchFamily="2" charset="0"/>
              </a:rPr>
              <a:t>- C -</a:t>
            </a:r>
          </a:p>
        </p:txBody>
      </p:sp>
    </p:spTree>
    <p:extLst>
      <p:ext uri="{BB962C8B-B14F-4D97-AF65-F5344CB8AC3E}">
        <p14:creationId xmlns:p14="http://schemas.microsoft.com/office/powerpoint/2010/main" val="404861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2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2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46E77B4-8086-4CB1-A97B-658DB343B43D}"/>
              </a:ext>
            </a:extLst>
          </p:cNvPr>
          <p:cNvSpPr txBox="1">
            <a:spLocks/>
          </p:cNvSpPr>
          <p:nvPr/>
        </p:nvSpPr>
        <p:spPr>
          <a:xfrm>
            <a:off x="0" y="1028047"/>
            <a:ext cx="12191999" cy="107168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Inria Serif" pitchFamily="2" charset="0"/>
                <a:ea typeface="+mj-ea"/>
                <a:cs typeface="+mj-cs"/>
              </a:defRPr>
            </a:lvl1pPr>
          </a:lstStyle>
          <a:p>
            <a:r>
              <a:rPr lang="fr-FR" sz="5400" dirty="0" err="1"/>
              <a:t>Thank</a:t>
            </a:r>
            <a:r>
              <a:rPr lang="fr-FR" sz="5400" dirty="0"/>
              <a:t> </a:t>
            </a:r>
            <a:r>
              <a:rPr lang="fr-FR" sz="5400" dirty="0" err="1"/>
              <a:t>you</a:t>
            </a:r>
            <a:r>
              <a:rPr lang="fr-FR" sz="5400" dirty="0"/>
              <a:t> for </a:t>
            </a:r>
            <a:r>
              <a:rPr lang="fr-FR" sz="5400" dirty="0" err="1"/>
              <a:t>your</a:t>
            </a:r>
            <a:r>
              <a:rPr lang="fr-FR" sz="5400" dirty="0"/>
              <a:t> attention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DEFF46A-1F54-4DA3-9C59-E1222566B441}"/>
              </a:ext>
            </a:extLst>
          </p:cNvPr>
          <p:cNvGrpSpPr/>
          <p:nvPr/>
        </p:nvGrpSpPr>
        <p:grpSpPr>
          <a:xfrm>
            <a:off x="0" y="0"/>
            <a:ext cx="12192000" cy="879675"/>
            <a:chOff x="0" y="0"/>
            <a:chExt cx="12192000" cy="87967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46F2A18-79F4-4F55-ABC8-6914D87AB540}"/>
                </a:ext>
              </a:extLst>
            </p:cNvPr>
            <p:cNvSpPr/>
            <p:nvPr/>
          </p:nvSpPr>
          <p:spPr>
            <a:xfrm>
              <a:off x="0" y="0"/>
              <a:ext cx="12192000" cy="8796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EA6A7FC-322F-4857-A622-1B6DE0009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3998" y="136525"/>
              <a:ext cx="1259278" cy="555124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CAFD8594-4A3F-4653-BEA9-347261099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329" y="121829"/>
              <a:ext cx="1540372" cy="584516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D125438-3E61-4261-B314-3D6E6170C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1392" y="25040"/>
              <a:ext cx="593136" cy="689756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B105BBA-141C-4DC1-BB74-761058E3E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0573" y="148372"/>
              <a:ext cx="1303522" cy="531428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8444F1D-EC39-4B5B-9898-0954D4140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1824" y="165027"/>
              <a:ext cx="1793846" cy="498118"/>
            </a:xfrm>
            <a:prstGeom prst="rect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679F3D86-6454-47CB-B046-25B972779E25}"/>
              </a:ext>
            </a:extLst>
          </p:cNvPr>
          <p:cNvSpPr txBox="1"/>
          <p:nvPr/>
        </p:nvSpPr>
        <p:spPr>
          <a:xfrm>
            <a:off x="276329" y="2031998"/>
            <a:ext cx="517620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 err="1">
                <a:solidFill>
                  <a:schemeClr val="bg1"/>
                </a:solidFill>
                <a:latin typeface="Inria Serif" pitchFamily="2" charset="0"/>
                <a:ea typeface="Roboto Condensed Light" panose="02000000000000000000" pitchFamily="2" charset="0"/>
              </a:rPr>
              <a:t>Acknowledgements</a:t>
            </a:r>
            <a:endParaRPr lang="fr-FR" sz="2400" dirty="0">
              <a:solidFill>
                <a:schemeClr val="bg1"/>
              </a:solidFill>
              <a:latin typeface="Inria Serif" pitchFamily="2" charset="0"/>
              <a:ea typeface="Roboto Condensed Light" panose="02000000000000000000" pitchFamily="2" charset="0"/>
            </a:endParaRPr>
          </a:p>
          <a:p>
            <a:pPr algn="just"/>
            <a:r>
              <a:rPr lang="fr-FR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Special</a:t>
            </a:r>
            <a:r>
              <a:rPr lang="fr-FR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thanks</a:t>
            </a:r>
            <a:r>
              <a:rPr lang="fr-FR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to </a:t>
            </a:r>
            <a:r>
              <a:rPr lang="fr-FR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everyone</a:t>
            </a:r>
            <a:r>
              <a:rPr lang="fr-FR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in the EEM </a:t>
            </a:r>
            <a:r>
              <a:rPr lang="fr-FR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lab</a:t>
            </a:r>
            <a:r>
              <a:rPr lang="fr-FR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and at the IBENS in </a:t>
            </a:r>
            <a:r>
              <a:rPr lang="fr-FR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general</a:t>
            </a:r>
            <a:r>
              <a:rPr lang="fr-FR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, to Sylvie </a:t>
            </a:r>
            <a:r>
              <a:rPr lang="fr-FR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Méléard</a:t>
            </a:r>
            <a:r>
              <a:rPr lang="fr-FR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, Olivier Aumont and Anh Pham for the joint </a:t>
            </a:r>
            <a:r>
              <a:rPr lang="fr-FR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projects</a:t>
            </a:r>
            <a:r>
              <a:rPr lang="fr-FR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, and to the BGC team in the ENS for the discussions.</a:t>
            </a:r>
          </a:p>
          <a:p>
            <a:pPr algn="just"/>
            <a:endParaRPr lang="fr-FR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algn="just"/>
            <a:r>
              <a:rPr lang="fr-FR" sz="2400" dirty="0" err="1">
                <a:solidFill>
                  <a:schemeClr val="bg1"/>
                </a:solidFill>
                <a:latin typeface="Inria Serif" pitchFamily="2" charset="0"/>
                <a:ea typeface="Roboto Condensed Light" panose="02000000000000000000" pitchFamily="2" charset="0"/>
              </a:rPr>
              <a:t>Photographic</a:t>
            </a:r>
            <a:r>
              <a:rPr lang="fr-FR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Inria Serif" pitchFamily="2" charset="0"/>
                <a:ea typeface="Roboto Condensed Light" panose="02000000000000000000" pitchFamily="2" charset="0"/>
              </a:rPr>
              <a:t>credits</a:t>
            </a:r>
            <a:endParaRPr lang="fr-FR" sz="2400" dirty="0">
              <a:solidFill>
                <a:schemeClr val="bg1"/>
              </a:solidFill>
              <a:latin typeface="Inria Serif" pitchFamily="2" charset="0"/>
              <a:ea typeface="Roboto Condensed Light" panose="02000000000000000000" pitchFamily="2" charset="0"/>
            </a:endParaRPr>
          </a:p>
          <a:p>
            <a:pPr algn="just"/>
            <a:r>
              <a:rPr lang="fr-FR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Earth</a:t>
            </a:r>
            <a:r>
              <a:rPr lang="fr-FR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: Wiki Images </a:t>
            </a:r>
            <a:r>
              <a:rPr lang="fr-FR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Pixabay</a:t>
            </a:r>
            <a:endParaRPr lang="fr-FR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  <a:p>
            <a:pPr algn="just"/>
            <a:r>
              <a:rPr lang="fr-FR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Galapagos: </a:t>
            </a:r>
            <a:r>
              <a:rPr lang="fr-FR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Copernicus</a:t>
            </a:r>
            <a:r>
              <a:rPr lang="fr-FR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Sentinel 2</a:t>
            </a:r>
          </a:p>
          <a:p>
            <a:pPr algn="just"/>
            <a:r>
              <a:rPr lang="fr-FR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Finches</a:t>
            </a:r>
            <a:r>
              <a:rPr lang="fr-FR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: John Gould, </a:t>
            </a:r>
            <a:r>
              <a:rPr lang="fr-FR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from</a:t>
            </a:r>
            <a:r>
              <a:rPr lang="fr-FR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fr-FR" i="1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Voyage of the Beagle</a:t>
            </a:r>
          </a:p>
          <a:p>
            <a:pPr algn="just"/>
            <a:r>
              <a:rPr lang="fr-FR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Tree</a:t>
            </a:r>
            <a:r>
              <a:rPr lang="fr-FR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of Life: Charles Darwin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B8E76D8-0B5B-46EE-A27A-E3B137959146}"/>
              </a:ext>
            </a:extLst>
          </p:cNvPr>
          <p:cNvSpPr txBox="1"/>
          <p:nvPr/>
        </p:nvSpPr>
        <p:spPr>
          <a:xfrm>
            <a:off x="6095999" y="2031998"/>
            <a:ext cx="517620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 err="1">
                <a:solidFill>
                  <a:schemeClr val="bg1"/>
                </a:solidFill>
                <a:latin typeface="Inria Serif" pitchFamily="2" charset="0"/>
                <a:ea typeface="Roboto Condensed Light" panose="02000000000000000000" pitchFamily="2" charset="0"/>
              </a:rPr>
              <a:t>Selective</a:t>
            </a:r>
            <a:r>
              <a:rPr lang="fr-FR" sz="2400" dirty="0">
                <a:solidFill>
                  <a:schemeClr val="bg1"/>
                </a:solidFill>
                <a:latin typeface="Inria Serif" pitchFamily="2" charset="0"/>
                <a:ea typeface="Roboto Condensed Light" panose="02000000000000000000" pitchFamily="2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Inria Serif" pitchFamily="2" charset="0"/>
                <a:ea typeface="Roboto Condensed Light" panose="02000000000000000000" pitchFamily="2" charset="0"/>
              </a:rPr>
              <a:t>bibliography</a:t>
            </a:r>
            <a:endParaRPr lang="fr-FR" sz="2400" dirty="0">
              <a:solidFill>
                <a:schemeClr val="bg1"/>
              </a:solidFill>
              <a:latin typeface="Inria Serif" pitchFamily="2" charset="0"/>
              <a:ea typeface="Roboto Condensed Light" panose="02000000000000000000" pitchFamily="2" charset="0"/>
            </a:endParaRPr>
          </a:p>
          <a:p>
            <a:pPr marL="228600" indent="-228600" algn="just">
              <a:buFont typeface="+mj-lt"/>
              <a:buAutoNum type="arabicPeriod"/>
            </a:pPr>
            <a:r>
              <a:rPr lang="fr-FR" sz="12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Elsa Abs and Régis Ferrière. “Modeling </a:t>
            </a:r>
            <a:r>
              <a:rPr lang="fr-FR" sz="12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Microbial</a:t>
            </a:r>
            <a:r>
              <a:rPr lang="fr-FR" sz="12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Dynamics and </a:t>
            </a:r>
            <a:r>
              <a:rPr lang="fr-FR" sz="12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Heterotrophic</a:t>
            </a:r>
            <a:r>
              <a:rPr lang="fr-FR" sz="12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Soil</a:t>
            </a:r>
            <a:r>
              <a:rPr lang="fr-FR" sz="12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Respiration: </a:t>
            </a:r>
            <a:r>
              <a:rPr lang="fr-FR" sz="12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Effect</a:t>
            </a:r>
            <a:r>
              <a:rPr lang="fr-FR" sz="12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of </a:t>
            </a:r>
            <a:r>
              <a:rPr lang="fr-FR" sz="12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Climate</a:t>
            </a:r>
            <a:r>
              <a:rPr lang="fr-FR" sz="12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Change”. In: </a:t>
            </a:r>
            <a:r>
              <a:rPr lang="fr-FR" sz="12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Biogeochemical</a:t>
            </a:r>
            <a:r>
              <a:rPr lang="fr-FR" sz="12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Cycles: </a:t>
            </a:r>
            <a:r>
              <a:rPr lang="fr-FR" sz="12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Ecological</a:t>
            </a:r>
            <a:r>
              <a:rPr lang="fr-FR" sz="12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Drivers and </a:t>
            </a:r>
            <a:r>
              <a:rPr lang="fr-FR" sz="12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Environmental</a:t>
            </a:r>
            <a:r>
              <a:rPr lang="fr-FR" sz="12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Impact. Ed. by Katerina </a:t>
            </a:r>
            <a:r>
              <a:rPr lang="fr-FR" sz="12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Dontsova</a:t>
            </a:r>
            <a:r>
              <a:rPr lang="fr-FR" sz="12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, </a:t>
            </a:r>
            <a:r>
              <a:rPr lang="fr-FR" sz="12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Zsuzsanna</a:t>
            </a:r>
            <a:r>
              <a:rPr lang="fr-FR" sz="12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Balogh-Brunstad</a:t>
            </a:r>
            <a:r>
              <a:rPr lang="fr-FR" sz="12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, and Gaël Le Roux. American </a:t>
            </a:r>
            <a:r>
              <a:rPr lang="fr-FR" sz="12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Geophysical</a:t>
            </a:r>
            <a:r>
              <a:rPr lang="fr-FR" sz="12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Union, 2020. Chap. 5, pp. 103–131.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fr-FR" sz="12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Jorge L Sarmiento and Nicolas Gruber. </a:t>
            </a:r>
            <a:r>
              <a:rPr lang="fr-FR" sz="12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Ocean</a:t>
            </a:r>
            <a:r>
              <a:rPr lang="fr-FR" sz="12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biogeochemical</a:t>
            </a:r>
            <a:r>
              <a:rPr lang="fr-FR" sz="12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dynamics</a:t>
            </a:r>
            <a:r>
              <a:rPr lang="fr-FR" sz="12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 Princeton </a:t>
            </a:r>
            <a:r>
              <a:rPr lang="fr-FR" sz="12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University</a:t>
            </a:r>
            <a:r>
              <a:rPr lang="fr-FR" sz="12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Press</a:t>
            </a:r>
            <a:r>
              <a:rPr lang="fr-FR" sz="12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, 2006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fr-FR" sz="12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Mya </a:t>
            </a:r>
            <a:r>
              <a:rPr lang="fr-FR" sz="12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Breitbart</a:t>
            </a:r>
            <a:r>
              <a:rPr lang="fr-FR" sz="12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, Chelsea </a:t>
            </a:r>
            <a:r>
              <a:rPr lang="fr-FR" sz="12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Bonnain</a:t>
            </a:r>
            <a:r>
              <a:rPr lang="fr-FR" sz="12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, </a:t>
            </a:r>
            <a:r>
              <a:rPr lang="fr-FR" sz="12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Kema</a:t>
            </a:r>
            <a:r>
              <a:rPr lang="fr-FR" sz="12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Malki</a:t>
            </a:r>
            <a:r>
              <a:rPr lang="fr-FR" sz="12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, and Natalie A </a:t>
            </a:r>
            <a:r>
              <a:rPr lang="fr-FR" sz="12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Sawaya</a:t>
            </a:r>
            <a:r>
              <a:rPr lang="fr-FR" sz="12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 “Phage </a:t>
            </a:r>
            <a:r>
              <a:rPr lang="fr-FR" sz="12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puppet</a:t>
            </a:r>
            <a:r>
              <a:rPr lang="fr-FR" sz="12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masters of the marine </a:t>
            </a:r>
            <a:r>
              <a:rPr lang="fr-FR" sz="12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microbial</a:t>
            </a:r>
            <a:r>
              <a:rPr lang="fr-FR" sz="12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realm</a:t>
            </a:r>
            <a:r>
              <a:rPr lang="fr-FR" sz="12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”. In: Nature </a:t>
            </a:r>
            <a:r>
              <a:rPr lang="fr-FR" sz="12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microbiology</a:t>
            </a:r>
            <a:r>
              <a:rPr lang="fr-FR" sz="12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3.7 (2018), pp. 754–766.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Ben </a:t>
            </a:r>
            <a:r>
              <a:rPr lang="en-US" sz="12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AWard</a:t>
            </a:r>
            <a:r>
              <a:rPr lang="en-US" sz="12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SineadCollins</a:t>
            </a:r>
            <a:r>
              <a:rPr lang="en-US" sz="12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StephanieDutkiewicz</a:t>
            </a:r>
            <a:r>
              <a:rPr lang="en-US" sz="12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, </a:t>
            </a:r>
            <a:r>
              <a:rPr lang="en-US" sz="12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SamanthaGibbs</a:t>
            </a:r>
            <a:r>
              <a:rPr lang="en-US" sz="12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, Paul </a:t>
            </a:r>
            <a:r>
              <a:rPr lang="en-US" sz="12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Bown</a:t>
            </a:r>
            <a:r>
              <a:rPr lang="en-US" sz="12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, Andy </a:t>
            </a:r>
            <a:r>
              <a:rPr lang="en-US" sz="12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Ridgwell</a:t>
            </a:r>
            <a:r>
              <a:rPr lang="en-US" sz="12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, et al. “Considering the role of adaptive evolution in models of the ocean and climate system”. In: Journal of advances in modeling earth systems 11.11 (2019),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pp. 3343–3361.Farooq Azam, Tom </a:t>
            </a:r>
            <a:r>
              <a:rPr lang="en-US" sz="12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Fenchel</a:t>
            </a:r>
            <a:r>
              <a:rPr lang="en-US" sz="12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, J G_ Field, JS Gray, </a:t>
            </a:r>
            <a:r>
              <a:rPr lang="en-US" sz="12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LAMeyer-Reil</a:t>
            </a:r>
            <a:r>
              <a:rPr lang="en-US" sz="12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, and F </a:t>
            </a:r>
            <a:r>
              <a:rPr lang="en-US" sz="1200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Thingstad</a:t>
            </a:r>
            <a:r>
              <a:rPr lang="en-US" sz="12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 “The ecological role of water-column microbes in the sea”. In: Marine ecology progress series (1983), pp. 257–263.</a:t>
            </a:r>
            <a:endParaRPr lang="fr-FR" sz="1200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695DDAF3-C55E-4133-8606-D7DC71A40F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26626" y="5786135"/>
            <a:ext cx="791220" cy="791220"/>
          </a:xfrm>
          <a:prstGeom prst="rect">
            <a:avLst/>
          </a:prstGeom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B91F1FC4-C9AF-44CF-920D-26D4FE4246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96436" y="5786135"/>
            <a:ext cx="791220" cy="791220"/>
          </a:xfrm>
          <a:prstGeom prst="rect">
            <a:avLst/>
          </a:prstGeom>
        </p:spPr>
      </p:pic>
      <p:pic>
        <p:nvPicPr>
          <p:cNvPr id="21" name="Graphique 20">
            <a:extLst>
              <a:ext uri="{FF2B5EF4-FFF2-40B4-BE49-F238E27FC236}">
                <a16:creationId xmlns:a16="http://schemas.microsoft.com/office/drawing/2014/main" id="{34448F4C-DC33-4EED-ABE2-7D01091A82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31341" y="5786135"/>
            <a:ext cx="791220" cy="791220"/>
          </a:xfrm>
          <a:prstGeom prst="rect">
            <a:avLst/>
          </a:prstGeom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B97D0B1D-BAC2-410C-A819-CC92CFB873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761531" y="5786135"/>
            <a:ext cx="791220" cy="791220"/>
          </a:xfrm>
          <a:prstGeom prst="rect">
            <a:avLst/>
          </a:prstGeom>
        </p:spPr>
      </p:pic>
      <p:grpSp>
        <p:nvGrpSpPr>
          <p:cNvPr id="38" name="Graphique 16">
            <a:extLst>
              <a:ext uri="{FF2B5EF4-FFF2-40B4-BE49-F238E27FC236}">
                <a16:creationId xmlns:a16="http://schemas.microsoft.com/office/drawing/2014/main" id="{07E57534-2ADE-4074-99BB-641C984EAF5B}"/>
              </a:ext>
            </a:extLst>
          </p:cNvPr>
          <p:cNvGrpSpPr/>
          <p:nvPr/>
        </p:nvGrpSpPr>
        <p:grpSpPr>
          <a:xfrm>
            <a:off x="7091721" y="5786135"/>
            <a:ext cx="791220" cy="791220"/>
            <a:chOff x="5624310" y="5757972"/>
            <a:chExt cx="791220" cy="791220"/>
          </a:xfrm>
        </p:grpSpPr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DED05C37-AFAB-42E8-9FAA-45A364BAAF72}"/>
                </a:ext>
              </a:extLst>
            </p:cNvPr>
            <p:cNvSpPr/>
            <p:nvPr/>
          </p:nvSpPr>
          <p:spPr>
            <a:xfrm>
              <a:off x="5644461" y="5759286"/>
              <a:ext cx="751158" cy="791220"/>
            </a:xfrm>
            <a:custGeom>
              <a:avLst/>
              <a:gdLst>
                <a:gd name="connsiteX0" fmla="*/ 377336 w 751158"/>
                <a:gd name="connsiteY0" fmla="*/ 765849 h 791219"/>
                <a:gd name="connsiteX1" fmla="*/ 702411 w 751158"/>
                <a:gd name="connsiteY1" fmla="*/ 636340 h 791219"/>
                <a:gd name="connsiteX2" fmla="*/ 728173 w 751158"/>
                <a:gd name="connsiteY2" fmla="*/ 483724 h 791219"/>
                <a:gd name="connsiteX3" fmla="*/ 376539 w 751158"/>
                <a:gd name="connsiteY3" fmla="*/ 26499 h 791219"/>
                <a:gd name="connsiteX4" fmla="*/ 26499 w 751158"/>
                <a:gd name="connsiteY4" fmla="*/ 483724 h 791219"/>
                <a:gd name="connsiteX5" fmla="*/ 52206 w 751158"/>
                <a:gd name="connsiteY5" fmla="*/ 635879 h 791219"/>
                <a:gd name="connsiteX6" fmla="*/ 377336 w 751158"/>
                <a:gd name="connsiteY6" fmla="*/ 765849 h 791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51158" h="791219">
                  <a:moveTo>
                    <a:pt x="377336" y="765849"/>
                  </a:moveTo>
                  <a:cubicBezTo>
                    <a:pt x="498249" y="765739"/>
                    <a:pt x="614545" y="719408"/>
                    <a:pt x="702411" y="636340"/>
                  </a:cubicBezTo>
                  <a:cubicBezTo>
                    <a:pt x="719306" y="587224"/>
                    <a:pt x="728010" y="535664"/>
                    <a:pt x="728173" y="483724"/>
                  </a:cubicBezTo>
                  <a:cubicBezTo>
                    <a:pt x="727915" y="269314"/>
                    <a:pt x="583701" y="81795"/>
                    <a:pt x="376539" y="26499"/>
                  </a:cubicBezTo>
                  <a:cubicBezTo>
                    <a:pt x="170010" y="82395"/>
                    <a:pt x="26564" y="269764"/>
                    <a:pt x="26499" y="483724"/>
                  </a:cubicBezTo>
                  <a:cubicBezTo>
                    <a:pt x="26696" y="535504"/>
                    <a:pt x="35380" y="586903"/>
                    <a:pt x="52206" y="635879"/>
                  </a:cubicBezTo>
                  <a:cubicBezTo>
                    <a:pt x="140014" y="719127"/>
                    <a:pt x="256341" y="765629"/>
                    <a:pt x="377336" y="765849"/>
                  </a:cubicBezTo>
                  <a:close/>
                </a:path>
              </a:pathLst>
            </a:custGeom>
            <a:noFill/>
            <a:ln w="33602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024F8524-3AA7-42AF-806E-2159556D535A}"/>
                </a:ext>
              </a:extLst>
            </p:cNvPr>
            <p:cNvSpPr/>
            <p:nvPr/>
          </p:nvSpPr>
          <p:spPr>
            <a:xfrm>
              <a:off x="5923203" y="6210778"/>
              <a:ext cx="190293" cy="190293"/>
            </a:xfrm>
            <a:custGeom>
              <a:avLst/>
              <a:gdLst>
                <a:gd name="connsiteX0" fmla="*/ 170690 w 190293"/>
                <a:gd name="connsiteY0" fmla="*/ 98594 h 190293"/>
                <a:gd name="connsiteX1" fmla="*/ 98594 w 190293"/>
                <a:gd name="connsiteY1" fmla="*/ 170690 h 190293"/>
                <a:gd name="connsiteX2" fmla="*/ 26499 w 190293"/>
                <a:gd name="connsiteY2" fmla="*/ 98594 h 190293"/>
                <a:gd name="connsiteX3" fmla="*/ 98594 w 190293"/>
                <a:gd name="connsiteY3" fmla="*/ 26499 h 190293"/>
                <a:gd name="connsiteX4" fmla="*/ 170690 w 190293"/>
                <a:gd name="connsiteY4" fmla="*/ 98594 h 190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293" h="190293">
                  <a:moveTo>
                    <a:pt x="170690" y="98594"/>
                  </a:moveTo>
                  <a:cubicBezTo>
                    <a:pt x="170690" y="138412"/>
                    <a:pt x="138412" y="170690"/>
                    <a:pt x="98594" y="170690"/>
                  </a:cubicBezTo>
                  <a:cubicBezTo>
                    <a:pt x="58777" y="170690"/>
                    <a:pt x="26499" y="138411"/>
                    <a:pt x="26499" y="98594"/>
                  </a:cubicBezTo>
                  <a:cubicBezTo>
                    <a:pt x="26499" y="58777"/>
                    <a:pt x="58777" y="26499"/>
                    <a:pt x="98594" y="26499"/>
                  </a:cubicBezTo>
                  <a:cubicBezTo>
                    <a:pt x="138412" y="26499"/>
                    <a:pt x="170690" y="58777"/>
                    <a:pt x="170690" y="98594"/>
                  </a:cubicBezTo>
                  <a:close/>
                </a:path>
              </a:pathLst>
            </a:custGeom>
            <a:solidFill>
              <a:schemeClr val="bg1"/>
            </a:solidFill>
            <a:ln w="33602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1" name="Graphique 12">
            <a:extLst>
              <a:ext uri="{FF2B5EF4-FFF2-40B4-BE49-F238E27FC236}">
                <a16:creationId xmlns:a16="http://schemas.microsoft.com/office/drawing/2014/main" id="{2C40C65A-708F-4E01-97CA-1D85A9B9BEF2}"/>
              </a:ext>
            </a:extLst>
          </p:cNvPr>
          <p:cNvGrpSpPr/>
          <p:nvPr/>
        </p:nvGrpSpPr>
        <p:grpSpPr>
          <a:xfrm>
            <a:off x="8756816" y="5786135"/>
            <a:ext cx="791220" cy="791220"/>
            <a:chOff x="6965511" y="5885679"/>
            <a:chExt cx="791220" cy="791220"/>
          </a:xfrm>
        </p:grpSpPr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43055F6A-3E8E-4893-BD2E-5FA57C2B6C69}"/>
                </a:ext>
              </a:extLst>
            </p:cNvPr>
            <p:cNvSpPr/>
            <p:nvPr/>
          </p:nvSpPr>
          <p:spPr>
            <a:xfrm>
              <a:off x="7025080" y="5894817"/>
              <a:ext cx="340525" cy="60093"/>
            </a:xfrm>
            <a:custGeom>
              <a:avLst/>
              <a:gdLst>
                <a:gd name="connsiteX0" fmla="*/ 338905 w 340525"/>
                <a:gd name="connsiteY0" fmla="*/ 43583 h 60092"/>
                <a:gd name="connsiteX1" fmla="*/ 11297 w 340525"/>
                <a:gd name="connsiteY1" fmla="*/ 54872 h 60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0525" h="60092">
                  <a:moveTo>
                    <a:pt x="338905" y="43583"/>
                  </a:moveTo>
                  <a:cubicBezTo>
                    <a:pt x="271124" y="-24202"/>
                    <a:pt x="22594" y="32286"/>
                    <a:pt x="11297" y="54872"/>
                  </a:cubicBezTo>
                </a:path>
              </a:pathLst>
            </a:custGeom>
            <a:noFill/>
            <a:ln w="14325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F400A0AE-7091-44CE-8F56-0B0FF24367B8}"/>
                </a:ext>
              </a:extLst>
            </p:cNvPr>
            <p:cNvSpPr/>
            <p:nvPr/>
          </p:nvSpPr>
          <p:spPr>
            <a:xfrm>
              <a:off x="7352688" y="5894817"/>
              <a:ext cx="340525" cy="60093"/>
            </a:xfrm>
            <a:custGeom>
              <a:avLst/>
              <a:gdLst>
                <a:gd name="connsiteX0" fmla="*/ 11297 w 340525"/>
                <a:gd name="connsiteY0" fmla="*/ 43583 h 60092"/>
                <a:gd name="connsiteX1" fmla="*/ 338905 w 340525"/>
                <a:gd name="connsiteY1" fmla="*/ 54872 h 60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0525" h="60092">
                  <a:moveTo>
                    <a:pt x="11297" y="43583"/>
                  </a:moveTo>
                  <a:cubicBezTo>
                    <a:pt x="79078" y="-24202"/>
                    <a:pt x="327608" y="32286"/>
                    <a:pt x="338905" y="54872"/>
                  </a:cubicBezTo>
                </a:path>
              </a:pathLst>
            </a:custGeom>
            <a:noFill/>
            <a:ln w="14325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6C768006-745C-455E-AB34-4878058B3AEE}"/>
                </a:ext>
              </a:extLst>
            </p:cNvPr>
            <p:cNvSpPr/>
            <p:nvPr/>
          </p:nvSpPr>
          <p:spPr>
            <a:xfrm>
              <a:off x="7261726" y="6519811"/>
              <a:ext cx="100154" cy="110170"/>
            </a:xfrm>
            <a:custGeom>
              <a:avLst/>
              <a:gdLst>
                <a:gd name="connsiteX0" fmla="*/ 102259 w 100154"/>
                <a:gd name="connsiteY0" fmla="*/ 4519 h 110169"/>
                <a:gd name="connsiteX1" fmla="*/ 5880 w 100154"/>
                <a:gd name="connsiteY1" fmla="*/ 108313 h 110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154" h="110169">
                  <a:moveTo>
                    <a:pt x="102259" y="4519"/>
                  </a:moveTo>
                  <a:cubicBezTo>
                    <a:pt x="102259" y="108313"/>
                    <a:pt x="-8948" y="108313"/>
                    <a:pt x="5880" y="108313"/>
                  </a:cubicBezTo>
                </a:path>
              </a:pathLst>
            </a:custGeom>
            <a:noFill/>
            <a:ln w="573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53534C06-5918-456D-ADDB-CC1524263CFF}"/>
                </a:ext>
              </a:extLst>
            </p:cNvPr>
            <p:cNvSpPr/>
            <p:nvPr/>
          </p:nvSpPr>
          <p:spPr>
            <a:xfrm>
              <a:off x="7321564" y="6519811"/>
              <a:ext cx="40062" cy="140216"/>
            </a:xfrm>
            <a:custGeom>
              <a:avLst/>
              <a:gdLst>
                <a:gd name="connsiteX0" fmla="*/ 42421 w 40061"/>
                <a:gd name="connsiteY0" fmla="*/ 4519 h 140216"/>
                <a:gd name="connsiteX1" fmla="*/ 5352 w 40061"/>
                <a:gd name="connsiteY1" fmla="*/ 142862 h 140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061" h="140216">
                  <a:moveTo>
                    <a:pt x="42421" y="4519"/>
                  </a:moveTo>
                  <a:cubicBezTo>
                    <a:pt x="42421" y="108313"/>
                    <a:pt x="-2062" y="155707"/>
                    <a:pt x="5352" y="142862"/>
                  </a:cubicBezTo>
                </a:path>
              </a:pathLst>
            </a:custGeom>
            <a:noFill/>
            <a:ln w="573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 : forme 45">
              <a:extLst>
                <a:ext uri="{FF2B5EF4-FFF2-40B4-BE49-F238E27FC236}">
                  <a16:creationId xmlns:a16="http://schemas.microsoft.com/office/drawing/2014/main" id="{EA1AC716-835E-472B-A26C-78E3FC48CA09}"/>
                </a:ext>
              </a:extLst>
            </p:cNvPr>
            <p:cNvSpPr/>
            <p:nvPr/>
          </p:nvSpPr>
          <p:spPr>
            <a:xfrm>
              <a:off x="7359466" y="6521318"/>
              <a:ext cx="100154" cy="110170"/>
            </a:xfrm>
            <a:custGeom>
              <a:avLst/>
              <a:gdLst>
                <a:gd name="connsiteX0" fmla="*/ 4519 w 100154"/>
                <a:gd name="connsiteY0" fmla="*/ 4519 h 110169"/>
                <a:gd name="connsiteX1" fmla="*/ 100898 w 100154"/>
                <a:gd name="connsiteY1" fmla="*/ 108307 h 110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0154" h="110169">
                  <a:moveTo>
                    <a:pt x="4519" y="4519"/>
                  </a:moveTo>
                  <a:cubicBezTo>
                    <a:pt x="4519" y="108307"/>
                    <a:pt x="115725" y="108307"/>
                    <a:pt x="100898" y="108307"/>
                  </a:cubicBezTo>
                </a:path>
              </a:pathLst>
            </a:custGeom>
            <a:noFill/>
            <a:ln w="5730" cap="rnd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 : forme 46">
              <a:extLst>
                <a:ext uri="{FF2B5EF4-FFF2-40B4-BE49-F238E27FC236}">
                  <a16:creationId xmlns:a16="http://schemas.microsoft.com/office/drawing/2014/main" id="{2FFF7CE6-2AB1-49FA-B765-69EDB99CF1D9}"/>
                </a:ext>
              </a:extLst>
            </p:cNvPr>
            <p:cNvSpPr/>
            <p:nvPr/>
          </p:nvSpPr>
          <p:spPr>
            <a:xfrm>
              <a:off x="7359466" y="6519811"/>
              <a:ext cx="40062" cy="140216"/>
            </a:xfrm>
            <a:custGeom>
              <a:avLst/>
              <a:gdLst>
                <a:gd name="connsiteX0" fmla="*/ 4519 w 40061"/>
                <a:gd name="connsiteY0" fmla="*/ 4519 h 140216"/>
                <a:gd name="connsiteX1" fmla="*/ 41588 w 40061"/>
                <a:gd name="connsiteY1" fmla="*/ 142862 h 140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061" h="140216">
                  <a:moveTo>
                    <a:pt x="4519" y="4519"/>
                  </a:moveTo>
                  <a:cubicBezTo>
                    <a:pt x="4519" y="108313"/>
                    <a:pt x="49001" y="155707"/>
                    <a:pt x="41588" y="142862"/>
                  </a:cubicBezTo>
                </a:path>
              </a:pathLst>
            </a:custGeom>
            <a:noFill/>
            <a:ln w="573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18106E96-6B33-44B7-ACC3-F5514B7425BB}"/>
                </a:ext>
              </a:extLst>
            </p:cNvPr>
            <p:cNvSpPr/>
            <p:nvPr/>
          </p:nvSpPr>
          <p:spPr>
            <a:xfrm>
              <a:off x="7127383" y="5915482"/>
              <a:ext cx="470726" cy="630973"/>
            </a:xfrm>
            <a:custGeom>
              <a:avLst/>
              <a:gdLst>
                <a:gd name="connsiteX0" fmla="*/ 238041 w 470725"/>
                <a:gd name="connsiteY0" fmla="*/ 22594 h 630972"/>
                <a:gd name="connsiteX1" fmla="*/ 212040 w 470725"/>
                <a:gd name="connsiteY1" fmla="*/ 39809 h 630972"/>
                <a:gd name="connsiteX2" fmla="*/ 22594 w 470725"/>
                <a:gd name="connsiteY2" fmla="*/ 208179 h 630972"/>
                <a:gd name="connsiteX3" fmla="*/ 237233 w 470725"/>
                <a:gd name="connsiteY3" fmla="*/ 614864 h 630972"/>
                <a:gd name="connsiteX4" fmla="*/ 451872 w 470725"/>
                <a:gd name="connsiteY4" fmla="*/ 208179 h 630972"/>
                <a:gd name="connsiteX5" fmla="*/ 264072 w 470725"/>
                <a:gd name="connsiteY5" fmla="*/ 39946 h 630972"/>
                <a:gd name="connsiteX6" fmla="*/ 238041 w 470725"/>
                <a:gd name="connsiteY6" fmla="*/ 22594 h 630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0725" h="630972">
                  <a:moveTo>
                    <a:pt x="238041" y="22594"/>
                  </a:moveTo>
                  <a:cubicBezTo>
                    <a:pt x="226703" y="22594"/>
                    <a:pt x="216465" y="29374"/>
                    <a:pt x="212040" y="39809"/>
                  </a:cubicBezTo>
                  <a:cubicBezTo>
                    <a:pt x="113746" y="47973"/>
                    <a:pt x="22594" y="104076"/>
                    <a:pt x="22594" y="208179"/>
                  </a:cubicBezTo>
                  <a:cubicBezTo>
                    <a:pt x="22594" y="434121"/>
                    <a:pt x="237233" y="614864"/>
                    <a:pt x="237233" y="614864"/>
                  </a:cubicBezTo>
                  <a:cubicBezTo>
                    <a:pt x="237233" y="614864"/>
                    <a:pt x="451872" y="434121"/>
                    <a:pt x="451872" y="208179"/>
                  </a:cubicBezTo>
                  <a:cubicBezTo>
                    <a:pt x="451872" y="104657"/>
                    <a:pt x="361736" y="48596"/>
                    <a:pt x="264072" y="39946"/>
                  </a:cubicBezTo>
                  <a:cubicBezTo>
                    <a:pt x="259685" y="29442"/>
                    <a:pt x="249422" y="22602"/>
                    <a:pt x="238041" y="22594"/>
                  </a:cubicBezTo>
                  <a:close/>
                </a:path>
              </a:pathLst>
            </a:custGeom>
            <a:noFill/>
            <a:ln w="286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 : forme 48">
              <a:extLst>
                <a:ext uri="{FF2B5EF4-FFF2-40B4-BE49-F238E27FC236}">
                  <a16:creationId xmlns:a16="http://schemas.microsoft.com/office/drawing/2014/main" id="{530FDA60-F5A4-4663-AB1D-77A9A685F8CC}"/>
                </a:ext>
              </a:extLst>
            </p:cNvPr>
            <p:cNvSpPr/>
            <p:nvPr/>
          </p:nvSpPr>
          <p:spPr>
            <a:xfrm>
              <a:off x="7191722" y="5925705"/>
              <a:ext cx="170263" cy="170263"/>
            </a:xfrm>
            <a:custGeom>
              <a:avLst/>
              <a:gdLst>
                <a:gd name="connsiteX0" fmla="*/ 127791 w 170262"/>
                <a:gd name="connsiteY0" fmla="*/ 85194 h 170262"/>
                <a:gd name="connsiteX1" fmla="*/ 85194 w 170262"/>
                <a:gd name="connsiteY1" fmla="*/ 127791 h 170262"/>
                <a:gd name="connsiteX2" fmla="*/ 42597 w 170262"/>
                <a:gd name="connsiteY2" fmla="*/ 85194 h 170262"/>
                <a:gd name="connsiteX3" fmla="*/ 85194 w 170262"/>
                <a:gd name="connsiteY3" fmla="*/ 42597 h 170262"/>
                <a:gd name="connsiteX4" fmla="*/ 127791 w 170262"/>
                <a:gd name="connsiteY4" fmla="*/ 85194 h 170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2" h="170262">
                  <a:moveTo>
                    <a:pt x="127791" y="85194"/>
                  </a:moveTo>
                  <a:cubicBezTo>
                    <a:pt x="127791" y="108720"/>
                    <a:pt x="108720" y="127791"/>
                    <a:pt x="85194" y="127791"/>
                  </a:cubicBezTo>
                  <a:cubicBezTo>
                    <a:pt x="61669" y="127791"/>
                    <a:pt x="42597" y="108720"/>
                    <a:pt x="42597" y="85194"/>
                  </a:cubicBezTo>
                  <a:cubicBezTo>
                    <a:pt x="42597" y="61668"/>
                    <a:pt x="61669" y="42597"/>
                    <a:pt x="85194" y="42597"/>
                  </a:cubicBezTo>
                  <a:cubicBezTo>
                    <a:pt x="108720" y="42597"/>
                    <a:pt x="127791" y="61668"/>
                    <a:pt x="127791" y="85194"/>
                  </a:cubicBezTo>
                  <a:close/>
                </a:path>
              </a:pathLst>
            </a:custGeom>
            <a:solidFill>
              <a:schemeClr val="bg1"/>
            </a:solidFill>
            <a:ln w="54015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 : forme 49">
              <a:extLst>
                <a:ext uri="{FF2B5EF4-FFF2-40B4-BE49-F238E27FC236}">
                  <a16:creationId xmlns:a16="http://schemas.microsoft.com/office/drawing/2014/main" id="{91603869-A477-4BE1-B426-963EF4FA60CF}"/>
                </a:ext>
              </a:extLst>
            </p:cNvPr>
            <p:cNvSpPr/>
            <p:nvPr/>
          </p:nvSpPr>
          <p:spPr>
            <a:xfrm>
              <a:off x="7266377" y="5958981"/>
              <a:ext cx="50077" cy="50077"/>
            </a:xfrm>
            <a:custGeom>
              <a:avLst/>
              <a:gdLst>
                <a:gd name="connsiteX0" fmla="*/ 39847 w 50077"/>
                <a:gd name="connsiteY0" fmla="*/ 26565 h 50077"/>
                <a:gd name="connsiteX1" fmla="*/ 26565 w 50077"/>
                <a:gd name="connsiteY1" fmla="*/ 39847 h 50077"/>
                <a:gd name="connsiteX2" fmla="*/ 13282 w 50077"/>
                <a:gd name="connsiteY2" fmla="*/ 26565 h 50077"/>
                <a:gd name="connsiteX3" fmla="*/ 26565 w 50077"/>
                <a:gd name="connsiteY3" fmla="*/ 13282 h 50077"/>
                <a:gd name="connsiteX4" fmla="*/ 39847 w 50077"/>
                <a:gd name="connsiteY4" fmla="*/ 26565 h 50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77" h="50077">
                  <a:moveTo>
                    <a:pt x="39847" y="26565"/>
                  </a:moveTo>
                  <a:cubicBezTo>
                    <a:pt x="39847" y="33900"/>
                    <a:pt x="33900" y="39847"/>
                    <a:pt x="26565" y="39847"/>
                  </a:cubicBezTo>
                  <a:cubicBezTo>
                    <a:pt x="19229" y="39847"/>
                    <a:pt x="13282" y="33900"/>
                    <a:pt x="13282" y="26565"/>
                  </a:cubicBezTo>
                  <a:cubicBezTo>
                    <a:pt x="13282" y="19229"/>
                    <a:pt x="19229" y="13282"/>
                    <a:pt x="26565" y="13282"/>
                  </a:cubicBezTo>
                  <a:cubicBezTo>
                    <a:pt x="33900" y="13282"/>
                    <a:pt x="39847" y="19229"/>
                    <a:pt x="39847" y="26565"/>
                  </a:cubicBezTo>
                  <a:close/>
                </a:path>
              </a:pathLst>
            </a:custGeom>
            <a:solidFill>
              <a:srgbClr val="084570"/>
            </a:solidFill>
            <a:ln w="16843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 : forme 50">
              <a:extLst>
                <a:ext uri="{FF2B5EF4-FFF2-40B4-BE49-F238E27FC236}">
                  <a16:creationId xmlns:a16="http://schemas.microsoft.com/office/drawing/2014/main" id="{478CE383-43C9-4764-ABCD-2B8709DBE479}"/>
                </a:ext>
              </a:extLst>
            </p:cNvPr>
            <p:cNvSpPr/>
            <p:nvPr/>
          </p:nvSpPr>
          <p:spPr>
            <a:xfrm>
              <a:off x="7365859" y="5925705"/>
              <a:ext cx="170263" cy="170263"/>
            </a:xfrm>
            <a:custGeom>
              <a:avLst/>
              <a:gdLst>
                <a:gd name="connsiteX0" fmla="*/ 42597 w 170262"/>
                <a:gd name="connsiteY0" fmla="*/ 85194 h 170262"/>
                <a:gd name="connsiteX1" fmla="*/ 85194 w 170262"/>
                <a:gd name="connsiteY1" fmla="*/ 127791 h 170262"/>
                <a:gd name="connsiteX2" fmla="*/ 127791 w 170262"/>
                <a:gd name="connsiteY2" fmla="*/ 85194 h 170262"/>
                <a:gd name="connsiteX3" fmla="*/ 85194 w 170262"/>
                <a:gd name="connsiteY3" fmla="*/ 42597 h 170262"/>
                <a:gd name="connsiteX4" fmla="*/ 42597 w 170262"/>
                <a:gd name="connsiteY4" fmla="*/ 85194 h 170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62" h="170262">
                  <a:moveTo>
                    <a:pt x="42597" y="85194"/>
                  </a:moveTo>
                  <a:cubicBezTo>
                    <a:pt x="42597" y="108720"/>
                    <a:pt x="61669" y="127791"/>
                    <a:pt x="85194" y="127791"/>
                  </a:cubicBezTo>
                  <a:cubicBezTo>
                    <a:pt x="108720" y="127791"/>
                    <a:pt x="127791" y="108720"/>
                    <a:pt x="127791" y="85194"/>
                  </a:cubicBezTo>
                  <a:cubicBezTo>
                    <a:pt x="127791" y="61668"/>
                    <a:pt x="108720" y="42597"/>
                    <a:pt x="85194" y="42597"/>
                  </a:cubicBezTo>
                  <a:cubicBezTo>
                    <a:pt x="61669" y="42597"/>
                    <a:pt x="42597" y="61668"/>
                    <a:pt x="42597" y="85194"/>
                  </a:cubicBezTo>
                  <a:close/>
                </a:path>
              </a:pathLst>
            </a:custGeom>
            <a:solidFill>
              <a:srgbClr val="FFFFFF"/>
            </a:solidFill>
            <a:ln w="54015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 : forme 51">
              <a:extLst>
                <a:ext uri="{FF2B5EF4-FFF2-40B4-BE49-F238E27FC236}">
                  <a16:creationId xmlns:a16="http://schemas.microsoft.com/office/drawing/2014/main" id="{33929A3A-CCC2-4B45-BC09-89C982E18AFA}"/>
                </a:ext>
              </a:extLst>
            </p:cNvPr>
            <p:cNvSpPr/>
            <p:nvPr/>
          </p:nvSpPr>
          <p:spPr>
            <a:xfrm>
              <a:off x="7408462" y="5958981"/>
              <a:ext cx="50077" cy="50077"/>
            </a:xfrm>
            <a:custGeom>
              <a:avLst/>
              <a:gdLst>
                <a:gd name="connsiteX0" fmla="*/ 13282 w 50077"/>
                <a:gd name="connsiteY0" fmla="*/ 26565 h 50077"/>
                <a:gd name="connsiteX1" fmla="*/ 26565 w 50077"/>
                <a:gd name="connsiteY1" fmla="*/ 39847 h 50077"/>
                <a:gd name="connsiteX2" fmla="*/ 39847 w 50077"/>
                <a:gd name="connsiteY2" fmla="*/ 26565 h 50077"/>
                <a:gd name="connsiteX3" fmla="*/ 26565 w 50077"/>
                <a:gd name="connsiteY3" fmla="*/ 13282 h 50077"/>
                <a:gd name="connsiteX4" fmla="*/ 13282 w 50077"/>
                <a:gd name="connsiteY4" fmla="*/ 26565 h 50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077" h="50077">
                  <a:moveTo>
                    <a:pt x="13282" y="26565"/>
                  </a:moveTo>
                  <a:cubicBezTo>
                    <a:pt x="13282" y="33900"/>
                    <a:pt x="19229" y="39847"/>
                    <a:pt x="26565" y="39847"/>
                  </a:cubicBezTo>
                  <a:cubicBezTo>
                    <a:pt x="33900" y="39847"/>
                    <a:pt x="39847" y="33900"/>
                    <a:pt x="39847" y="26565"/>
                  </a:cubicBezTo>
                  <a:cubicBezTo>
                    <a:pt x="39847" y="19229"/>
                    <a:pt x="33900" y="13282"/>
                    <a:pt x="26565" y="13282"/>
                  </a:cubicBezTo>
                  <a:cubicBezTo>
                    <a:pt x="19229" y="13282"/>
                    <a:pt x="13282" y="19229"/>
                    <a:pt x="13282" y="26565"/>
                  </a:cubicBezTo>
                  <a:close/>
                </a:path>
              </a:pathLst>
            </a:custGeom>
            <a:solidFill>
              <a:srgbClr val="084570"/>
            </a:solidFill>
            <a:ln w="16843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3" name="Graphique 22">
            <a:extLst>
              <a:ext uri="{FF2B5EF4-FFF2-40B4-BE49-F238E27FC236}">
                <a16:creationId xmlns:a16="http://schemas.microsoft.com/office/drawing/2014/main" id="{76CBF62E-6599-4DC0-B318-EC8AFBED59CB}"/>
              </a:ext>
            </a:extLst>
          </p:cNvPr>
          <p:cNvGrpSpPr/>
          <p:nvPr/>
        </p:nvGrpSpPr>
        <p:grpSpPr>
          <a:xfrm>
            <a:off x="10421909" y="5786135"/>
            <a:ext cx="791220" cy="791220"/>
            <a:chOff x="8633586" y="5362362"/>
            <a:chExt cx="791220" cy="791220"/>
          </a:xfrm>
        </p:grpSpPr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6177005E-CF8E-4459-8BC0-BC0DC0789D12}"/>
                </a:ext>
              </a:extLst>
            </p:cNvPr>
            <p:cNvSpPr/>
            <p:nvPr/>
          </p:nvSpPr>
          <p:spPr>
            <a:xfrm>
              <a:off x="8666142" y="5523200"/>
              <a:ext cx="721112" cy="440679"/>
            </a:xfrm>
            <a:custGeom>
              <a:avLst/>
              <a:gdLst>
                <a:gd name="connsiteX0" fmla="*/ 427025 w 721111"/>
                <a:gd name="connsiteY0" fmla="*/ 29535 h 440679"/>
                <a:gd name="connsiteX1" fmla="*/ 165459 w 721111"/>
                <a:gd name="connsiteY1" fmla="*/ 176562 h 440679"/>
                <a:gd name="connsiteX2" fmla="*/ 29535 w 721111"/>
                <a:gd name="connsiteY2" fmla="*/ 115398 h 440679"/>
                <a:gd name="connsiteX3" fmla="*/ 29535 w 721111"/>
                <a:gd name="connsiteY3" fmla="*/ 326874 h 440679"/>
                <a:gd name="connsiteX4" fmla="*/ 165459 w 721111"/>
                <a:gd name="connsiteY4" fmla="*/ 265709 h 440679"/>
                <a:gd name="connsiteX5" fmla="*/ 427025 w 721111"/>
                <a:gd name="connsiteY5" fmla="*/ 412736 h 440679"/>
                <a:gd name="connsiteX6" fmla="*/ 696294 w 721111"/>
                <a:gd name="connsiteY6" fmla="*/ 221141 h 440679"/>
                <a:gd name="connsiteX7" fmla="*/ 427025 w 721111"/>
                <a:gd name="connsiteY7" fmla="*/ 29535 h 440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1111" h="440679">
                  <a:moveTo>
                    <a:pt x="427025" y="29535"/>
                  </a:moveTo>
                  <a:cubicBezTo>
                    <a:pt x="302561" y="29645"/>
                    <a:pt x="194417" y="90429"/>
                    <a:pt x="165459" y="176562"/>
                  </a:cubicBezTo>
                  <a:lnTo>
                    <a:pt x="29535" y="115398"/>
                  </a:lnTo>
                  <a:lnTo>
                    <a:pt x="29535" y="326874"/>
                  </a:lnTo>
                  <a:lnTo>
                    <a:pt x="165459" y="265709"/>
                  </a:lnTo>
                  <a:cubicBezTo>
                    <a:pt x="194412" y="351842"/>
                    <a:pt x="302557" y="412636"/>
                    <a:pt x="427025" y="412736"/>
                  </a:cubicBezTo>
                  <a:cubicBezTo>
                    <a:pt x="575740" y="412736"/>
                    <a:pt x="696295" y="326954"/>
                    <a:pt x="696294" y="221141"/>
                  </a:cubicBezTo>
                  <a:cubicBezTo>
                    <a:pt x="696297" y="115317"/>
                    <a:pt x="575741" y="29535"/>
                    <a:pt x="427025" y="29535"/>
                  </a:cubicBezTo>
                  <a:close/>
                </a:path>
              </a:pathLst>
            </a:custGeom>
            <a:noFill/>
            <a:ln w="37452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" name="Forme libre : forme 54">
              <a:extLst>
                <a:ext uri="{FF2B5EF4-FFF2-40B4-BE49-F238E27FC236}">
                  <a16:creationId xmlns:a16="http://schemas.microsoft.com/office/drawing/2014/main" id="{F2C3714E-D9C7-4788-9CBF-FDFD81F4F689}"/>
                </a:ext>
              </a:extLst>
            </p:cNvPr>
            <p:cNvSpPr/>
            <p:nvPr/>
          </p:nvSpPr>
          <p:spPr>
            <a:xfrm>
              <a:off x="9113328" y="5571810"/>
              <a:ext cx="210324" cy="210324"/>
            </a:xfrm>
            <a:custGeom>
              <a:avLst/>
              <a:gdLst>
                <a:gd name="connsiteX0" fmla="*/ 159912 w 210324"/>
                <a:gd name="connsiteY0" fmla="*/ 106429 h 210324"/>
                <a:gd name="connsiteX1" fmla="*/ 106429 w 210324"/>
                <a:gd name="connsiteY1" fmla="*/ 159912 h 210324"/>
                <a:gd name="connsiteX2" fmla="*/ 52946 w 210324"/>
                <a:gd name="connsiteY2" fmla="*/ 106429 h 210324"/>
                <a:gd name="connsiteX3" fmla="*/ 106429 w 210324"/>
                <a:gd name="connsiteY3" fmla="*/ 52946 h 210324"/>
                <a:gd name="connsiteX4" fmla="*/ 159912 w 210324"/>
                <a:gd name="connsiteY4" fmla="*/ 106429 h 210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324" h="210324">
                  <a:moveTo>
                    <a:pt x="159912" y="106429"/>
                  </a:moveTo>
                  <a:cubicBezTo>
                    <a:pt x="159912" y="135967"/>
                    <a:pt x="135967" y="159912"/>
                    <a:pt x="106429" y="159912"/>
                  </a:cubicBezTo>
                  <a:cubicBezTo>
                    <a:pt x="76891" y="159912"/>
                    <a:pt x="52946" y="135967"/>
                    <a:pt x="52946" y="106429"/>
                  </a:cubicBezTo>
                  <a:cubicBezTo>
                    <a:pt x="52946" y="76891"/>
                    <a:pt x="76891" y="52946"/>
                    <a:pt x="106429" y="52946"/>
                  </a:cubicBezTo>
                  <a:cubicBezTo>
                    <a:pt x="135967" y="52946"/>
                    <a:pt x="159912" y="76891"/>
                    <a:pt x="159912" y="106429"/>
                  </a:cubicBezTo>
                  <a:close/>
                </a:path>
              </a:pathLst>
            </a:custGeom>
            <a:solidFill>
              <a:srgbClr val="FFFFFF"/>
            </a:solidFill>
            <a:ln w="67137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" name="Forme libre : forme 55">
              <a:extLst>
                <a:ext uri="{FF2B5EF4-FFF2-40B4-BE49-F238E27FC236}">
                  <a16:creationId xmlns:a16="http://schemas.microsoft.com/office/drawing/2014/main" id="{E83A613C-38AA-4A91-86E4-FEA49FD179D0}"/>
                </a:ext>
              </a:extLst>
            </p:cNvPr>
            <p:cNvSpPr/>
            <p:nvPr/>
          </p:nvSpPr>
          <p:spPr>
            <a:xfrm>
              <a:off x="9223898" y="5629868"/>
              <a:ext cx="60093" cy="60093"/>
            </a:xfrm>
            <a:custGeom>
              <a:avLst/>
              <a:gdLst>
                <a:gd name="connsiteX0" fmla="*/ 47654 w 60092"/>
                <a:gd name="connsiteY0" fmla="*/ 31716 h 60092"/>
                <a:gd name="connsiteX1" fmla="*/ 31716 w 60092"/>
                <a:gd name="connsiteY1" fmla="*/ 47654 h 60092"/>
                <a:gd name="connsiteX2" fmla="*/ 15778 w 60092"/>
                <a:gd name="connsiteY2" fmla="*/ 31716 h 60092"/>
                <a:gd name="connsiteX3" fmla="*/ 31716 w 60092"/>
                <a:gd name="connsiteY3" fmla="*/ 15778 h 60092"/>
                <a:gd name="connsiteX4" fmla="*/ 47654 w 60092"/>
                <a:gd name="connsiteY4" fmla="*/ 31716 h 60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092" h="60092">
                  <a:moveTo>
                    <a:pt x="47654" y="31716"/>
                  </a:moveTo>
                  <a:cubicBezTo>
                    <a:pt x="47654" y="40518"/>
                    <a:pt x="40518" y="47654"/>
                    <a:pt x="31716" y="47654"/>
                  </a:cubicBezTo>
                  <a:cubicBezTo>
                    <a:pt x="22913" y="47654"/>
                    <a:pt x="15778" y="40518"/>
                    <a:pt x="15778" y="31716"/>
                  </a:cubicBezTo>
                  <a:cubicBezTo>
                    <a:pt x="15778" y="22913"/>
                    <a:pt x="22913" y="15778"/>
                    <a:pt x="31716" y="15778"/>
                  </a:cubicBezTo>
                  <a:cubicBezTo>
                    <a:pt x="40518" y="15778"/>
                    <a:pt x="47654" y="22913"/>
                    <a:pt x="47654" y="31716"/>
                  </a:cubicBezTo>
                  <a:close/>
                </a:path>
              </a:pathLst>
            </a:custGeom>
            <a:solidFill>
              <a:srgbClr val="084570"/>
            </a:solidFill>
            <a:ln w="20007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940699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Connecteur : en angle 55">
            <a:extLst>
              <a:ext uri="{FF2B5EF4-FFF2-40B4-BE49-F238E27FC236}">
                <a16:creationId xmlns:a16="http://schemas.microsoft.com/office/drawing/2014/main" id="{ABCB0C2F-9AAF-4794-B83E-E2324DD2EB88}"/>
              </a:ext>
            </a:extLst>
          </p:cNvPr>
          <p:cNvCxnSpPr>
            <a:cxnSpLocks/>
            <a:stCxn id="46" idx="2"/>
            <a:endCxn id="45" idx="0"/>
          </p:cNvCxnSpPr>
          <p:nvPr/>
        </p:nvCxnSpPr>
        <p:spPr>
          <a:xfrm rot="16200000" flipH="1">
            <a:off x="9500451" y="3534292"/>
            <a:ext cx="585931" cy="794"/>
          </a:xfrm>
          <a:prstGeom prst="bentConnector3">
            <a:avLst>
              <a:gd name="adj1" fmla="val 50000"/>
            </a:avLst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>
            <a:extLst>
              <a:ext uri="{FF2B5EF4-FFF2-40B4-BE49-F238E27FC236}">
                <a16:creationId xmlns:a16="http://schemas.microsoft.com/office/drawing/2014/main" id="{32915CBC-5A48-46A6-BFA2-86B109D17A5F}"/>
              </a:ext>
            </a:extLst>
          </p:cNvPr>
          <p:cNvCxnSpPr>
            <a:cxnSpLocks/>
            <a:stCxn id="43" idx="2"/>
            <a:endCxn id="38" idx="0"/>
          </p:cNvCxnSpPr>
          <p:nvPr/>
        </p:nvCxnSpPr>
        <p:spPr>
          <a:xfrm>
            <a:off x="8905412" y="4762723"/>
            <a:ext cx="10001" cy="59228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317CACFD-7195-47D0-BD1D-0A89BDC1C6D4}"/>
              </a:ext>
            </a:extLst>
          </p:cNvPr>
          <p:cNvCxnSpPr>
            <a:cxnSpLocks/>
          </p:cNvCxnSpPr>
          <p:nvPr/>
        </p:nvCxnSpPr>
        <p:spPr>
          <a:xfrm>
            <a:off x="10677054" y="4762723"/>
            <a:ext cx="2381" cy="59228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58C525E8-E7DD-4689-8289-C2AF8A245B7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0" b="3890"/>
          <a:stretch>
            <a:fillRect/>
          </a:stretch>
        </p:blipFill>
        <p:spPr/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1CA897-FEB6-4D46-9CD8-8AFBCE67FE0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 err="1"/>
              <a:t>Darwin’s</a:t>
            </a:r>
            <a:r>
              <a:rPr lang="fr-FR" dirty="0"/>
              <a:t> </a:t>
            </a:r>
            <a:r>
              <a:rPr lang="fr-FR" dirty="0" err="1"/>
              <a:t>finches</a:t>
            </a:r>
            <a:r>
              <a:rPr lang="fr-FR" dirty="0"/>
              <a:t> and </a:t>
            </a:r>
            <a:r>
              <a:rPr lang="fr-FR" dirty="0" err="1"/>
              <a:t>natural</a:t>
            </a:r>
            <a:r>
              <a:rPr lang="fr-FR" dirty="0"/>
              <a:t> </a:t>
            </a:r>
            <a:r>
              <a:rPr lang="fr-FR" dirty="0" err="1"/>
              <a:t>selection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8780DF-247C-4B6D-A31A-0F0BCD89A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E4E7-BC2B-4966-A071-AA6AB7FD3884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55" name="Espace réservé du texte 54">
            <a:extLst>
              <a:ext uri="{FF2B5EF4-FFF2-40B4-BE49-F238E27FC236}">
                <a16:creationId xmlns:a16="http://schemas.microsoft.com/office/drawing/2014/main" id="{185FEA71-D3AC-44F3-8C47-1D6B92B9A0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0663" y="1545381"/>
            <a:ext cx="3932238" cy="863781"/>
          </a:xfrm>
        </p:spPr>
        <p:txBody>
          <a:bodyPr numCol="1">
            <a:normAutofit/>
          </a:bodyPr>
          <a:lstStyle/>
          <a:p>
            <a:pPr algn="ctr"/>
            <a:r>
              <a:rPr lang="fr-FR" dirty="0" err="1"/>
              <a:t>Proficiency</a:t>
            </a:r>
            <a:r>
              <a:rPr lang="fr-FR" dirty="0"/>
              <a:t> in </a:t>
            </a:r>
            <a:r>
              <a:rPr lang="fr-FR" dirty="0" err="1"/>
              <a:t>eating</a:t>
            </a:r>
            <a:r>
              <a:rPr lang="fr-FR" dirty="0"/>
              <a:t>…</a:t>
            </a:r>
          </a:p>
          <a:p>
            <a:r>
              <a:rPr lang="fr-FR" sz="16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Seeds</a:t>
            </a:r>
            <a:r>
              <a:rPr lang="fr-FR" sz="1600" dirty="0"/>
              <a:t>			         </a:t>
            </a:r>
            <a:r>
              <a:rPr lang="fr-FR" sz="1600" dirty="0" err="1"/>
              <a:t>Insects</a:t>
            </a:r>
            <a:endParaRPr lang="fr-FR" sz="16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18" name="Bulle narrative : ronde 17">
            <a:extLst>
              <a:ext uri="{FF2B5EF4-FFF2-40B4-BE49-F238E27FC236}">
                <a16:creationId xmlns:a16="http://schemas.microsoft.com/office/drawing/2014/main" id="{C195C319-3333-487A-BCD6-D70B12D82462}"/>
              </a:ext>
            </a:extLst>
          </p:cNvPr>
          <p:cNvSpPr/>
          <p:nvPr/>
        </p:nvSpPr>
        <p:spPr>
          <a:xfrm>
            <a:off x="3103560" y="5364797"/>
            <a:ext cx="1356680" cy="1356678"/>
          </a:xfrm>
          <a:prstGeom prst="wedgeEllipseCallout">
            <a:avLst>
              <a:gd name="adj1" fmla="val -25526"/>
              <a:gd name="adj2" fmla="val -55404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6FC413E-5D13-4C6F-B112-DAA957BDA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9664" y="5636443"/>
            <a:ext cx="1149660" cy="837384"/>
          </a:xfrm>
          <a:prstGeom prst="rect">
            <a:avLst/>
          </a:prstGeom>
        </p:spPr>
      </p:pic>
      <p:sp>
        <p:nvSpPr>
          <p:cNvPr id="24" name="Bulle narrative : ronde 23">
            <a:extLst>
              <a:ext uri="{FF2B5EF4-FFF2-40B4-BE49-F238E27FC236}">
                <a16:creationId xmlns:a16="http://schemas.microsoft.com/office/drawing/2014/main" id="{C85E2D23-11DF-4DEF-BA57-176D4C6E8DB3}"/>
              </a:ext>
            </a:extLst>
          </p:cNvPr>
          <p:cNvSpPr/>
          <p:nvPr/>
        </p:nvSpPr>
        <p:spPr>
          <a:xfrm>
            <a:off x="419101" y="413587"/>
            <a:ext cx="1356680" cy="1356678"/>
          </a:xfrm>
          <a:prstGeom prst="wedgeEllipseCallout">
            <a:avLst>
              <a:gd name="adj1" fmla="val 55354"/>
              <a:gd name="adj2" fmla="val 32216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1635DD5-354F-4652-A692-7CA92D05AF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302" y="666958"/>
            <a:ext cx="1260277" cy="873295"/>
          </a:xfrm>
          <a:prstGeom prst="rect">
            <a:avLst/>
          </a:prstGeom>
        </p:spPr>
      </p:pic>
      <p:sp>
        <p:nvSpPr>
          <p:cNvPr id="26" name="Bulle narrative : ronde 25">
            <a:extLst>
              <a:ext uri="{FF2B5EF4-FFF2-40B4-BE49-F238E27FC236}">
                <a16:creationId xmlns:a16="http://schemas.microsoft.com/office/drawing/2014/main" id="{5A2A19ED-B004-4485-8B73-4F08DFBF6E9A}"/>
              </a:ext>
            </a:extLst>
          </p:cNvPr>
          <p:cNvSpPr/>
          <p:nvPr/>
        </p:nvSpPr>
        <p:spPr>
          <a:xfrm>
            <a:off x="5337410" y="4377349"/>
            <a:ext cx="1356680" cy="1356678"/>
          </a:xfrm>
          <a:prstGeom prst="wedgeEllipseCallout">
            <a:avLst>
              <a:gd name="adj1" fmla="val 36772"/>
              <a:gd name="adj2" fmla="val -63969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2AF38471-64DB-440B-BF8E-78D090E0D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6209" y="4733614"/>
            <a:ext cx="1277881" cy="705108"/>
          </a:xfrm>
          <a:prstGeom prst="rect">
            <a:avLst/>
          </a:prstGeom>
        </p:spPr>
      </p:pic>
      <p:sp>
        <p:nvSpPr>
          <p:cNvPr id="25" name="Bulle narrative : ronde 24">
            <a:extLst>
              <a:ext uri="{FF2B5EF4-FFF2-40B4-BE49-F238E27FC236}">
                <a16:creationId xmlns:a16="http://schemas.microsoft.com/office/drawing/2014/main" id="{4EEA5B5E-5F33-44FE-AA39-B48DC477E3B8}"/>
              </a:ext>
            </a:extLst>
          </p:cNvPr>
          <p:cNvSpPr/>
          <p:nvPr/>
        </p:nvSpPr>
        <p:spPr>
          <a:xfrm>
            <a:off x="5294013" y="949978"/>
            <a:ext cx="1356680" cy="1356678"/>
          </a:xfrm>
          <a:prstGeom prst="wedgeEllipseCallout">
            <a:avLst>
              <a:gd name="adj1" fmla="val -45746"/>
              <a:gd name="adj2" fmla="val 55432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7C560DEC-8869-4F54-B9A2-FE66B74E40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8516" y="1259297"/>
            <a:ext cx="1322177" cy="810146"/>
          </a:xfrm>
          <a:prstGeom prst="rect">
            <a:avLst/>
          </a:prstGeom>
        </p:spPr>
      </p:pic>
      <p:pic>
        <p:nvPicPr>
          <p:cNvPr id="34" name="Graphique 33">
            <a:extLst>
              <a:ext uri="{FF2B5EF4-FFF2-40B4-BE49-F238E27FC236}">
                <a16:creationId xmlns:a16="http://schemas.microsoft.com/office/drawing/2014/main" id="{12233299-DEC2-4195-AACE-195A1C8DF0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50271" y="5348654"/>
            <a:ext cx="935068" cy="935068"/>
          </a:xfrm>
          <a:prstGeom prst="rect">
            <a:avLst/>
          </a:prstGeom>
        </p:spPr>
      </p:pic>
      <p:pic>
        <p:nvPicPr>
          <p:cNvPr id="36" name="Graphique 35">
            <a:extLst>
              <a:ext uri="{FF2B5EF4-FFF2-40B4-BE49-F238E27FC236}">
                <a16:creationId xmlns:a16="http://schemas.microsoft.com/office/drawing/2014/main" id="{8510BAA6-E5EE-415B-B928-E5B66AB40A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00700" y="5348654"/>
            <a:ext cx="935068" cy="935068"/>
          </a:xfrm>
          <a:prstGeom prst="rect">
            <a:avLst/>
          </a:prstGeom>
        </p:spPr>
      </p:pic>
      <p:pic>
        <p:nvPicPr>
          <p:cNvPr id="38" name="Graphique 37">
            <a:extLst>
              <a:ext uri="{FF2B5EF4-FFF2-40B4-BE49-F238E27FC236}">
                <a16:creationId xmlns:a16="http://schemas.microsoft.com/office/drawing/2014/main" id="{052BC1AB-1C9A-48F2-9F51-F524980B33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47879" y="5355004"/>
            <a:ext cx="935068" cy="935068"/>
          </a:xfrm>
          <a:prstGeom prst="rect">
            <a:avLst/>
          </a:prstGeom>
        </p:spPr>
      </p:pic>
      <p:pic>
        <p:nvPicPr>
          <p:cNvPr id="40" name="Graphique 39">
            <a:extLst>
              <a:ext uri="{FF2B5EF4-FFF2-40B4-BE49-F238E27FC236}">
                <a16:creationId xmlns:a16="http://schemas.microsoft.com/office/drawing/2014/main" id="{BD56F6C9-B1DA-4BCE-92F2-0AB670B40F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213092" y="5348654"/>
            <a:ext cx="935068" cy="935068"/>
          </a:xfrm>
          <a:prstGeom prst="rect">
            <a:avLst/>
          </a:prstGeom>
        </p:spPr>
      </p:pic>
      <p:pic>
        <p:nvPicPr>
          <p:cNvPr id="43" name="Graphique 42">
            <a:extLst>
              <a:ext uri="{FF2B5EF4-FFF2-40B4-BE49-F238E27FC236}">
                <a16:creationId xmlns:a16="http://schemas.microsoft.com/office/drawing/2014/main" id="{4546D4A9-6693-4051-A001-FCE96A0DB7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37878" y="3827655"/>
            <a:ext cx="935068" cy="935068"/>
          </a:xfrm>
          <a:prstGeom prst="rect">
            <a:avLst/>
          </a:prstGeom>
        </p:spPr>
      </p:pic>
      <p:pic>
        <p:nvPicPr>
          <p:cNvPr id="44" name="Graphique 43">
            <a:extLst>
              <a:ext uri="{FF2B5EF4-FFF2-40B4-BE49-F238E27FC236}">
                <a16:creationId xmlns:a16="http://schemas.microsoft.com/office/drawing/2014/main" id="{CF2ECC50-F376-4813-BE9D-3827AC5D0BD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213092" y="3827655"/>
            <a:ext cx="935068" cy="935068"/>
          </a:xfrm>
          <a:prstGeom prst="rect">
            <a:avLst/>
          </a:prstGeom>
        </p:spPr>
      </p:pic>
      <p:pic>
        <p:nvPicPr>
          <p:cNvPr id="45" name="Graphique 44">
            <a:extLst>
              <a:ext uri="{FF2B5EF4-FFF2-40B4-BE49-F238E27FC236}">
                <a16:creationId xmlns:a16="http://schemas.microsoft.com/office/drawing/2014/main" id="{A2F1F942-24FE-4207-B528-0CFA4DDD21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326279" y="3827655"/>
            <a:ext cx="935068" cy="935068"/>
          </a:xfrm>
          <a:prstGeom prst="rect">
            <a:avLst/>
          </a:prstGeom>
        </p:spPr>
      </p:pic>
      <p:pic>
        <p:nvPicPr>
          <p:cNvPr id="46" name="Graphique 45">
            <a:extLst>
              <a:ext uri="{FF2B5EF4-FFF2-40B4-BE49-F238E27FC236}">
                <a16:creationId xmlns:a16="http://schemas.microsoft.com/office/drawing/2014/main" id="{7C1E614E-E816-4800-9A50-EB6C57B9A35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325485" y="2306656"/>
            <a:ext cx="935068" cy="935068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8C216380-BF5D-4BB4-8364-283FE0C6CF68}"/>
              </a:ext>
            </a:extLst>
          </p:cNvPr>
          <p:cNvCxnSpPr/>
          <p:nvPr/>
        </p:nvCxnSpPr>
        <p:spPr>
          <a:xfrm>
            <a:off x="8485339" y="2069443"/>
            <a:ext cx="2478034" cy="0"/>
          </a:xfrm>
          <a:prstGeom prst="straightConnector1">
            <a:avLst/>
          </a:prstGeom>
          <a:ln w="28575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 : en angle 10">
            <a:extLst>
              <a:ext uri="{FF2B5EF4-FFF2-40B4-BE49-F238E27FC236}">
                <a16:creationId xmlns:a16="http://schemas.microsoft.com/office/drawing/2014/main" id="{65778CB0-F8EB-4534-82CA-0F4C3A02A781}"/>
              </a:ext>
            </a:extLst>
          </p:cNvPr>
          <p:cNvCxnSpPr>
            <a:cxnSpLocks/>
            <a:stCxn id="46" idx="2"/>
            <a:endCxn id="43" idx="0"/>
          </p:cNvCxnSpPr>
          <p:nvPr/>
        </p:nvCxnSpPr>
        <p:spPr>
          <a:xfrm rot="5400000">
            <a:off x="9056251" y="3090886"/>
            <a:ext cx="585931" cy="887607"/>
          </a:xfrm>
          <a:prstGeom prst="bentConnector3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 : en angle 52">
            <a:extLst>
              <a:ext uri="{FF2B5EF4-FFF2-40B4-BE49-F238E27FC236}">
                <a16:creationId xmlns:a16="http://schemas.microsoft.com/office/drawing/2014/main" id="{0408FCF6-012E-400D-92BF-0D08735CDC78}"/>
              </a:ext>
            </a:extLst>
          </p:cNvPr>
          <p:cNvCxnSpPr>
            <a:cxnSpLocks/>
            <a:stCxn id="46" idx="2"/>
            <a:endCxn id="44" idx="0"/>
          </p:cNvCxnSpPr>
          <p:nvPr/>
        </p:nvCxnSpPr>
        <p:spPr>
          <a:xfrm rot="16200000" flipH="1">
            <a:off x="9943857" y="3090885"/>
            <a:ext cx="585931" cy="887607"/>
          </a:xfrm>
          <a:prstGeom prst="bentConnector3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 : en angle 62">
            <a:extLst>
              <a:ext uri="{FF2B5EF4-FFF2-40B4-BE49-F238E27FC236}">
                <a16:creationId xmlns:a16="http://schemas.microsoft.com/office/drawing/2014/main" id="{8F0530C5-DBAA-4F92-9FB7-1A5BD3C2FF7F}"/>
              </a:ext>
            </a:extLst>
          </p:cNvPr>
          <p:cNvCxnSpPr>
            <a:cxnSpLocks/>
            <a:stCxn id="43" idx="2"/>
            <a:endCxn id="34" idx="0"/>
          </p:cNvCxnSpPr>
          <p:nvPr/>
        </p:nvCxnSpPr>
        <p:spPr>
          <a:xfrm rot="5400000">
            <a:off x="8168644" y="4611885"/>
            <a:ext cx="585931" cy="887607"/>
          </a:xfrm>
          <a:prstGeom prst="bentConnector3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 : en angle 68">
            <a:extLst>
              <a:ext uri="{FF2B5EF4-FFF2-40B4-BE49-F238E27FC236}">
                <a16:creationId xmlns:a16="http://schemas.microsoft.com/office/drawing/2014/main" id="{C0A9C00F-C432-40CC-A548-8B1400D81838}"/>
              </a:ext>
            </a:extLst>
          </p:cNvPr>
          <p:cNvCxnSpPr>
            <a:cxnSpLocks/>
            <a:stCxn id="44" idx="2"/>
            <a:endCxn id="36" idx="0"/>
          </p:cNvCxnSpPr>
          <p:nvPr/>
        </p:nvCxnSpPr>
        <p:spPr>
          <a:xfrm rot="16200000" flipH="1">
            <a:off x="10831465" y="4611884"/>
            <a:ext cx="585931" cy="887608"/>
          </a:xfrm>
          <a:prstGeom prst="bentConnector3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A12402AB-6A75-4328-98FC-EA0120150E2E}"/>
              </a:ext>
            </a:extLst>
          </p:cNvPr>
          <p:cNvCxnSpPr>
            <a:stCxn id="46" idx="0"/>
          </p:cNvCxnSpPr>
          <p:nvPr/>
        </p:nvCxnSpPr>
        <p:spPr>
          <a:xfrm flipV="1">
            <a:off x="9793019" y="2069443"/>
            <a:ext cx="0" cy="237213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Arc 30">
            <a:extLst>
              <a:ext uri="{FF2B5EF4-FFF2-40B4-BE49-F238E27FC236}">
                <a16:creationId xmlns:a16="http://schemas.microsoft.com/office/drawing/2014/main" id="{9704CCEE-2761-4713-9991-F949488DE0F8}"/>
              </a:ext>
            </a:extLst>
          </p:cNvPr>
          <p:cNvSpPr/>
          <p:nvPr/>
        </p:nvSpPr>
        <p:spPr>
          <a:xfrm rot="18900000">
            <a:off x="2254098" y="1923579"/>
            <a:ext cx="3112123" cy="3112123"/>
          </a:xfrm>
          <a:prstGeom prst="arc">
            <a:avLst>
              <a:gd name="adj1" fmla="val 4253319"/>
              <a:gd name="adj2" fmla="val 11829859"/>
            </a:avLst>
          </a:prstGeom>
          <a:ln w="254000">
            <a:solidFill>
              <a:srgbClr val="084570"/>
            </a:solidFill>
            <a:round/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CCFEF0A6-6E87-493E-AAB6-9E5FB79E7C8A}"/>
              </a:ext>
            </a:extLst>
          </p:cNvPr>
          <p:cNvSpPr/>
          <p:nvPr/>
        </p:nvSpPr>
        <p:spPr>
          <a:xfrm rot="8100000">
            <a:off x="2254098" y="1923579"/>
            <a:ext cx="3112123" cy="3112123"/>
          </a:xfrm>
          <a:prstGeom prst="arc">
            <a:avLst>
              <a:gd name="adj1" fmla="val 4253319"/>
              <a:gd name="adj2" fmla="val 12067339"/>
            </a:avLst>
          </a:prstGeom>
          <a:ln w="254000">
            <a:solidFill>
              <a:srgbClr val="084570"/>
            </a:solidFill>
            <a:round/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CE4674C8-EF87-4AA4-B505-E451CC7AD4C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764218" y="2891982"/>
            <a:ext cx="1218552" cy="1218552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51848DFA-D5F2-4501-B6CE-50B52F4DC77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604541" y="2912558"/>
            <a:ext cx="1157080" cy="1157080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2644D9CC-5539-4E9D-B1F1-FF3407DC32D5}"/>
              </a:ext>
            </a:extLst>
          </p:cNvPr>
          <p:cNvGrpSpPr/>
          <p:nvPr/>
        </p:nvGrpSpPr>
        <p:grpSpPr>
          <a:xfrm>
            <a:off x="11194461" y="2289305"/>
            <a:ext cx="548838" cy="548837"/>
            <a:chOff x="10820983" y="949978"/>
            <a:chExt cx="1356680" cy="1356678"/>
          </a:xfrm>
        </p:grpSpPr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F1F61ECF-E097-481E-8DC3-5C3C76D3395A}"/>
                </a:ext>
              </a:extLst>
            </p:cNvPr>
            <p:cNvSpPr/>
            <p:nvPr/>
          </p:nvSpPr>
          <p:spPr>
            <a:xfrm>
              <a:off x="10820983" y="949978"/>
              <a:ext cx="1356680" cy="135667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7F843319-8346-4DE4-BC6E-183FFA5FA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55486" y="1259297"/>
              <a:ext cx="1322177" cy="810146"/>
            </a:xfrm>
            <a:prstGeom prst="rect">
              <a:avLst/>
            </a:prstGeom>
          </p:spPr>
        </p:pic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5EF3369-E9AD-496B-8BD6-482FEECBEF68}"/>
              </a:ext>
            </a:extLst>
          </p:cNvPr>
          <p:cNvGrpSpPr/>
          <p:nvPr/>
        </p:nvGrpSpPr>
        <p:grpSpPr>
          <a:xfrm>
            <a:off x="7840662" y="2289304"/>
            <a:ext cx="548838" cy="548837"/>
            <a:chOff x="11958869" y="2620336"/>
            <a:chExt cx="1356680" cy="1356678"/>
          </a:xfrm>
        </p:grpSpPr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8F007897-7C9F-4FB4-9EC9-65235CA7C227}"/>
                </a:ext>
              </a:extLst>
            </p:cNvPr>
            <p:cNvSpPr/>
            <p:nvPr/>
          </p:nvSpPr>
          <p:spPr>
            <a:xfrm>
              <a:off x="11958869" y="2620336"/>
              <a:ext cx="1356680" cy="135667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8CD5D46F-EA0C-4635-8E00-3343E82C8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34973" y="2891982"/>
              <a:ext cx="1149660" cy="8373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737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4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6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9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4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7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uiExpand="1" build="p"/>
      <p:bldP spid="18" grpId="0" animBg="1"/>
      <p:bldP spid="24" grpId="0" animBg="1"/>
      <p:bldP spid="26" grpId="0" animBg="1"/>
      <p:bldP spid="25" grpId="0" animBg="1"/>
      <p:bldP spid="31" grpId="0" animBg="1"/>
      <p:bldP spid="3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0836CA0-5B06-4994-B3B1-10F645EFBD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5860" y="6205596"/>
            <a:ext cx="11640263" cy="511629"/>
          </a:xfrm>
        </p:spPr>
        <p:txBody>
          <a:bodyPr/>
          <a:lstStyle/>
          <a:p>
            <a:r>
              <a:rPr lang="fr-FR" dirty="0" err="1"/>
              <a:t>Primary</a:t>
            </a:r>
            <a:r>
              <a:rPr lang="fr-FR" dirty="0"/>
              <a:t> production </a:t>
            </a:r>
            <a:r>
              <a:rPr lang="fr-FR" dirty="0" err="1"/>
              <a:t>response</a:t>
            </a:r>
            <a:r>
              <a:rPr lang="fr-FR" dirty="0"/>
              <a:t> to a 5°C </a:t>
            </a:r>
            <a:r>
              <a:rPr lang="fr-FR" dirty="0" err="1"/>
              <a:t>increase</a:t>
            </a:r>
            <a:endParaRPr lang="fr-FR" dirty="0"/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977CE2ED-6587-42E2-B35D-4C298512B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43862" y="6256788"/>
            <a:ext cx="601212" cy="601212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6B60F4E1-1C7D-4245-A7D3-2AB1C702C2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0702" r="1600"/>
          <a:stretch/>
        </p:blipFill>
        <p:spPr>
          <a:xfrm>
            <a:off x="4500000" y="305616"/>
            <a:ext cx="3024000" cy="3632660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FB703096-211A-4DF9-9D49-BBBCB911BC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07407" y="306178"/>
            <a:ext cx="3113708" cy="2909834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591952FD-43B5-49DF-8B0E-FED1DB6BE4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46553" y="305616"/>
            <a:ext cx="3206379" cy="3465855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6F2E621A-8F58-4C47-9638-79D76F4034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14502" y="807946"/>
            <a:ext cx="832051" cy="1907978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45A8736D-A62A-4B6C-A5A9-82857453B025}"/>
              </a:ext>
            </a:extLst>
          </p:cNvPr>
          <p:cNvGrpSpPr/>
          <p:nvPr/>
        </p:nvGrpSpPr>
        <p:grpSpPr>
          <a:xfrm>
            <a:off x="716530" y="2547928"/>
            <a:ext cx="2819304" cy="1317682"/>
            <a:chOff x="1956218" y="3183979"/>
            <a:chExt cx="3840384" cy="1794912"/>
          </a:xfrm>
        </p:grpSpPr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6347A185-2CB3-4BBC-B4B9-7B9D8AEA39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20212" r="359"/>
            <a:stretch/>
          </p:blipFill>
          <p:spPr>
            <a:xfrm>
              <a:off x="4068602" y="3183979"/>
              <a:ext cx="1728000" cy="1794912"/>
            </a:xfrm>
            <a:prstGeom prst="rect">
              <a:avLst/>
            </a:prstGeom>
          </p:spPr>
        </p:pic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2CABC1B2-BBE8-49E3-B890-804E46004A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r="4023"/>
            <a:stretch/>
          </p:blipFill>
          <p:spPr>
            <a:xfrm>
              <a:off x="1956218" y="3183979"/>
              <a:ext cx="2088000" cy="1794912"/>
            </a:xfrm>
            <a:prstGeom prst="rect">
              <a:avLst/>
            </a:prstGeom>
          </p:spPr>
        </p:pic>
      </p:grpSp>
      <p:pic>
        <p:nvPicPr>
          <p:cNvPr id="16" name="Graphique 15">
            <a:extLst>
              <a:ext uri="{FF2B5EF4-FFF2-40B4-BE49-F238E27FC236}">
                <a16:creationId xmlns:a16="http://schemas.microsoft.com/office/drawing/2014/main" id="{793B3F40-65AE-4569-A8EE-75EB5943179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09576" y="140775"/>
            <a:ext cx="2819304" cy="2326078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0C23386-5BAB-4336-9BEC-D8FF7C0511C4}"/>
              </a:ext>
            </a:extLst>
          </p:cNvPr>
          <p:cNvSpPr txBox="1"/>
          <p:nvPr/>
        </p:nvSpPr>
        <p:spPr>
          <a:xfrm>
            <a:off x="993345" y="1901878"/>
            <a:ext cx="25022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Total </a:t>
            </a:r>
            <a:r>
              <a:rPr lang="fr-FR" sz="16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primary</a:t>
            </a:r>
            <a:r>
              <a:rPr lang="fr-FR" sz="1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production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6EF0ED4-C70F-45BF-B040-89A6B5DBB3CA}"/>
              </a:ext>
            </a:extLst>
          </p:cNvPr>
          <p:cNvSpPr txBox="1"/>
          <p:nvPr/>
        </p:nvSpPr>
        <p:spPr>
          <a:xfrm>
            <a:off x="1151802" y="2373183"/>
            <a:ext cx="880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New</a:t>
            </a:r>
          </a:p>
          <a:p>
            <a:pPr algn="ctr"/>
            <a:r>
              <a:rPr lang="fr-FR" sz="1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production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D63D48A-E275-4BD9-9356-3A696ADAB065}"/>
              </a:ext>
            </a:extLst>
          </p:cNvPr>
          <p:cNvSpPr txBox="1"/>
          <p:nvPr/>
        </p:nvSpPr>
        <p:spPr>
          <a:xfrm>
            <a:off x="2365526" y="2379505"/>
            <a:ext cx="995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Regenerated</a:t>
            </a:r>
            <a:endParaRPr lang="fr-FR" sz="10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 algn="ctr"/>
            <a:r>
              <a:rPr lang="fr-FR" sz="1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production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695BE1A-7A8F-48B3-B1A8-8CB4201FE15B}"/>
              </a:ext>
            </a:extLst>
          </p:cNvPr>
          <p:cNvSpPr txBox="1"/>
          <p:nvPr/>
        </p:nvSpPr>
        <p:spPr>
          <a:xfrm>
            <a:off x="2050195" y="2403961"/>
            <a:ext cx="228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+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CFE73EB6-3487-4E87-B615-78B296ECEFF3}"/>
              </a:ext>
            </a:extLst>
          </p:cNvPr>
          <p:cNvCxnSpPr>
            <a:cxnSpLocks/>
          </p:cNvCxnSpPr>
          <p:nvPr/>
        </p:nvCxnSpPr>
        <p:spPr>
          <a:xfrm flipH="1">
            <a:off x="1279338" y="2309968"/>
            <a:ext cx="1930259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AB182CAD-2DDA-420E-85D3-11AD92BA09DE}"/>
              </a:ext>
            </a:extLst>
          </p:cNvPr>
          <p:cNvSpPr txBox="1"/>
          <p:nvPr/>
        </p:nvSpPr>
        <p:spPr>
          <a:xfrm rot="16200000">
            <a:off x="-690886" y="1165314"/>
            <a:ext cx="20532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Variation to a 5°C </a:t>
            </a:r>
            <a:r>
              <a:rPr lang="fr-FR" sz="12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increase</a:t>
            </a:r>
            <a:endParaRPr lang="fr-FR" sz="12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FC73AE7-CF52-4FF8-84CA-716E49B2B929}"/>
              </a:ext>
            </a:extLst>
          </p:cNvPr>
          <p:cNvSpPr txBox="1"/>
          <p:nvPr/>
        </p:nvSpPr>
        <p:spPr>
          <a:xfrm rot="16200000">
            <a:off x="-327663" y="3003156"/>
            <a:ext cx="1447679" cy="407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Variation to a 5°C </a:t>
            </a:r>
            <a:r>
              <a:rPr lang="fr-FR" sz="10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increase</a:t>
            </a:r>
            <a:endParaRPr lang="fr-FR" sz="10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D6FADEF1-C91C-4061-9C7F-5DF850E5EE99}"/>
              </a:ext>
            </a:extLst>
          </p:cNvPr>
          <p:cNvCxnSpPr/>
          <p:nvPr/>
        </p:nvCxnSpPr>
        <p:spPr>
          <a:xfrm>
            <a:off x="3787113" y="4495379"/>
            <a:ext cx="0" cy="124968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7D741964-8C4B-4705-BDA2-C2C8740BA835}"/>
              </a:ext>
            </a:extLst>
          </p:cNvPr>
          <p:cNvCxnSpPr/>
          <p:nvPr/>
        </p:nvCxnSpPr>
        <p:spPr>
          <a:xfrm>
            <a:off x="7907641" y="4495379"/>
            <a:ext cx="0" cy="124968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34C17372-0A9E-49AC-89F3-D5976BE058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5861" y="4495379"/>
            <a:ext cx="3259938" cy="1249681"/>
          </a:xfrm>
        </p:spPr>
        <p:txBody>
          <a:bodyPr anchor="ctr">
            <a:normAutofit/>
          </a:bodyPr>
          <a:lstStyle/>
          <a:p>
            <a:pPr algn="ctr"/>
            <a:r>
              <a:rPr lang="fr-FR" dirty="0" err="1"/>
              <a:t>Despite</a:t>
            </a:r>
            <a:r>
              <a:rPr lang="fr-FR" dirty="0"/>
              <a:t> the </a:t>
            </a:r>
            <a:r>
              <a:rPr lang="fr-FR" dirty="0" err="1"/>
              <a:t>decrease</a:t>
            </a:r>
            <a:r>
              <a:rPr lang="fr-FR" dirty="0"/>
              <a:t> in </a:t>
            </a:r>
            <a:r>
              <a:rPr lang="fr-FR" dirty="0" err="1"/>
              <a:t>nitrogen</a:t>
            </a:r>
            <a:r>
              <a:rPr lang="fr-FR" dirty="0"/>
              <a:t> concentration,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primary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production </a:t>
            </a:r>
            <a:r>
              <a:rPr lang="fr-FR" dirty="0"/>
              <a:t>can </a:t>
            </a:r>
            <a:r>
              <a:rPr lang="fr-FR" dirty="0" err="1"/>
              <a:t>either</a:t>
            </a:r>
            <a:r>
              <a:rPr lang="fr-FR" dirty="0"/>
              <a:t>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increase</a:t>
            </a:r>
            <a:r>
              <a:rPr lang="fr-FR" dirty="0"/>
              <a:t> or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decrease</a:t>
            </a:r>
            <a:endParaRPr lang="fr-FR" b="1" dirty="0">
              <a:solidFill>
                <a:srgbClr val="F06225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9" name="Espace réservé du texte 4">
            <a:extLst>
              <a:ext uri="{FF2B5EF4-FFF2-40B4-BE49-F238E27FC236}">
                <a16:creationId xmlns:a16="http://schemas.microsoft.com/office/drawing/2014/main" id="{BFD72874-78C8-47AB-8EB6-E696716C5DBF}"/>
              </a:ext>
            </a:extLst>
          </p:cNvPr>
          <p:cNvSpPr txBox="1">
            <a:spLocks/>
          </p:cNvSpPr>
          <p:nvPr/>
        </p:nvSpPr>
        <p:spPr>
          <a:xfrm>
            <a:off x="4015506" y="4495379"/>
            <a:ext cx="3663742" cy="12496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The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environmental</a:t>
            </a:r>
            <a:r>
              <a:rPr lang="fr-FR" dirty="0"/>
              <a:t> 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variable</a:t>
            </a:r>
            <a:r>
              <a:rPr lang="fr-FR" dirty="0"/>
              <a:t>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correlated</a:t>
            </a:r>
            <a:r>
              <a:rPr lang="fr-FR" dirty="0"/>
              <a:t> to </a:t>
            </a:r>
            <a:r>
              <a:rPr lang="fr-FR" dirty="0" err="1"/>
              <a:t>primary</a:t>
            </a:r>
            <a:r>
              <a:rPr lang="fr-FR" dirty="0"/>
              <a:t> production variation </a:t>
            </a:r>
            <a:r>
              <a:rPr lang="fr-FR" dirty="0" err="1"/>
              <a:t>is</a:t>
            </a:r>
            <a:r>
              <a:rPr lang="fr-FR" dirty="0"/>
              <a:t> initial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nutrient</a:t>
            </a:r>
            <a:r>
              <a:rPr lang="fr-FR" dirty="0"/>
              <a:t>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richness</a:t>
            </a:r>
            <a:endParaRPr lang="fr-FR" b="1" dirty="0">
              <a:solidFill>
                <a:srgbClr val="F06225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0" name="Espace réservé du texte 4">
            <a:extLst>
              <a:ext uri="{FF2B5EF4-FFF2-40B4-BE49-F238E27FC236}">
                <a16:creationId xmlns:a16="http://schemas.microsoft.com/office/drawing/2014/main" id="{CC40FCEF-4405-48D9-940B-5F139B34D400}"/>
              </a:ext>
            </a:extLst>
          </p:cNvPr>
          <p:cNvSpPr txBox="1">
            <a:spLocks/>
          </p:cNvSpPr>
          <p:nvPr/>
        </p:nvSpPr>
        <p:spPr>
          <a:xfrm>
            <a:off x="8158954" y="4495379"/>
            <a:ext cx="3663739" cy="12496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Variations in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microbial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loop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efficiency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dirty="0" err="1"/>
              <a:t>correlate</a:t>
            </a:r>
            <a:r>
              <a:rPr lang="fr-FR" dirty="0"/>
              <a:t> to </a:t>
            </a:r>
            <a:r>
              <a:rPr lang="fr-FR" dirty="0" err="1"/>
              <a:t>productivity</a:t>
            </a:r>
            <a:r>
              <a:rPr lang="fr-FR" dirty="0"/>
              <a:t> variation, </a:t>
            </a:r>
            <a:r>
              <a:rPr lang="fr-FR" dirty="0" err="1"/>
              <a:t>especially</a:t>
            </a:r>
            <a:r>
              <a:rPr lang="fr-FR" dirty="0"/>
              <a:t> in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oligotrophic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regions</a:t>
            </a:r>
            <a:endParaRPr lang="fr-FR" b="1" dirty="0">
              <a:solidFill>
                <a:srgbClr val="F06225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DDB7476-0E20-436A-A1B7-4A85C3FCBF87}"/>
              </a:ext>
            </a:extLst>
          </p:cNvPr>
          <p:cNvSpPr/>
          <p:nvPr/>
        </p:nvSpPr>
        <p:spPr>
          <a:xfrm>
            <a:off x="11718488" y="441434"/>
            <a:ext cx="206242" cy="1249681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Graphique 24">
            <a:extLst>
              <a:ext uri="{FF2B5EF4-FFF2-40B4-BE49-F238E27FC236}">
                <a16:creationId xmlns:a16="http://schemas.microsoft.com/office/drawing/2014/main" id="{2AB223D2-0D45-4EB4-A8A1-02DB7EC870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" r="79648"/>
          <a:stretch/>
        </p:blipFill>
        <p:spPr>
          <a:xfrm>
            <a:off x="3724409" y="300166"/>
            <a:ext cx="792000" cy="363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7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3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4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mph" presetSubtype="0" grpId="3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9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2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grpId="3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5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mph" presetSubtype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mph" presetSubtype="0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mph" presetSubtype="0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mph" presetSubtype="0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mph" presetSubtype="0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0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mph" presetSubtype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mph" presetSubtype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0.31654 -4.44444E-6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20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81481E-6 L 0.31654 -4.81481E-6 " pathEditMode="relative" rAng="0" ptsTypes="AA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1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7" grpId="2"/>
      <p:bldP spid="17" grpId="3"/>
      <p:bldP spid="18" grpId="0"/>
      <p:bldP spid="18" grpId="1"/>
      <p:bldP spid="19" grpId="0"/>
      <p:bldP spid="19" grpId="1"/>
      <p:bldP spid="20" grpId="0"/>
      <p:bldP spid="20" grpId="1"/>
      <p:bldP spid="22" grpId="0"/>
      <p:bldP spid="22" grpId="1"/>
      <p:bldP spid="22" grpId="2"/>
      <p:bldP spid="22" grpId="3"/>
      <p:bldP spid="23" grpId="0"/>
      <p:bldP spid="23" grpId="1"/>
      <p:bldP spid="28" grpId="0" build="p"/>
      <p:bldP spid="29" grpId="0"/>
      <p:bldP spid="30" grpId="0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2E0479A8-7F64-4A8A-AABD-CC0BCD992A7D}"/>
              </a:ext>
            </a:extLst>
          </p:cNvPr>
          <p:cNvCxnSpPr>
            <a:cxnSpLocks/>
          </p:cNvCxnSpPr>
          <p:nvPr/>
        </p:nvCxnSpPr>
        <p:spPr>
          <a:xfrm>
            <a:off x="10494383" y="3421334"/>
            <a:ext cx="1388450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36248B5A-A4E1-4C49-BDE8-AF00A1E89B60}"/>
              </a:ext>
            </a:extLst>
          </p:cNvPr>
          <p:cNvCxnSpPr>
            <a:cxnSpLocks/>
          </p:cNvCxnSpPr>
          <p:nvPr/>
        </p:nvCxnSpPr>
        <p:spPr>
          <a:xfrm>
            <a:off x="10494383" y="3862587"/>
            <a:ext cx="1388450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0C6CCD20-1E71-429A-ADA7-800D5E0017C1}"/>
              </a:ext>
            </a:extLst>
          </p:cNvPr>
          <p:cNvCxnSpPr>
            <a:cxnSpLocks/>
          </p:cNvCxnSpPr>
          <p:nvPr/>
        </p:nvCxnSpPr>
        <p:spPr>
          <a:xfrm>
            <a:off x="10494383" y="2978603"/>
            <a:ext cx="1388450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3014B6B8-D79C-4932-84E6-48DB59BFE9F0}"/>
              </a:ext>
            </a:extLst>
          </p:cNvPr>
          <p:cNvSpPr/>
          <p:nvPr/>
        </p:nvSpPr>
        <p:spPr>
          <a:xfrm>
            <a:off x="9157215" y="2691478"/>
            <a:ext cx="777799" cy="621054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ECEF3D4-E90E-45E8-A6A0-F157501A4BC7}"/>
              </a:ext>
            </a:extLst>
          </p:cNvPr>
          <p:cNvSpPr/>
          <p:nvPr/>
        </p:nvSpPr>
        <p:spPr>
          <a:xfrm>
            <a:off x="9157215" y="3312532"/>
            <a:ext cx="777799" cy="667725"/>
          </a:xfrm>
          <a:prstGeom prst="rect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Mer">
            <a:extLst>
              <a:ext uri="{FF2B5EF4-FFF2-40B4-BE49-F238E27FC236}">
                <a16:creationId xmlns:a16="http://schemas.microsoft.com/office/drawing/2014/main" id="{7BBCA147-4F56-4722-8679-622DFC2BC51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786" r="7786"/>
          <a:stretch>
            <a:fillRect/>
          </a:stretch>
        </p:blipFill>
        <p:spPr>
          <a:xfrm>
            <a:off x="0" y="25571"/>
            <a:ext cx="7421561" cy="6857999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ED69247-05EB-4384-9141-2C163E407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E4E7-BC2B-4966-A071-AA6AB7FD3884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F4AAFD2-3819-4834-9016-CF2743223B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0663" y="1478706"/>
            <a:ext cx="3932238" cy="665054"/>
          </a:xfrm>
        </p:spPr>
        <p:txBody>
          <a:bodyPr/>
          <a:lstStyle/>
          <a:p>
            <a:r>
              <a:rPr lang="fr-FR" dirty="0" err="1"/>
              <a:t>Climate</a:t>
            </a:r>
            <a:r>
              <a:rPr lang="fr-FR" dirty="0"/>
              <a:t> change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threatens</a:t>
            </a:r>
            <a:r>
              <a:rPr lang="fr-FR" dirty="0"/>
              <a:t> the </a:t>
            </a:r>
            <a:r>
              <a:rPr lang="fr-FR" dirty="0" err="1"/>
              <a:t>microbial</a:t>
            </a:r>
            <a:r>
              <a:rPr lang="fr-FR" dirty="0"/>
              <a:t> </a:t>
            </a:r>
            <a:r>
              <a:rPr lang="fr-FR" dirty="0" err="1"/>
              <a:t>loop</a:t>
            </a:r>
            <a:r>
              <a:rPr lang="fr-FR" dirty="0"/>
              <a:t> and </a:t>
            </a:r>
            <a:r>
              <a:rPr lang="fr-FR" dirty="0" err="1"/>
              <a:t>may</a:t>
            </a:r>
            <a:r>
              <a:rPr lang="fr-FR" dirty="0"/>
              <a:t> alter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function</a:t>
            </a:r>
            <a:r>
              <a:rPr lang="fr-FR" dirty="0"/>
              <a:t>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02318C-304F-41B7-AD2B-6D0BFA03514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biological</a:t>
            </a:r>
            <a:r>
              <a:rPr lang="fr-FR" dirty="0"/>
              <a:t> </a:t>
            </a:r>
            <a:r>
              <a:rPr lang="fr-FR" dirty="0" err="1"/>
              <a:t>carbon</a:t>
            </a:r>
            <a:r>
              <a:rPr lang="fr-FR" dirty="0"/>
              <a:t> </a:t>
            </a:r>
            <a:r>
              <a:rPr lang="fr-FR" dirty="0" err="1"/>
              <a:t>pump</a:t>
            </a:r>
            <a:endParaRPr lang="fr-FR" dirty="0"/>
          </a:p>
        </p:txBody>
      </p:sp>
      <p:pic>
        <p:nvPicPr>
          <p:cNvPr id="19" name="Viral Shunt">
            <a:extLst>
              <a:ext uri="{FF2B5EF4-FFF2-40B4-BE49-F238E27FC236}">
                <a16:creationId xmlns:a16="http://schemas.microsoft.com/office/drawing/2014/main" id="{FA331E69-56BB-4A75-A1F2-B83B796C40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90468" y="2023513"/>
            <a:ext cx="3160717" cy="3188322"/>
          </a:xfrm>
          <a:prstGeom prst="rect">
            <a:avLst/>
          </a:prstGeom>
        </p:spPr>
      </p:pic>
      <p:pic>
        <p:nvPicPr>
          <p:cNvPr id="17" name="Microbial Loop">
            <a:extLst>
              <a:ext uri="{FF2B5EF4-FFF2-40B4-BE49-F238E27FC236}">
                <a16:creationId xmlns:a16="http://schemas.microsoft.com/office/drawing/2014/main" id="{DD3E019B-525B-4E5C-AD4E-592C78D28A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2011" y="1126367"/>
            <a:ext cx="2622429" cy="4982615"/>
          </a:xfrm>
          <a:prstGeom prst="rect">
            <a:avLst/>
          </a:prstGeom>
        </p:spPr>
      </p:pic>
      <p:pic>
        <p:nvPicPr>
          <p:cNvPr id="21" name="Food Chain">
            <a:extLst>
              <a:ext uri="{FF2B5EF4-FFF2-40B4-BE49-F238E27FC236}">
                <a16:creationId xmlns:a16="http://schemas.microsoft.com/office/drawing/2014/main" id="{DF427BAB-995D-456E-8E7A-AD153A4B64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62888" y="1126367"/>
            <a:ext cx="3133112" cy="5796947"/>
          </a:xfrm>
          <a:prstGeom prst="rect">
            <a:avLst/>
          </a:prstGeom>
        </p:spPr>
      </p:pic>
      <p:pic>
        <p:nvPicPr>
          <p:cNvPr id="23" name="Diatom virus">
            <a:extLst>
              <a:ext uri="{FF2B5EF4-FFF2-40B4-BE49-F238E27FC236}">
                <a16:creationId xmlns:a16="http://schemas.microsoft.com/office/drawing/2014/main" id="{4060C489-11ED-45ED-BE59-6897B563A9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42052" y="2574579"/>
            <a:ext cx="442320" cy="442320"/>
          </a:xfrm>
          <a:prstGeom prst="rect">
            <a:avLst/>
          </a:prstGeom>
        </p:spPr>
      </p:pic>
      <p:pic>
        <p:nvPicPr>
          <p:cNvPr id="39" name="Diatom">
            <a:extLst>
              <a:ext uri="{FF2B5EF4-FFF2-40B4-BE49-F238E27FC236}">
                <a16:creationId xmlns:a16="http://schemas.microsoft.com/office/drawing/2014/main" id="{A93C056D-8AEB-475F-BC43-2936D057DF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10154" y="1596835"/>
            <a:ext cx="965020" cy="965020"/>
          </a:xfrm>
          <a:prstGeom prst="rect">
            <a:avLst/>
          </a:prstGeom>
        </p:spPr>
      </p:pic>
      <p:pic>
        <p:nvPicPr>
          <p:cNvPr id="27" name="Zooplankton">
            <a:extLst>
              <a:ext uri="{FF2B5EF4-FFF2-40B4-BE49-F238E27FC236}">
                <a16:creationId xmlns:a16="http://schemas.microsoft.com/office/drawing/2014/main" id="{5DA130A9-F59F-41BE-B798-23649CCC545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700000">
            <a:off x="4779670" y="2896144"/>
            <a:ext cx="1196342" cy="1196340"/>
          </a:xfrm>
          <a:prstGeom prst="rect">
            <a:avLst/>
          </a:prstGeom>
        </p:spPr>
      </p:pic>
      <p:pic>
        <p:nvPicPr>
          <p:cNvPr id="33" name="Fish">
            <a:extLst>
              <a:ext uri="{FF2B5EF4-FFF2-40B4-BE49-F238E27FC236}">
                <a16:creationId xmlns:a16="http://schemas.microsoft.com/office/drawing/2014/main" id="{326C3D66-973E-4758-835F-0001AF044FC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342052" y="4156929"/>
            <a:ext cx="1413128" cy="1413128"/>
          </a:xfrm>
          <a:prstGeom prst="rect">
            <a:avLst/>
          </a:prstGeom>
        </p:spPr>
      </p:pic>
      <p:pic>
        <p:nvPicPr>
          <p:cNvPr id="25" name="POM">
            <a:extLst>
              <a:ext uri="{FF2B5EF4-FFF2-40B4-BE49-F238E27FC236}">
                <a16:creationId xmlns:a16="http://schemas.microsoft.com/office/drawing/2014/main" id="{15EE514A-4D4B-4F65-BD47-0A8C696316F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085128" y="5122082"/>
            <a:ext cx="1032862" cy="1032862"/>
          </a:xfrm>
          <a:prstGeom prst="rect">
            <a:avLst/>
          </a:prstGeom>
        </p:spPr>
      </p:pic>
      <p:pic>
        <p:nvPicPr>
          <p:cNvPr id="37" name="Attached phages">
            <a:extLst>
              <a:ext uri="{FF2B5EF4-FFF2-40B4-BE49-F238E27FC236}">
                <a16:creationId xmlns:a16="http://schemas.microsoft.com/office/drawing/2014/main" id="{2329CA5D-9B5E-4076-B090-C9D92D5BB36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1505732">
            <a:off x="2449341" y="4011703"/>
            <a:ext cx="608078" cy="608078"/>
          </a:xfrm>
          <a:prstGeom prst="rect">
            <a:avLst/>
          </a:prstGeom>
        </p:spPr>
      </p:pic>
      <p:pic>
        <p:nvPicPr>
          <p:cNvPr id="36" name="Attached bacteria">
            <a:extLst>
              <a:ext uri="{FF2B5EF4-FFF2-40B4-BE49-F238E27FC236}">
                <a16:creationId xmlns:a16="http://schemas.microsoft.com/office/drawing/2014/main" id="{56A5B623-4906-438D-9934-806C90DC65B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 flipH="1">
            <a:off x="1708955" y="4671758"/>
            <a:ext cx="1048540" cy="1048540"/>
          </a:xfrm>
          <a:prstGeom prst="rect">
            <a:avLst/>
          </a:prstGeom>
        </p:spPr>
      </p:pic>
      <p:pic>
        <p:nvPicPr>
          <p:cNvPr id="35" name="Free phages">
            <a:extLst>
              <a:ext uri="{FF2B5EF4-FFF2-40B4-BE49-F238E27FC236}">
                <a16:creationId xmlns:a16="http://schemas.microsoft.com/office/drawing/2014/main" id="{4AC17366-65C5-42F3-84C2-356B664A50C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1532497">
            <a:off x="2433567" y="2526664"/>
            <a:ext cx="608078" cy="60807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F69E538-EDC9-4E80-93A3-414F1E2C31FD}"/>
              </a:ext>
            </a:extLst>
          </p:cNvPr>
          <p:cNvSpPr txBox="1"/>
          <p:nvPr/>
        </p:nvSpPr>
        <p:spPr>
          <a:xfrm>
            <a:off x="5573525" y="1838847"/>
            <a:ext cx="12250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Phytoplankton</a:t>
            </a:r>
            <a:endParaRPr lang="fr-FR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D8468BBF-8118-4687-8651-F6DA88B14CD7}"/>
              </a:ext>
            </a:extLst>
          </p:cNvPr>
          <p:cNvSpPr txBox="1"/>
          <p:nvPr/>
        </p:nvSpPr>
        <p:spPr>
          <a:xfrm>
            <a:off x="6058146" y="3168315"/>
            <a:ext cx="10839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Zooplankton</a:t>
            </a:r>
            <a:endParaRPr lang="fr-FR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56E2D8EA-8F97-464B-86AF-6671AAA75AD9}"/>
              </a:ext>
            </a:extLst>
          </p:cNvPr>
          <p:cNvSpPr txBox="1"/>
          <p:nvPr/>
        </p:nvSpPr>
        <p:spPr>
          <a:xfrm>
            <a:off x="5710182" y="4848051"/>
            <a:ext cx="1188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Higher</a:t>
            </a:r>
            <a:r>
              <a:rPr lang="fr-FR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sz="14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trophic</a:t>
            </a:r>
            <a:endParaRPr lang="fr-FR" sz="14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r>
              <a:rPr lang="fr-FR" sz="14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levels</a:t>
            </a:r>
            <a:endParaRPr lang="fr-FR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C01A36EA-918A-4A42-80FE-56501ADDE97B}"/>
              </a:ext>
            </a:extLst>
          </p:cNvPr>
          <p:cNvSpPr txBox="1"/>
          <p:nvPr/>
        </p:nvSpPr>
        <p:spPr>
          <a:xfrm>
            <a:off x="4113722" y="6015692"/>
            <a:ext cx="527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POM</a:t>
            </a:r>
            <a:endParaRPr lang="fr-FR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C290B299-384A-48CA-984B-E6C6081CE647}"/>
              </a:ext>
            </a:extLst>
          </p:cNvPr>
          <p:cNvSpPr txBox="1"/>
          <p:nvPr/>
        </p:nvSpPr>
        <p:spPr>
          <a:xfrm>
            <a:off x="963668" y="5444630"/>
            <a:ext cx="865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Attached</a:t>
            </a:r>
            <a:r>
              <a:rPr lang="fr-FR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</a:p>
          <a:p>
            <a:pPr algn="r"/>
            <a:r>
              <a:rPr lang="fr-FR" sz="14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bacteria</a:t>
            </a:r>
            <a:endParaRPr lang="fr-FR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26" name="Mer">
            <a:extLst>
              <a:ext uri="{FF2B5EF4-FFF2-40B4-BE49-F238E27FC236}">
                <a16:creationId xmlns:a16="http://schemas.microsoft.com/office/drawing/2014/main" id="{585F0EB4-88E1-4DF1-A59B-3502E7DD9EF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 l="7786" r="7786"/>
          <a:stretch>
            <a:fillRect/>
          </a:stretch>
        </p:blipFill>
        <p:spPr>
          <a:xfrm>
            <a:off x="0" y="25571"/>
            <a:ext cx="7421561" cy="6857999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4375F381-21EB-4269-88F9-0E8A348036A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745922" y="2307272"/>
            <a:ext cx="781910" cy="1741527"/>
          </a:xfrm>
          <a:prstGeom prst="rect">
            <a:avLst/>
          </a:prstGeom>
        </p:spPr>
      </p:pic>
      <p:pic>
        <p:nvPicPr>
          <p:cNvPr id="31" name="DOM">
            <a:extLst>
              <a:ext uri="{FF2B5EF4-FFF2-40B4-BE49-F238E27FC236}">
                <a16:creationId xmlns:a16="http://schemas.microsoft.com/office/drawing/2014/main" id="{5CB29807-CE2D-4B9F-8375-C8F43894713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870594" y="2903600"/>
            <a:ext cx="1314364" cy="1314364"/>
          </a:xfrm>
          <a:prstGeom prst="rect">
            <a:avLst/>
          </a:prstGeom>
        </p:spPr>
      </p:pic>
      <p:pic>
        <p:nvPicPr>
          <p:cNvPr id="29" name="Free bacteria">
            <a:extLst>
              <a:ext uri="{FF2B5EF4-FFF2-40B4-BE49-F238E27FC236}">
                <a16:creationId xmlns:a16="http://schemas.microsoft.com/office/drawing/2014/main" id="{288C70CC-74C3-46AA-9118-E13FAF0460C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547363" y="1496022"/>
            <a:ext cx="1153396" cy="1153394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A5798288-8946-4298-BFC1-1E0254E83088}"/>
              </a:ext>
            </a:extLst>
          </p:cNvPr>
          <p:cNvSpPr txBox="1"/>
          <p:nvPr/>
        </p:nvSpPr>
        <p:spPr>
          <a:xfrm>
            <a:off x="3057319" y="-52170"/>
            <a:ext cx="958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CO</a:t>
            </a:r>
            <a:r>
              <a:rPr lang="fr-FR" sz="4000" b="1" baseline="-250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2</a:t>
            </a:r>
          </a:p>
        </p:txBody>
      </p:sp>
      <p:sp>
        <p:nvSpPr>
          <p:cNvPr id="42" name="Flèche : bas 41">
            <a:extLst>
              <a:ext uri="{FF2B5EF4-FFF2-40B4-BE49-F238E27FC236}">
                <a16:creationId xmlns:a16="http://schemas.microsoft.com/office/drawing/2014/main" id="{B7A5CAD3-CC83-4D06-AA8F-66555F696D43}"/>
              </a:ext>
            </a:extLst>
          </p:cNvPr>
          <p:cNvSpPr/>
          <p:nvPr/>
        </p:nvSpPr>
        <p:spPr>
          <a:xfrm>
            <a:off x="3399689" y="609600"/>
            <a:ext cx="284936" cy="645696"/>
          </a:xfrm>
          <a:prstGeom prst="downArrow">
            <a:avLst>
              <a:gd name="adj1" fmla="val 44073"/>
              <a:gd name="adj2" fmla="val 6844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78865AA0-2CE9-4439-8A13-3FAD987C341E}"/>
              </a:ext>
            </a:extLst>
          </p:cNvPr>
          <p:cNvSpPr txBox="1"/>
          <p:nvPr/>
        </p:nvSpPr>
        <p:spPr>
          <a:xfrm>
            <a:off x="3063125" y="1209181"/>
            <a:ext cx="958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DIC</a:t>
            </a:r>
            <a:endParaRPr lang="fr-FR" sz="4000" b="1" baseline="-250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grpSp>
        <p:nvGrpSpPr>
          <p:cNvPr id="47" name="Direction" hidden="1">
            <a:extLst>
              <a:ext uri="{FF2B5EF4-FFF2-40B4-BE49-F238E27FC236}">
                <a16:creationId xmlns:a16="http://schemas.microsoft.com/office/drawing/2014/main" id="{479E64C3-C7D1-4ACE-A044-3B62C6A8DB3B}"/>
              </a:ext>
            </a:extLst>
          </p:cNvPr>
          <p:cNvGrpSpPr/>
          <p:nvPr/>
        </p:nvGrpSpPr>
        <p:grpSpPr>
          <a:xfrm>
            <a:off x="241490" y="126050"/>
            <a:ext cx="6605900" cy="6605900"/>
            <a:chOff x="241490" y="126050"/>
            <a:chExt cx="6605900" cy="6605900"/>
          </a:xfrm>
        </p:grpSpPr>
        <p:sp>
          <p:nvSpPr>
            <p:cNvPr id="44" name="Arc 43">
              <a:extLst>
                <a:ext uri="{FF2B5EF4-FFF2-40B4-BE49-F238E27FC236}">
                  <a16:creationId xmlns:a16="http://schemas.microsoft.com/office/drawing/2014/main" id="{C7B41AAF-46AC-4F20-B227-2E19009593A5}"/>
                </a:ext>
              </a:extLst>
            </p:cNvPr>
            <p:cNvSpPr/>
            <p:nvPr/>
          </p:nvSpPr>
          <p:spPr>
            <a:xfrm rot="2700000">
              <a:off x="241491" y="126050"/>
              <a:ext cx="6605899" cy="6605899"/>
            </a:xfrm>
            <a:prstGeom prst="arc">
              <a:avLst/>
            </a:prstGeom>
            <a:noFill/>
            <a:ln w="127000">
              <a:solidFill>
                <a:srgbClr val="084570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Arc 44">
              <a:extLst>
                <a:ext uri="{FF2B5EF4-FFF2-40B4-BE49-F238E27FC236}">
                  <a16:creationId xmlns:a16="http://schemas.microsoft.com/office/drawing/2014/main" id="{C59C2AF8-C851-4D2F-9F5B-9B7B37CF3CAC}"/>
                </a:ext>
              </a:extLst>
            </p:cNvPr>
            <p:cNvSpPr/>
            <p:nvPr/>
          </p:nvSpPr>
          <p:spPr>
            <a:xfrm rot="13500000">
              <a:off x="241490" y="126051"/>
              <a:ext cx="6605899" cy="6605899"/>
            </a:xfrm>
            <a:prstGeom prst="arc">
              <a:avLst/>
            </a:prstGeom>
            <a:noFill/>
            <a:ln w="127000">
              <a:solidFill>
                <a:srgbClr val="084570"/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393AEE61-776E-40DE-B023-6E869A79C200}"/>
              </a:ext>
            </a:extLst>
          </p:cNvPr>
          <p:cNvSpPr txBox="1">
            <a:spLocks/>
          </p:cNvSpPr>
          <p:nvPr/>
        </p:nvSpPr>
        <p:spPr>
          <a:xfrm>
            <a:off x="7840663" y="4315741"/>
            <a:ext cx="3932238" cy="2257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Biological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feedbacks </a:t>
            </a:r>
            <a:r>
              <a:rPr lang="fr-FR" dirty="0"/>
              <a:t>to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environmental</a:t>
            </a:r>
            <a:r>
              <a:rPr lang="fr-FR" dirty="0"/>
              <a:t> changes </a:t>
            </a:r>
            <a:r>
              <a:rPr lang="fr-FR" dirty="0" err="1"/>
              <a:t>induce</a:t>
            </a:r>
            <a:r>
              <a:rPr lang="fr-FR" dirty="0"/>
              <a:t>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degrees</a:t>
            </a:r>
            <a:r>
              <a:rPr lang="fr-FR" dirty="0"/>
              <a:t> of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uncertainty</a:t>
            </a:r>
            <a:r>
              <a:rPr lang="fr-FR" dirty="0"/>
              <a:t> to large-</a:t>
            </a:r>
            <a:r>
              <a:rPr lang="fr-FR" dirty="0" err="1"/>
              <a:t>scale</a:t>
            </a:r>
            <a:r>
              <a:rPr lang="fr-FR" dirty="0"/>
              <a:t> </a:t>
            </a:r>
            <a:r>
              <a:rPr lang="fr-FR" b="1" dirty="0" err="1">
                <a:solidFill>
                  <a:srgbClr val="F06225"/>
                </a:solidFill>
                <a:latin typeface="Roboto Condensed Bold" panose="02000000000000000000" pitchFamily="2" charset="0"/>
                <a:ea typeface="Roboto Condensed Bold" panose="02000000000000000000" pitchFamily="2" charset="0"/>
              </a:rPr>
              <a:t>predictions</a:t>
            </a:r>
            <a:r>
              <a:rPr lang="fr-FR" dirty="0"/>
              <a:t>.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0CB82599-B780-4F31-A87C-6A8DA1634E64}"/>
              </a:ext>
            </a:extLst>
          </p:cNvPr>
          <p:cNvSpPr/>
          <p:nvPr/>
        </p:nvSpPr>
        <p:spPr>
          <a:xfrm>
            <a:off x="7935668" y="3454570"/>
            <a:ext cx="401215" cy="401215"/>
          </a:xfrm>
          <a:prstGeom prst="ellipse">
            <a:avLst/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FBBE659C-CB68-4384-AD28-CADE8BD4CE46}"/>
              </a:ext>
            </a:extLst>
          </p:cNvPr>
          <p:cNvSpPr/>
          <p:nvPr/>
        </p:nvSpPr>
        <p:spPr>
          <a:xfrm rot="16200000">
            <a:off x="7889895" y="3496939"/>
            <a:ext cx="492760" cy="141636"/>
          </a:xfrm>
          <a:prstGeom prst="roundRect">
            <a:avLst>
              <a:gd name="adj" fmla="val 50000"/>
            </a:avLst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81DBAE-E0CD-40F8-A33E-2156F94C612B}"/>
              </a:ext>
            </a:extLst>
          </p:cNvPr>
          <p:cNvSpPr/>
          <p:nvPr/>
        </p:nvSpPr>
        <p:spPr>
          <a:xfrm>
            <a:off x="9174117" y="2366278"/>
            <a:ext cx="781910" cy="1623514"/>
          </a:xfrm>
          <a:prstGeom prst="rect">
            <a:avLst/>
          </a:prstGeom>
          <a:noFill/>
          <a:ln w="76200">
            <a:solidFill>
              <a:schemeClr val="bg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ABCF006-00DE-42EB-9F9E-37FDC1B1CAFC}"/>
              </a:ext>
            </a:extLst>
          </p:cNvPr>
          <p:cNvSpPr txBox="1"/>
          <p:nvPr/>
        </p:nvSpPr>
        <p:spPr>
          <a:xfrm>
            <a:off x="9554050" y="2381342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pH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8234F5C3-58D0-4A5D-8DFF-2011997E98CC}"/>
              </a:ext>
            </a:extLst>
          </p:cNvPr>
          <p:cNvCxnSpPr/>
          <p:nvPr/>
        </p:nvCxnSpPr>
        <p:spPr>
          <a:xfrm>
            <a:off x="9174117" y="2708910"/>
            <a:ext cx="205740" cy="0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C1E35E32-0567-4C8D-98A0-5538829B0D15}"/>
              </a:ext>
            </a:extLst>
          </p:cNvPr>
          <p:cNvCxnSpPr/>
          <p:nvPr/>
        </p:nvCxnSpPr>
        <p:spPr>
          <a:xfrm>
            <a:off x="9174117" y="2986583"/>
            <a:ext cx="205740" cy="0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8F530F11-65D2-41E1-A2BA-34417BED7739}"/>
              </a:ext>
            </a:extLst>
          </p:cNvPr>
          <p:cNvCxnSpPr/>
          <p:nvPr/>
        </p:nvCxnSpPr>
        <p:spPr>
          <a:xfrm>
            <a:off x="9174117" y="3264256"/>
            <a:ext cx="205740" cy="0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ZoneTexte 59">
            <a:extLst>
              <a:ext uri="{FF2B5EF4-FFF2-40B4-BE49-F238E27FC236}">
                <a16:creationId xmlns:a16="http://schemas.microsoft.com/office/drawing/2014/main" id="{8710FCB3-7BC2-4154-A6F4-4C7D0D4458FC}"/>
              </a:ext>
            </a:extLst>
          </p:cNvPr>
          <p:cNvSpPr txBox="1"/>
          <p:nvPr/>
        </p:nvSpPr>
        <p:spPr>
          <a:xfrm>
            <a:off x="325672" y="3454570"/>
            <a:ext cx="530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DOM</a:t>
            </a:r>
            <a:endParaRPr lang="fr-FR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C511FEBC-15FD-493B-B018-5F990F1406B0}"/>
              </a:ext>
            </a:extLst>
          </p:cNvPr>
          <p:cNvSpPr txBox="1"/>
          <p:nvPr/>
        </p:nvSpPr>
        <p:spPr>
          <a:xfrm>
            <a:off x="671245" y="1383611"/>
            <a:ext cx="914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Free-living</a:t>
            </a:r>
          </a:p>
          <a:p>
            <a:pPr algn="r"/>
            <a:r>
              <a:rPr lang="fr-FR" sz="14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bacteria</a:t>
            </a:r>
            <a:endParaRPr lang="fr-FR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A3A2C9B0-0EE4-4453-8B1E-CB2A269138F9}"/>
              </a:ext>
            </a:extLst>
          </p:cNvPr>
          <p:cNvCxnSpPr/>
          <p:nvPr/>
        </p:nvCxnSpPr>
        <p:spPr>
          <a:xfrm>
            <a:off x="9174117" y="3541929"/>
            <a:ext cx="205740" cy="0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 : coins arrondis 54">
            <a:extLst>
              <a:ext uri="{FF2B5EF4-FFF2-40B4-BE49-F238E27FC236}">
                <a16:creationId xmlns:a16="http://schemas.microsoft.com/office/drawing/2014/main" id="{7E4ABDD4-26B6-463C-87D8-28F93E4B1AAD}"/>
              </a:ext>
            </a:extLst>
          </p:cNvPr>
          <p:cNvSpPr/>
          <p:nvPr/>
        </p:nvSpPr>
        <p:spPr>
          <a:xfrm rot="16200000">
            <a:off x="7889895" y="3528544"/>
            <a:ext cx="492760" cy="141636"/>
          </a:xfrm>
          <a:prstGeom prst="roundRect">
            <a:avLst>
              <a:gd name="adj" fmla="val 50000"/>
            </a:avLst>
          </a:pr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1" name="Graphique 60">
            <a:extLst>
              <a:ext uri="{FF2B5EF4-FFF2-40B4-BE49-F238E27FC236}">
                <a16:creationId xmlns:a16="http://schemas.microsoft.com/office/drawing/2014/main" id="{762BC6DA-28AA-470E-849F-5984ABED5ED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0494383" y="2366278"/>
            <a:ext cx="1388450" cy="285993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E9926D17-1DE4-4C24-B32B-FD547D68055A}"/>
              </a:ext>
            </a:extLst>
          </p:cNvPr>
          <p:cNvCxnSpPr>
            <a:cxnSpLocks/>
          </p:cNvCxnSpPr>
          <p:nvPr/>
        </p:nvCxnSpPr>
        <p:spPr>
          <a:xfrm flipV="1">
            <a:off x="11188608" y="2714729"/>
            <a:ext cx="0" cy="827200"/>
          </a:xfrm>
          <a:prstGeom prst="straightConnector1">
            <a:avLst/>
          </a:prstGeom>
          <a:ln w="254000">
            <a:solidFill>
              <a:srgbClr val="F06225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5A4A55D0-CC1C-4DED-9ED1-EFB800A9DF3A}"/>
              </a:ext>
            </a:extLst>
          </p:cNvPr>
          <p:cNvCxnSpPr>
            <a:cxnSpLocks/>
          </p:cNvCxnSpPr>
          <p:nvPr/>
        </p:nvCxnSpPr>
        <p:spPr>
          <a:xfrm flipV="1">
            <a:off x="11188608" y="3454570"/>
            <a:ext cx="0" cy="626172"/>
          </a:xfrm>
          <a:prstGeom prst="straightConnector1">
            <a:avLst/>
          </a:prstGeom>
          <a:ln w="254000">
            <a:solidFill>
              <a:srgbClr val="F06225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48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2.29167E-6 -0.0588 " pathEditMode="relative" rAng="0" ptsTypes="AA">
                                      <p:cBhvr>
                                        <p:cTn id="88" dur="1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-2.70833E-6 0.0842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1.66667E-6 0.0685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24" grpId="0" animBg="1"/>
      <p:bldP spid="5" grpId="0" build="p"/>
      <p:bldP spid="2" grpId="0"/>
      <p:bldP spid="52" grpId="0"/>
      <p:bldP spid="54" grpId="0"/>
      <p:bldP spid="58" grpId="0"/>
      <p:bldP spid="59" grpId="0"/>
      <p:bldP spid="28" grpId="0"/>
      <p:bldP spid="32" grpId="0" animBg="1"/>
      <p:bldP spid="46" grpId="0" animBg="1"/>
      <p:bldP spid="14" grpId="0" animBg="1"/>
      <p:bldP spid="15" grpId="0"/>
      <p:bldP spid="60" grpId="0"/>
      <p:bldP spid="62" grpId="0"/>
      <p:bldP spid="55" grpId="0" animBg="1"/>
      <p:bldP spid="55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Forme libre : forme 185">
            <a:extLst>
              <a:ext uri="{FF2B5EF4-FFF2-40B4-BE49-F238E27FC236}">
                <a16:creationId xmlns:a16="http://schemas.microsoft.com/office/drawing/2014/main" id="{7A2849FB-FD23-4241-B694-472FD9FD02BD}"/>
              </a:ext>
            </a:extLst>
          </p:cNvPr>
          <p:cNvSpPr/>
          <p:nvPr/>
        </p:nvSpPr>
        <p:spPr>
          <a:xfrm>
            <a:off x="529553" y="3746079"/>
            <a:ext cx="6402131" cy="2129753"/>
          </a:xfrm>
          <a:custGeom>
            <a:avLst/>
            <a:gdLst>
              <a:gd name="connsiteX0" fmla="*/ 142457 w 6439085"/>
              <a:gd name="connsiteY0" fmla="*/ 2246809 h 2413141"/>
              <a:gd name="connsiteX1" fmla="*/ 6439085 w 6439085"/>
              <a:gd name="connsiteY1" fmla="*/ 2246809 h 2413141"/>
              <a:gd name="connsiteX2" fmla="*/ 5559409 w 6439085"/>
              <a:gd name="connsiteY2" fmla="*/ 1367133 h 2413141"/>
              <a:gd name="connsiteX3" fmla="*/ 3452816 w 6439085"/>
              <a:gd name="connsiteY3" fmla="*/ 1911143 h 2413141"/>
              <a:gd name="connsiteX4" fmla="*/ 2156452 w 6439085"/>
              <a:gd name="connsiteY4" fmla="*/ 1321 h 2413141"/>
              <a:gd name="connsiteX5" fmla="*/ 142457 w 6439085"/>
              <a:gd name="connsiteY5" fmla="*/ 2246809 h 2413141"/>
              <a:gd name="connsiteX0" fmla="*/ 266114 w 6562742"/>
              <a:gd name="connsiteY0" fmla="*/ 2246809 h 2246809"/>
              <a:gd name="connsiteX1" fmla="*/ 6562742 w 6562742"/>
              <a:gd name="connsiteY1" fmla="*/ 2246809 h 2246809"/>
              <a:gd name="connsiteX2" fmla="*/ 5683066 w 6562742"/>
              <a:gd name="connsiteY2" fmla="*/ 1367133 h 2246809"/>
              <a:gd name="connsiteX3" fmla="*/ 3576473 w 6562742"/>
              <a:gd name="connsiteY3" fmla="*/ 1911143 h 2246809"/>
              <a:gd name="connsiteX4" fmla="*/ 2280109 w 6562742"/>
              <a:gd name="connsiteY4" fmla="*/ 1321 h 2246809"/>
              <a:gd name="connsiteX5" fmla="*/ 266114 w 6562742"/>
              <a:gd name="connsiteY5" fmla="*/ 2246809 h 2246809"/>
              <a:gd name="connsiteX0" fmla="*/ 0 w 6296628"/>
              <a:gd name="connsiteY0" fmla="*/ 2246809 h 2246809"/>
              <a:gd name="connsiteX1" fmla="*/ 6296628 w 6296628"/>
              <a:gd name="connsiteY1" fmla="*/ 2246809 h 2246809"/>
              <a:gd name="connsiteX2" fmla="*/ 5416952 w 6296628"/>
              <a:gd name="connsiteY2" fmla="*/ 1367133 h 2246809"/>
              <a:gd name="connsiteX3" fmla="*/ 3310359 w 6296628"/>
              <a:gd name="connsiteY3" fmla="*/ 1911143 h 2246809"/>
              <a:gd name="connsiteX4" fmla="*/ 2013995 w 6296628"/>
              <a:gd name="connsiteY4" fmla="*/ 1321 h 2246809"/>
              <a:gd name="connsiteX5" fmla="*/ 0 w 6296628"/>
              <a:gd name="connsiteY5" fmla="*/ 2246809 h 2246809"/>
              <a:gd name="connsiteX0" fmla="*/ 0 w 6296628"/>
              <a:gd name="connsiteY0" fmla="*/ 2246809 h 2246809"/>
              <a:gd name="connsiteX1" fmla="*/ 6296628 w 6296628"/>
              <a:gd name="connsiteY1" fmla="*/ 2246809 h 2246809"/>
              <a:gd name="connsiteX2" fmla="*/ 4583575 w 6296628"/>
              <a:gd name="connsiteY2" fmla="*/ 1448156 h 2246809"/>
              <a:gd name="connsiteX3" fmla="*/ 3310359 w 6296628"/>
              <a:gd name="connsiteY3" fmla="*/ 1911143 h 2246809"/>
              <a:gd name="connsiteX4" fmla="*/ 2013995 w 6296628"/>
              <a:gd name="connsiteY4" fmla="*/ 1321 h 2246809"/>
              <a:gd name="connsiteX5" fmla="*/ 0 w 6296628"/>
              <a:gd name="connsiteY5" fmla="*/ 2246809 h 2246809"/>
              <a:gd name="connsiteX0" fmla="*/ 0 w 6296628"/>
              <a:gd name="connsiteY0" fmla="*/ 2246809 h 2246809"/>
              <a:gd name="connsiteX1" fmla="*/ 6296628 w 6296628"/>
              <a:gd name="connsiteY1" fmla="*/ 2246809 h 2246809"/>
              <a:gd name="connsiteX2" fmla="*/ 4583575 w 6296628"/>
              <a:gd name="connsiteY2" fmla="*/ 1448156 h 2246809"/>
              <a:gd name="connsiteX3" fmla="*/ 3310359 w 6296628"/>
              <a:gd name="connsiteY3" fmla="*/ 1911143 h 2246809"/>
              <a:gd name="connsiteX4" fmla="*/ 2013995 w 6296628"/>
              <a:gd name="connsiteY4" fmla="*/ 1321 h 2246809"/>
              <a:gd name="connsiteX5" fmla="*/ 0 w 6296628"/>
              <a:gd name="connsiteY5" fmla="*/ 2246809 h 2246809"/>
              <a:gd name="connsiteX0" fmla="*/ 0 w 6296628"/>
              <a:gd name="connsiteY0" fmla="*/ 2246809 h 2246809"/>
              <a:gd name="connsiteX1" fmla="*/ 6296628 w 6296628"/>
              <a:gd name="connsiteY1" fmla="*/ 2246809 h 2246809"/>
              <a:gd name="connsiteX2" fmla="*/ 4583575 w 6296628"/>
              <a:gd name="connsiteY2" fmla="*/ 1448156 h 2246809"/>
              <a:gd name="connsiteX3" fmla="*/ 3310359 w 6296628"/>
              <a:gd name="connsiteY3" fmla="*/ 1911143 h 2246809"/>
              <a:gd name="connsiteX4" fmla="*/ 2013995 w 6296628"/>
              <a:gd name="connsiteY4" fmla="*/ 1321 h 2246809"/>
              <a:gd name="connsiteX5" fmla="*/ 0 w 6296628"/>
              <a:gd name="connsiteY5" fmla="*/ 2246809 h 2246809"/>
              <a:gd name="connsiteX0" fmla="*/ 0 w 6296628"/>
              <a:gd name="connsiteY0" fmla="*/ 2131155 h 2131155"/>
              <a:gd name="connsiteX1" fmla="*/ 6296628 w 6296628"/>
              <a:gd name="connsiteY1" fmla="*/ 2131155 h 2131155"/>
              <a:gd name="connsiteX2" fmla="*/ 4583575 w 6296628"/>
              <a:gd name="connsiteY2" fmla="*/ 1332502 h 2131155"/>
              <a:gd name="connsiteX3" fmla="*/ 3310359 w 6296628"/>
              <a:gd name="connsiteY3" fmla="*/ 1795489 h 2131155"/>
              <a:gd name="connsiteX4" fmla="*/ 1889128 w 6296628"/>
              <a:gd name="connsiteY4" fmla="*/ 1414 h 2131155"/>
              <a:gd name="connsiteX5" fmla="*/ 0 w 6296628"/>
              <a:gd name="connsiteY5" fmla="*/ 2131155 h 2131155"/>
              <a:gd name="connsiteX0" fmla="*/ 0 w 6296628"/>
              <a:gd name="connsiteY0" fmla="*/ 2129786 h 2129786"/>
              <a:gd name="connsiteX1" fmla="*/ 6296628 w 6296628"/>
              <a:gd name="connsiteY1" fmla="*/ 2129786 h 2129786"/>
              <a:gd name="connsiteX2" fmla="*/ 4583575 w 6296628"/>
              <a:gd name="connsiteY2" fmla="*/ 1331133 h 2129786"/>
              <a:gd name="connsiteX3" fmla="*/ 3310359 w 6296628"/>
              <a:gd name="connsiteY3" fmla="*/ 1794120 h 2129786"/>
              <a:gd name="connsiteX4" fmla="*/ 1889128 w 6296628"/>
              <a:gd name="connsiteY4" fmla="*/ 45 h 2129786"/>
              <a:gd name="connsiteX5" fmla="*/ 0 w 6296628"/>
              <a:gd name="connsiteY5" fmla="*/ 2129786 h 2129786"/>
              <a:gd name="connsiteX0" fmla="*/ 0 w 6296628"/>
              <a:gd name="connsiteY0" fmla="*/ 2131154 h 2131154"/>
              <a:gd name="connsiteX1" fmla="*/ 6296628 w 6296628"/>
              <a:gd name="connsiteY1" fmla="*/ 2131154 h 2131154"/>
              <a:gd name="connsiteX2" fmla="*/ 4583575 w 6296628"/>
              <a:gd name="connsiteY2" fmla="*/ 1332501 h 2131154"/>
              <a:gd name="connsiteX3" fmla="*/ 2901705 w 6296628"/>
              <a:gd name="connsiteY3" fmla="*/ 1795488 h 2131154"/>
              <a:gd name="connsiteX4" fmla="*/ 1889128 w 6296628"/>
              <a:gd name="connsiteY4" fmla="*/ 1413 h 2131154"/>
              <a:gd name="connsiteX5" fmla="*/ 0 w 6296628"/>
              <a:gd name="connsiteY5" fmla="*/ 2131154 h 2131154"/>
              <a:gd name="connsiteX0" fmla="*/ 0 w 6296628"/>
              <a:gd name="connsiteY0" fmla="*/ 2131154 h 2131154"/>
              <a:gd name="connsiteX1" fmla="*/ 6296628 w 6296628"/>
              <a:gd name="connsiteY1" fmla="*/ 2131154 h 2131154"/>
              <a:gd name="connsiteX2" fmla="*/ 4186273 w 6296628"/>
              <a:gd name="connsiteY2" fmla="*/ 1355650 h 2131154"/>
              <a:gd name="connsiteX3" fmla="*/ 2901705 w 6296628"/>
              <a:gd name="connsiteY3" fmla="*/ 1795488 h 2131154"/>
              <a:gd name="connsiteX4" fmla="*/ 1889128 w 6296628"/>
              <a:gd name="connsiteY4" fmla="*/ 1413 h 2131154"/>
              <a:gd name="connsiteX5" fmla="*/ 0 w 6296628"/>
              <a:gd name="connsiteY5" fmla="*/ 2131154 h 2131154"/>
              <a:gd name="connsiteX0" fmla="*/ 0 w 6296628"/>
              <a:gd name="connsiteY0" fmla="*/ 2130239 h 2130239"/>
              <a:gd name="connsiteX1" fmla="*/ 6296628 w 6296628"/>
              <a:gd name="connsiteY1" fmla="*/ 2130239 h 2130239"/>
              <a:gd name="connsiteX2" fmla="*/ 4186273 w 6296628"/>
              <a:gd name="connsiteY2" fmla="*/ 1354735 h 2130239"/>
              <a:gd name="connsiteX3" fmla="*/ 2901705 w 6296628"/>
              <a:gd name="connsiteY3" fmla="*/ 1794573 h 2130239"/>
              <a:gd name="connsiteX4" fmla="*/ 1889128 w 6296628"/>
              <a:gd name="connsiteY4" fmla="*/ 498 h 2130239"/>
              <a:gd name="connsiteX5" fmla="*/ 0 w 6296628"/>
              <a:gd name="connsiteY5" fmla="*/ 2130239 h 2130239"/>
              <a:gd name="connsiteX0" fmla="*/ 0 w 6296628"/>
              <a:gd name="connsiteY0" fmla="*/ 2131154 h 2131154"/>
              <a:gd name="connsiteX1" fmla="*/ 6296628 w 6296628"/>
              <a:gd name="connsiteY1" fmla="*/ 2131154 h 2131154"/>
              <a:gd name="connsiteX2" fmla="*/ 4186273 w 6296628"/>
              <a:gd name="connsiteY2" fmla="*/ 1355650 h 2131154"/>
              <a:gd name="connsiteX3" fmla="*/ 3037923 w 6296628"/>
              <a:gd name="connsiteY3" fmla="*/ 1795488 h 2131154"/>
              <a:gd name="connsiteX4" fmla="*/ 1889128 w 6296628"/>
              <a:gd name="connsiteY4" fmla="*/ 1413 h 2131154"/>
              <a:gd name="connsiteX5" fmla="*/ 0 w 6296628"/>
              <a:gd name="connsiteY5" fmla="*/ 2131154 h 2131154"/>
              <a:gd name="connsiteX0" fmla="*/ 0 w 6296628"/>
              <a:gd name="connsiteY0" fmla="*/ 2130968 h 2130968"/>
              <a:gd name="connsiteX1" fmla="*/ 6296628 w 6296628"/>
              <a:gd name="connsiteY1" fmla="*/ 2130968 h 2130968"/>
              <a:gd name="connsiteX2" fmla="*/ 4186273 w 6296628"/>
              <a:gd name="connsiteY2" fmla="*/ 1355464 h 2130968"/>
              <a:gd name="connsiteX3" fmla="*/ 3037923 w 6296628"/>
              <a:gd name="connsiteY3" fmla="*/ 1795302 h 2130968"/>
              <a:gd name="connsiteX4" fmla="*/ 1889128 w 6296628"/>
              <a:gd name="connsiteY4" fmla="*/ 1227 h 2130968"/>
              <a:gd name="connsiteX5" fmla="*/ 0 w 6296628"/>
              <a:gd name="connsiteY5" fmla="*/ 2130968 h 2130968"/>
              <a:gd name="connsiteX0" fmla="*/ 0 w 6296628"/>
              <a:gd name="connsiteY0" fmla="*/ 2129923 h 2129923"/>
              <a:gd name="connsiteX1" fmla="*/ 6296628 w 6296628"/>
              <a:gd name="connsiteY1" fmla="*/ 2129923 h 2129923"/>
              <a:gd name="connsiteX2" fmla="*/ 4186273 w 6296628"/>
              <a:gd name="connsiteY2" fmla="*/ 1354419 h 2129923"/>
              <a:gd name="connsiteX3" fmla="*/ 3037923 w 6296628"/>
              <a:gd name="connsiteY3" fmla="*/ 1794257 h 2129923"/>
              <a:gd name="connsiteX4" fmla="*/ 1889128 w 6296628"/>
              <a:gd name="connsiteY4" fmla="*/ 182 h 2129923"/>
              <a:gd name="connsiteX5" fmla="*/ 0 w 6296628"/>
              <a:gd name="connsiteY5" fmla="*/ 2129923 h 2129923"/>
              <a:gd name="connsiteX0" fmla="*/ 0 w 6296628"/>
              <a:gd name="connsiteY0" fmla="*/ 2129923 h 2129923"/>
              <a:gd name="connsiteX1" fmla="*/ 6296628 w 6296628"/>
              <a:gd name="connsiteY1" fmla="*/ 2129923 h 2129923"/>
              <a:gd name="connsiteX2" fmla="*/ 4186273 w 6296628"/>
              <a:gd name="connsiteY2" fmla="*/ 1354419 h 2129923"/>
              <a:gd name="connsiteX3" fmla="*/ 3037923 w 6296628"/>
              <a:gd name="connsiteY3" fmla="*/ 1794257 h 2129923"/>
              <a:gd name="connsiteX4" fmla="*/ 1889128 w 6296628"/>
              <a:gd name="connsiteY4" fmla="*/ 182 h 2129923"/>
              <a:gd name="connsiteX5" fmla="*/ 0 w 6296628"/>
              <a:gd name="connsiteY5" fmla="*/ 2129923 h 2129923"/>
              <a:gd name="connsiteX0" fmla="*/ 0 w 6296628"/>
              <a:gd name="connsiteY0" fmla="*/ 2129923 h 2129923"/>
              <a:gd name="connsiteX1" fmla="*/ 6296628 w 6296628"/>
              <a:gd name="connsiteY1" fmla="*/ 2129923 h 2129923"/>
              <a:gd name="connsiteX2" fmla="*/ 4186273 w 6296628"/>
              <a:gd name="connsiteY2" fmla="*/ 1354419 h 2129923"/>
              <a:gd name="connsiteX3" fmla="*/ 3037923 w 6296628"/>
              <a:gd name="connsiteY3" fmla="*/ 1794257 h 2129923"/>
              <a:gd name="connsiteX4" fmla="*/ 1889128 w 6296628"/>
              <a:gd name="connsiteY4" fmla="*/ 182 h 2129923"/>
              <a:gd name="connsiteX5" fmla="*/ 0 w 6296628"/>
              <a:gd name="connsiteY5" fmla="*/ 2129923 h 2129923"/>
              <a:gd name="connsiteX0" fmla="*/ 0 w 6296628"/>
              <a:gd name="connsiteY0" fmla="*/ 2129923 h 2129923"/>
              <a:gd name="connsiteX1" fmla="*/ 6296628 w 6296628"/>
              <a:gd name="connsiteY1" fmla="*/ 2129923 h 2129923"/>
              <a:gd name="connsiteX2" fmla="*/ 4186273 w 6296628"/>
              <a:gd name="connsiteY2" fmla="*/ 1354419 h 2129923"/>
              <a:gd name="connsiteX3" fmla="*/ 3037923 w 6296628"/>
              <a:gd name="connsiteY3" fmla="*/ 1794257 h 2129923"/>
              <a:gd name="connsiteX4" fmla="*/ 1889128 w 6296628"/>
              <a:gd name="connsiteY4" fmla="*/ 182 h 2129923"/>
              <a:gd name="connsiteX5" fmla="*/ 0 w 6296628"/>
              <a:gd name="connsiteY5" fmla="*/ 2129923 h 2129923"/>
              <a:gd name="connsiteX0" fmla="*/ 0 w 6296628"/>
              <a:gd name="connsiteY0" fmla="*/ 2129741 h 2129741"/>
              <a:gd name="connsiteX1" fmla="*/ 6296628 w 6296628"/>
              <a:gd name="connsiteY1" fmla="*/ 2129741 h 2129741"/>
              <a:gd name="connsiteX2" fmla="*/ 4186273 w 6296628"/>
              <a:gd name="connsiteY2" fmla="*/ 1354237 h 2129741"/>
              <a:gd name="connsiteX3" fmla="*/ 3037923 w 6296628"/>
              <a:gd name="connsiteY3" fmla="*/ 1794075 h 2129741"/>
              <a:gd name="connsiteX4" fmla="*/ 1889128 w 6296628"/>
              <a:gd name="connsiteY4" fmla="*/ 0 h 2129741"/>
              <a:gd name="connsiteX5" fmla="*/ 0 w 6296628"/>
              <a:gd name="connsiteY5" fmla="*/ 2129741 h 2129741"/>
              <a:gd name="connsiteX0" fmla="*/ 0 w 6296628"/>
              <a:gd name="connsiteY0" fmla="*/ 2129753 h 2129753"/>
              <a:gd name="connsiteX1" fmla="*/ 6296628 w 6296628"/>
              <a:gd name="connsiteY1" fmla="*/ 2129753 h 2129753"/>
              <a:gd name="connsiteX2" fmla="*/ 4186273 w 6296628"/>
              <a:gd name="connsiteY2" fmla="*/ 1354249 h 2129753"/>
              <a:gd name="connsiteX3" fmla="*/ 3037923 w 6296628"/>
              <a:gd name="connsiteY3" fmla="*/ 1794087 h 2129753"/>
              <a:gd name="connsiteX4" fmla="*/ 1889128 w 6296628"/>
              <a:gd name="connsiteY4" fmla="*/ 12 h 2129753"/>
              <a:gd name="connsiteX5" fmla="*/ 0 w 6296628"/>
              <a:gd name="connsiteY5" fmla="*/ 2129753 h 212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6628" h="2129753">
                <a:moveTo>
                  <a:pt x="0" y="2129753"/>
                </a:moveTo>
                <a:lnTo>
                  <a:pt x="6296628" y="2129753"/>
                </a:lnTo>
                <a:cubicBezTo>
                  <a:pt x="4973256" y="1917551"/>
                  <a:pt x="4729390" y="1410193"/>
                  <a:pt x="4186273" y="1354249"/>
                </a:cubicBezTo>
                <a:cubicBezTo>
                  <a:pt x="3643156" y="1298305"/>
                  <a:pt x="3559676" y="1767079"/>
                  <a:pt x="3037923" y="1794087"/>
                </a:cubicBezTo>
                <a:cubicBezTo>
                  <a:pt x="2516170" y="1821095"/>
                  <a:pt x="2249102" y="-5443"/>
                  <a:pt x="1889128" y="12"/>
                </a:cubicBezTo>
                <a:cubicBezTo>
                  <a:pt x="1382808" y="21232"/>
                  <a:pt x="1533405" y="1674482"/>
                  <a:pt x="0" y="2129753"/>
                </a:cubicBezTo>
                <a:close/>
              </a:path>
            </a:pathLst>
          </a:custGeom>
          <a:solidFill>
            <a:srgbClr val="084570">
              <a:alpha val="14902"/>
            </a:srgbClr>
          </a:solidFill>
          <a:ln w="57150">
            <a:solidFill>
              <a:srgbClr val="08457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62" name="Groupe 161">
            <a:extLst>
              <a:ext uri="{FF2B5EF4-FFF2-40B4-BE49-F238E27FC236}">
                <a16:creationId xmlns:a16="http://schemas.microsoft.com/office/drawing/2014/main" id="{470BD411-1BFD-4E7D-B946-27FBC394983D}"/>
              </a:ext>
            </a:extLst>
          </p:cNvPr>
          <p:cNvGrpSpPr/>
          <p:nvPr/>
        </p:nvGrpSpPr>
        <p:grpSpPr>
          <a:xfrm>
            <a:off x="669689" y="5265420"/>
            <a:ext cx="6226411" cy="883502"/>
            <a:chOff x="669689" y="5265420"/>
            <a:chExt cx="6226411" cy="883502"/>
          </a:xfrm>
        </p:grpSpPr>
        <p:cxnSp>
          <p:nvCxnSpPr>
            <p:cNvPr id="163" name="Connecteur droit 162">
              <a:extLst>
                <a:ext uri="{FF2B5EF4-FFF2-40B4-BE49-F238E27FC236}">
                  <a16:creationId xmlns:a16="http://schemas.microsoft.com/office/drawing/2014/main" id="{2E39ECA8-ED81-406A-97C6-25DAEADE541C}"/>
                </a:ext>
              </a:extLst>
            </p:cNvPr>
            <p:cNvCxnSpPr/>
            <p:nvPr/>
          </p:nvCxnSpPr>
          <p:spPr>
            <a:xfrm flipV="1">
              <a:off x="669689" y="5534376"/>
              <a:ext cx="0" cy="614546"/>
            </a:xfrm>
            <a:prstGeom prst="line">
              <a:avLst/>
            </a:prstGeom>
            <a:ln w="38100" cap="rnd">
              <a:solidFill>
                <a:srgbClr val="08457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cteur droit 163">
              <a:extLst>
                <a:ext uri="{FF2B5EF4-FFF2-40B4-BE49-F238E27FC236}">
                  <a16:creationId xmlns:a16="http://schemas.microsoft.com/office/drawing/2014/main" id="{8914F0DF-4CA2-42CC-BBB7-E75A743AB104}"/>
                </a:ext>
              </a:extLst>
            </p:cNvPr>
            <p:cNvCxnSpPr/>
            <p:nvPr/>
          </p:nvCxnSpPr>
          <p:spPr>
            <a:xfrm flipV="1">
              <a:off x="1107011" y="5534376"/>
              <a:ext cx="0" cy="614546"/>
            </a:xfrm>
            <a:prstGeom prst="line">
              <a:avLst/>
            </a:prstGeom>
            <a:ln w="38100" cap="rnd">
              <a:solidFill>
                <a:srgbClr val="08457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cteur droit 164">
              <a:extLst>
                <a:ext uri="{FF2B5EF4-FFF2-40B4-BE49-F238E27FC236}">
                  <a16:creationId xmlns:a16="http://schemas.microsoft.com/office/drawing/2014/main" id="{E2354FBB-62AC-4E81-80FB-E4F70B0B6297}"/>
                </a:ext>
              </a:extLst>
            </p:cNvPr>
            <p:cNvCxnSpPr/>
            <p:nvPr/>
          </p:nvCxnSpPr>
          <p:spPr>
            <a:xfrm flipV="1">
              <a:off x="2352716" y="5534376"/>
              <a:ext cx="0" cy="614546"/>
            </a:xfrm>
            <a:prstGeom prst="line">
              <a:avLst/>
            </a:prstGeom>
            <a:ln w="38100" cap="rnd">
              <a:solidFill>
                <a:srgbClr val="08457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cteur droit 165">
              <a:extLst>
                <a:ext uri="{FF2B5EF4-FFF2-40B4-BE49-F238E27FC236}">
                  <a16:creationId xmlns:a16="http://schemas.microsoft.com/office/drawing/2014/main" id="{CFD61F4D-199F-47CE-8757-A472B67461F9}"/>
                </a:ext>
              </a:extLst>
            </p:cNvPr>
            <p:cNvCxnSpPr/>
            <p:nvPr/>
          </p:nvCxnSpPr>
          <p:spPr>
            <a:xfrm flipV="1">
              <a:off x="2515517" y="5534376"/>
              <a:ext cx="0" cy="614546"/>
            </a:xfrm>
            <a:prstGeom prst="line">
              <a:avLst/>
            </a:prstGeom>
            <a:ln w="38100" cap="rnd">
              <a:solidFill>
                <a:srgbClr val="08457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cteur droit 166">
              <a:extLst>
                <a:ext uri="{FF2B5EF4-FFF2-40B4-BE49-F238E27FC236}">
                  <a16:creationId xmlns:a16="http://schemas.microsoft.com/office/drawing/2014/main" id="{FB18F993-B5BB-4829-BBED-EDB57C65F98B}"/>
                </a:ext>
              </a:extLst>
            </p:cNvPr>
            <p:cNvCxnSpPr/>
            <p:nvPr/>
          </p:nvCxnSpPr>
          <p:spPr>
            <a:xfrm flipV="1">
              <a:off x="2605431" y="5534376"/>
              <a:ext cx="0" cy="614546"/>
            </a:xfrm>
            <a:prstGeom prst="line">
              <a:avLst/>
            </a:prstGeom>
            <a:ln w="38100" cap="rnd">
              <a:solidFill>
                <a:srgbClr val="08457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cteur droit 167">
              <a:extLst>
                <a:ext uri="{FF2B5EF4-FFF2-40B4-BE49-F238E27FC236}">
                  <a16:creationId xmlns:a16="http://schemas.microsoft.com/office/drawing/2014/main" id="{7657F0DE-90AD-43E4-961B-62D692F68808}"/>
                </a:ext>
              </a:extLst>
            </p:cNvPr>
            <p:cNvCxnSpPr/>
            <p:nvPr/>
          </p:nvCxnSpPr>
          <p:spPr>
            <a:xfrm flipV="1">
              <a:off x="2703153" y="5534376"/>
              <a:ext cx="0" cy="614546"/>
            </a:xfrm>
            <a:prstGeom prst="line">
              <a:avLst/>
            </a:prstGeom>
            <a:ln w="38100" cap="rnd">
              <a:solidFill>
                <a:srgbClr val="08457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cteur droit 168">
              <a:extLst>
                <a:ext uri="{FF2B5EF4-FFF2-40B4-BE49-F238E27FC236}">
                  <a16:creationId xmlns:a16="http://schemas.microsoft.com/office/drawing/2014/main" id="{75DAB8B2-B812-4C1D-99B5-48BE6C94A715}"/>
                </a:ext>
              </a:extLst>
            </p:cNvPr>
            <p:cNvCxnSpPr/>
            <p:nvPr/>
          </p:nvCxnSpPr>
          <p:spPr>
            <a:xfrm flipV="1">
              <a:off x="4340807" y="5534376"/>
              <a:ext cx="0" cy="614546"/>
            </a:xfrm>
            <a:prstGeom prst="line">
              <a:avLst/>
            </a:prstGeom>
            <a:ln w="38100" cap="rnd">
              <a:solidFill>
                <a:srgbClr val="08457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necteur droit 169">
              <a:extLst>
                <a:ext uri="{FF2B5EF4-FFF2-40B4-BE49-F238E27FC236}">
                  <a16:creationId xmlns:a16="http://schemas.microsoft.com/office/drawing/2014/main" id="{4AC32BFF-BA24-40F9-BA88-9131A893E044}"/>
                </a:ext>
              </a:extLst>
            </p:cNvPr>
            <p:cNvCxnSpPr/>
            <p:nvPr/>
          </p:nvCxnSpPr>
          <p:spPr>
            <a:xfrm flipV="1">
              <a:off x="4509285" y="5534376"/>
              <a:ext cx="0" cy="614546"/>
            </a:xfrm>
            <a:prstGeom prst="line">
              <a:avLst/>
            </a:prstGeom>
            <a:ln w="38100" cap="rnd">
              <a:solidFill>
                <a:srgbClr val="08457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cteur droit 170">
              <a:extLst>
                <a:ext uri="{FF2B5EF4-FFF2-40B4-BE49-F238E27FC236}">
                  <a16:creationId xmlns:a16="http://schemas.microsoft.com/office/drawing/2014/main" id="{4F2B5D65-12C8-4445-AFD4-16115712D7B2}"/>
                </a:ext>
              </a:extLst>
            </p:cNvPr>
            <p:cNvCxnSpPr/>
            <p:nvPr/>
          </p:nvCxnSpPr>
          <p:spPr>
            <a:xfrm flipV="1">
              <a:off x="4939531" y="5534376"/>
              <a:ext cx="0" cy="614546"/>
            </a:xfrm>
            <a:prstGeom prst="line">
              <a:avLst/>
            </a:prstGeom>
            <a:ln w="38100" cap="rnd">
              <a:solidFill>
                <a:srgbClr val="08457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cteur droit 171">
              <a:extLst>
                <a:ext uri="{FF2B5EF4-FFF2-40B4-BE49-F238E27FC236}">
                  <a16:creationId xmlns:a16="http://schemas.microsoft.com/office/drawing/2014/main" id="{83E099CA-4D24-4DFA-9CE0-5C3594C5011B}"/>
                </a:ext>
              </a:extLst>
            </p:cNvPr>
            <p:cNvCxnSpPr/>
            <p:nvPr/>
          </p:nvCxnSpPr>
          <p:spPr>
            <a:xfrm flipV="1">
              <a:off x="6200985" y="5534376"/>
              <a:ext cx="0" cy="614546"/>
            </a:xfrm>
            <a:prstGeom prst="line">
              <a:avLst/>
            </a:prstGeom>
            <a:ln w="38100" cap="rnd">
              <a:solidFill>
                <a:srgbClr val="08457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cteur droit 172">
              <a:extLst>
                <a:ext uri="{FF2B5EF4-FFF2-40B4-BE49-F238E27FC236}">
                  <a16:creationId xmlns:a16="http://schemas.microsoft.com/office/drawing/2014/main" id="{03F64B16-1C72-4C33-ABB0-566C07256682}"/>
                </a:ext>
              </a:extLst>
            </p:cNvPr>
            <p:cNvCxnSpPr/>
            <p:nvPr/>
          </p:nvCxnSpPr>
          <p:spPr>
            <a:xfrm flipV="1">
              <a:off x="6786441" y="5534376"/>
              <a:ext cx="0" cy="614546"/>
            </a:xfrm>
            <a:prstGeom prst="line">
              <a:avLst/>
            </a:prstGeom>
            <a:ln w="38100" cap="rnd">
              <a:solidFill>
                <a:srgbClr val="08457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cteur droit 173">
              <a:extLst>
                <a:ext uri="{FF2B5EF4-FFF2-40B4-BE49-F238E27FC236}">
                  <a16:creationId xmlns:a16="http://schemas.microsoft.com/office/drawing/2014/main" id="{E7F9C554-21F4-4D13-BA03-587D069A65A8}"/>
                </a:ext>
              </a:extLst>
            </p:cNvPr>
            <p:cNvCxnSpPr/>
            <p:nvPr/>
          </p:nvCxnSpPr>
          <p:spPr>
            <a:xfrm flipV="1">
              <a:off x="669689" y="5273040"/>
              <a:ext cx="130411" cy="261336"/>
            </a:xfrm>
            <a:prstGeom prst="line">
              <a:avLst/>
            </a:prstGeom>
            <a:ln w="6350" cap="rnd">
              <a:solidFill>
                <a:srgbClr val="08457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cteur droit 174">
              <a:extLst>
                <a:ext uri="{FF2B5EF4-FFF2-40B4-BE49-F238E27FC236}">
                  <a16:creationId xmlns:a16="http://schemas.microsoft.com/office/drawing/2014/main" id="{2188FB33-7C81-49A1-8FFF-E2C288935084}"/>
                </a:ext>
              </a:extLst>
            </p:cNvPr>
            <p:cNvCxnSpPr/>
            <p:nvPr/>
          </p:nvCxnSpPr>
          <p:spPr>
            <a:xfrm flipV="1">
              <a:off x="1107011" y="5265420"/>
              <a:ext cx="264589" cy="268956"/>
            </a:xfrm>
            <a:prstGeom prst="line">
              <a:avLst/>
            </a:prstGeom>
            <a:ln w="6350" cap="rnd">
              <a:solidFill>
                <a:srgbClr val="08457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cteur droit 175">
              <a:extLst>
                <a:ext uri="{FF2B5EF4-FFF2-40B4-BE49-F238E27FC236}">
                  <a16:creationId xmlns:a16="http://schemas.microsoft.com/office/drawing/2014/main" id="{06624C85-ACE6-4572-87C5-0B06EFA437C6}"/>
                </a:ext>
              </a:extLst>
            </p:cNvPr>
            <p:cNvCxnSpPr/>
            <p:nvPr/>
          </p:nvCxnSpPr>
          <p:spPr>
            <a:xfrm flipH="1" flipV="1">
              <a:off x="2094723" y="5273040"/>
              <a:ext cx="257993" cy="261336"/>
            </a:xfrm>
            <a:prstGeom prst="line">
              <a:avLst/>
            </a:prstGeom>
            <a:ln w="6350" cap="rnd">
              <a:solidFill>
                <a:srgbClr val="08457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cteur droit 176">
              <a:extLst>
                <a:ext uri="{FF2B5EF4-FFF2-40B4-BE49-F238E27FC236}">
                  <a16:creationId xmlns:a16="http://schemas.microsoft.com/office/drawing/2014/main" id="{185EAA56-3929-43E9-B5E6-D71F872F11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27431" y="5265420"/>
              <a:ext cx="78000" cy="268956"/>
            </a:xfrm>
            <a:prstGeom prst="line">
              <a:avLst/>
            </a:prstGeom>
            <a:ln w="6350" cap="rnd">
              <a:solidFill>
                <a:srgbClr val="08457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cteur droit 177">
              <a:extLst>
                <a:ext uri="{FF2B5EF4-FFF2-40B4-BE49-F238E27FC236}">
                  <a16:creationId xmlns:a16="http://schemas.microsoft.com/office/drawing/2014/main" id="{6D95B370-019D-48B2-92D5-F513C1C64434}"/>
                </a:ext>
              </a:extLst>
            </p:cNvPr>
            <p:cNvCxnSpPr/>
            <p:nvPr/>
          </p:nvCxnSpPr>
          <p:spPr>
            <a:xfrm flipV="1">
              <a:off x="2605431" y="5273040"/>
              <a:ext cx="633069" cy="261336"/>
            </a:xfrm>
            <a:prstGeom prst="line">
              <a:avLst/>
            </a:prstGeom>
            <a:ln w="6350" cap="rnd">
              <a:solidFill>
                <a:srgbClr val="08457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cteur droit 178">
              <a:extLst>
                <a:ext uri="{FF2B5EF4-FFF2-40B4-BE49-F238E27FC236}">
                  <a16:creationId xmlns:a16="http://schemas.microsoft.com/office/drawing/2014/main" id="{0CC2D220-4311-43BD-96CC-88819C8B3C29}"/>
                </a:ext>
              </a:extLst>
            </p:cNvPr>
            <p:cNvCxnSpPr/>
            <p:nvPr/>
          </p:nvCxnSpPr>
          <p:spPr>
            <a:xfrm flipV="1">
              <a:off x="2703153" y="5265420"/>
              <a:ext cx="1144947" cy="268956"/>
            </a:xfrm>
            <a:prstGeom prst="line">
              <a:avLst/>
            </a:prstGeom>
            <a:ln w="6350" cap="rnd">
              <a:solidFill>
                <a:srgbClr val="08457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cteur droit 179">
              <a:extLst>
                <a:ext uri="{FF2B5EF4-FFF2-40B4-BE49-F238E27FC236}">
                  <a16:creationId xmlns:a16="http://schemas.microsoft.com/office/drawing/2014/main" id="{94E49B15-5D89-43CB-B7D2-2A2A7A6693B3}"/>
                </a:ext>
              </a:extLst>
            </p:cNvPr>
            <p:cNvCxnSpPr/>
            <p:nvPr/>
          </p:nvCxnSpPr>
          <p:spPr>
            <a:xfrm flipV="1">
              <a:off x="4340807" y="5273040"/>
              <a:ext cx="94033" cy="261336"/>
            </a:xfrm>
            <a:prstGeom prst="line">
              <a:avLst/>
            </a:prstGeom>
            <a:ln w="6350" cap="rnd">
              <a:solidFill>
                <a:srgbClr val="08457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cteur droit 180">
              <a:extLst>
                <a:ext uri="{FF2B5EF4-FFF2-40B4-BE49-F238E27FC236}">
                  <a16:creationId xmlns:a16="http://schemas.microsoft.com/office/drawing/2014/main" id="{4DDA3B75-4CDE-47FA-9676-A551C42F44F1}"/>
                </a:ext>
              </a:extLst>
            </p:cNvPr>
            <p:cNvCxnSpPr/>
            <p:nvPr/>
          </p:nvCxnSpPr>
          <p:spPr>
            <a:xfrm flipV="1">
              <a:off x="4509285" y="5265420"/>
              <a:ext cx="527535" cy="268956"/>
            </a:xfrm>
            <a:prstGeom prst="line">
              <a:avLst/>
            </a:prstGeom>
            <a:ln w="6350" cap="rnd">
              <a:solidFill>
                <a:srgbClr val="08457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cteur droit 181">
              <a:extLst>
                <a:ext uri="{FF2B5EF4-FFF2-40B4-BE49-F238E27FC236}">
                  <a16:creationId xmlns:a16="http://schemas.microsoft.com/office/drawing/2014/main" id="{3E01F14C-BD2D-4B43-A5C4-51C607AC4FE0}"/>
                </a:ext>
              </a:extLst>
            </p:cNvPr>
            <p:cNvCxnSpPr/>
            <p:nvPr/>
          </p:nvCxnSpPr>
          <p:spPr>
            <a:xfrm flipV="1">
              <a:off x="4939531" y="5265420"/>
              <a:ext cx="699269" cy="268956"/>
            </a:xfrm>
            <a:prstGeom prst="line">
              <a:avLst/>
            </a:prstGeom>
            <a:ln w="6350" cap="rnd">
              <a:solidFill>
                <a:srgbClr val="08457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cteur droit 182">
              <a:extLst>
                <a:ext uri="{FF2B5EF4-FFF2-40B4-BE49-F238E27FC236}">
                  <a16:creationId xmlns:a16="http://schemas.microsoft.com/office/drawing/2014/main" id="{16EC7149-7FE9-4DE7-A8BF-BF19E38938B3}"/>
                </a:ext>
              </a:extLst>
            </p:cNvPr>
            <p:cNvCxnSpPr/>
            <p:nvPr/>
          </p:nvCxnSpPr>
          <p:spPr>
            <a:xfrm flipV="1">
              <a:off x="6200985" y="5265420"/>
              <a:ext cx="93135" cy="268956"/>
            </a:xfrm>
            <a:prstGeom prst="line">
              <a:avLst/>
            </a:prstGeom>
            <a:ln w="6350" cap="rnd">
              <a:solidFill>
                <a:srgbClr val="08457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cteur droit 183">
              <a:extLst>
                <a:ext uri="{FF2B5EF4-FFF2-40B4-BE49-F238E27FC236}">
                  <a16:creationId xmlns:a16="http://schemas.microsoft.com/office/drawing/2014/main" id="{FF803022-7ABC-4725-B67C-9F84A6849930}"/>
                </a:ext>
              </a:extLst>
            </p:cNvPr>
            <p:cNvCxnSpPr/>
            <p:nvPr/>
          </p:nvCxnSpPr>
          <p:spPr>
            <a:xfrm flipV="1">
              <a:off x="6786441" y="5273040"/>
              <a:ext cx="109659" cy="261336"/>
            </a:xfrm>
            <a:prstGeom prst="line">
              <a:avLst/>
            </a:prstGeom>
            <a:ln w="6350" cap="rnd">
              <a:solidFill>
                <a:srgbClr val="08457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733DD4E-4AB0-48E4-8B04-BD94A7F32E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 err="1"/>
              <a:t>Integrating</a:t>
            </a:r>
            <a:r>
              <a:rPr lang="fr-FR" dirty="0"/>
              <a:t> </a:t>
            </a:r>
            <a:r>
              <a:rPr lang="fr-FR" dirty="0" err="1"/>
              <a:t>natural</a:t>
            </a:r>
            <a:r>
              <a:rPr lang="fr-FR" dirty="0"/>
              <a:t> </a:t>
            </a:r>
            <a:r>
              <a:rPr lang="fr-FR" dirty="0" err="1"/>
              <a:t>selection</a:t>
            </a:r>
            <a:r>
              <a:rPr lang="fr-FR" dirty="0"/>
              <a:t> in </a:t>
            </a:r>
            <a:r>
              <a:rPr lang="fr-FR" dirty="0" err="1"/>
              <a:t>ESMs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DBEB7D-4E4D-44D3-9DCD-2BD865B7F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E4E7-BC2B-4966-A071-AA6AB7FD3884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59909FA-B554-4835-A5DA-23AD2F1DDA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0663" y="1478706"/>
            <a:ext cx="3932238" cy="999766"/>
          </a:xfrm>
        </p:spPr>
        <p:txBody>
          <a:bodyPr/>
          <a:lstStyle/>
          <a:p>
            <a:r>
              <a:rPr lang="fr-FR" dirty="0" err="1"/>
              <a:t>Earth</a:t>
            </a:r>
            <a:r>
              <a:rPr lang="fr-FR" dirty="0"/>
              <a:t> system </a:t>
            </a:r>
            <a:r>
              <a:rPr lang="fr-FR" dirty="0" err="1"/>
              <a:t>models</a:t>
            </a:r>
            <a:r>
              <a:rPr lang="fr-FR" dirty="0"/>
              <a:t> are 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not</a:t>
            </a:r>
            <a:r>
              <a:rPr lang="fr-FR" dirty="0"/>
              <a:t> at an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ecological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equilibrium</a:t>
            </a:r>
            <a:r>
              <a:rPr lang="fr-FR" dirty="0"/>
              <a:t>, </a:t>
            </a:r>
            <a:r>
              <a:rPr lang="fr-FR" dirty="0" err="1"/>
              <a:t>so</a:t>
            </a:r>
            <a:r>
              <a:rPr lang="fr-FR" dirty="0"/>
              <a:t> </a:t>
            </a:r>
            <a:r>
              <a:rPr lang="fr-FR" dirty="0" err="1"/>
              <a:t>previous</a:t>
            </a:r>
            <a:r>
              <a:rPr lang="fr-FR" dirty="0"/>
              <a:t> </a:t>
            </a:r>
            <a:r>
              <a:rPr lang="fr-FR" dirty="0" err="1"/>
              <a:t>methods</a:t>
            </a:r>
            <a:r>
              <a:rPr lang="fr-FR" dirty="0"/>
              <a:t> are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irrelevant</a:t>
            </a:r>
            <a:r>
              <a:rPr lang="fr-FR" dirty="0"/>
              <a:t>.</a:t>
            </a: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CB48A1F6-D940-4C3B-9D05-FE1DE6E11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43861" y="6236420"/>
            <a:ext cx="601212" cy="601212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0891CF22-7922-45F0-AA03-9BB93C79F31B}"/>
              </a:ext>
            </a:extLst>
          </p:cNvPr>
          <p:cNvGrpSpPr/>
          <p:nvPr/>
        </p:nvGrpSpPr>
        <p:grpSpPr>
          <a:xfrm>
            <a:off x="216006" y="5841649"/>
            <a:ext cx="7017663" cy="789542"/>
            <a:chOff x="2784395" y="5700451"/>
            <a:chExt cx="7017663" cy="789542"/>
          </a:xfrm>
        </p:grpSpPr>
        <p:pic>
          <p:nvPicPr>
            <p:cNvPr id="12" name="Gradient">
              <a:extLst>
                <a:ext uri="{FF2B5EF4-FFF2-40B4-BE49-F238E27FC236}">
                  <a16:creationId xmlns:a16="http://schemas.microsoft.com/office/drawing/2014/main" id="{7267624D-5255-427E-B812-2E09A8AB73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88"/>
            <a:stretch/>
          </p:blipFill>
          <p:spPr>
            <a:xfrm>
              <a:off x="3086071" y="5700451"/>
              <a:ext cx="6449568" cy="365125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6B8E914D-AF78-4934-9DE4-74625EA875B7}"/>
                </a:ext>
              </a:extLst>
            </p:cNvPr>
            <p:cNvSpPr txBox="1"/>
            <p:nvPr/>
          </p:nvSpPr>
          <p:spPr>
            <a:xfrm>
              <a:off x="5966850" y="6028328"/>
              <a:ext cx="6880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BGE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3663513-7D99-4618-8B4C-F8D36F696E11}"/>
                </a:ext>
              </a:extLst>
            </p:cNvPr>
            <p:cNvSpPr txBox="1"/>
            <p:nvPr/>
          </p:nvSpPr>
          <p:spPr>
            <a:xfrm>
              <a:off x="9535638" y="5700451"/>
              <a:ext cx="266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Inria Serif" pitchFamily="2" charset="0"/>
                </a:rPr>
                <a:t>1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965F1399-1DD1-4BEB-AD89-34C4214D69D8}"/>
                </a:ext>
              </a:extLst>
            </p:cNvPr>
            <p:cNvSpPr txBox="1"/>
            <p:nvPr/>
          </p:nvSpPr>
          <p:spPr>
            <a:xfrm>
              <a:off x="2784395" y="5700451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Inria Serif" pitchFamily="2" charset="0"/>
                </a:rPr>
                <a:t>0</a:t>
              </a: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EFC0F5F5-0A56-4F44-955E-DFF7AD97F136}"/>
              </a:ext>
            </a:extLst>
          </p:cNvPr>
          <p:cNvGrpSpPr/>
          <p:nvPr/>
        </p:nvGrpSpPr>
        <p:grpSpPr>
          <a:xfrm rot="1800000">
            <a:off x="4645005" y="379960"/>
            <a:ext cx="896700" cy="896700"/>
            <a:chOff x="3035220" y="0"/>
            <a:chExt cx="2857500" cy="2857500"/>
          </a:xfrm>
        </p:grpSpPr>
        <p:pic>
          <p:nvPicPr>
            <p:cNvPr id="50" name="Graphique 49">
              <a:extLst>
                <a:ext uri="{FF2B5EF4-FFF2-40B4-BE49-F238E27FC236}">
                  <a16:creationId xmlns:a16="http://schemas.microsoft.com/office/drawing/2014/main" id="{CAEDA64D-9747-4124-AAD6-299FEB3D6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035220" y="0"/>
              <a:ext cx="2857500" cy="2857500"/>
            </a:xfrm>
            <a:prstGeom prst="rect">
              <a:avLst/>
            </a:prstGeom>
          </p:spPr>
        </p:pic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ABA8AAFC-5038-4986-934C-CF50C43E771D}"/>
                </a:ext>
              </a:extLst>
            </p:cNvPr>
            <p:cNvSpPr/>
            <p:nvPr/>
          </p:nvSpPr>
          <p:spPr>
            <a:xfrm>
              <a:off x="4769976" y="1571306"/>
              <a:ext cx="437716" cy="437716"/>
            </a:xfrm>
            <a:prstGeom prst="ellipse">
              <a:avLst/>
            </a:prstGeom>
            <a:noFill/>
            <a:ln w="38100">
              <a:solidFill>
                <a:srgbClr val="FF4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E37C885E-E752-4232-8B6D-B6C15FC6C3F4}"/>
              </a:ext>
            </a:extLst>
          </p:cNvPr>
          <p:cNvGrpSpPr/>
          <p:nvPr/>
        </p:nvGrpSpPr>
        <p:grpSpPr>
          <a:xfrm rot="1800000">
            <a:off x="2973674" y="1143276"/>
            <a:ext cx="896700" cy="896700"/>
            <a:chOff x="3035220" y="0"/>
            <a:chExt cx="2857500" cy="2857500"/>
          </a:xfrm>
        </p:grpSpPr>
        <p:pic>
          <p:nvPicPr>
            <p:cNvPr id="53" name="Graphique 52">
              <a:extLst>
                <a:ext uri="{FF2B5EF4-FFF2-40B4-BE49-F238E27FC236}">
                  <a16:creationId xmlns:a16="http://schemas.microsoft.com/office/drawing/2014/main" id="{6744088F-8919-422D-B346-264F269DE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035220" y="0"/>
              <a:ext cx="2857500" cy="2857500"/>
            </a:xfrm>
            <a:prstGeom prst="rect">
              <a:avLst/>
            </a:prstGeom>
          </p:spPr>
        </p:pic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3906238F-16F2-49DA-982E-F99A55BE3832}"/>
                </a:ext>
              </a:extLst>
            </p:cNvPr>
            <p:cNvSpPr/>
            <p:nvPr/>
          </p:nvSpPr>
          <p:spPr>
            <a:xfrm>
              <a:off x="4769976" y="1571306"/>
              <a:ext cx="437716" cy="437716"/>
            </a:xfrm>
            <a:prstGeom prst="ellipse">
              <a:avLst/>
            </a:prstGeom>
            <a:noFill/>
            <a:ln w="38100">
              <a:solidFill>
                <a:srgbClr val="FD50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36473C84-7017-4D70-9536-78EA1AC5AF4E}"/>
              </a:ext>
            </a:extLst>
          </p:cNvPr>
          <p:cNvGrpSpPr/>
          <p:nvPr/>
        </p:nvGrpSpPr>
        <p:grpSpPr>
          <a:xfrm rot="1800000">
            <a:off x="2621985" y="4944780"/>
            <a:ext cx="896700" cy="896700"/>
            <a:chOff x="3035220" y="0"/>
            <a:chExt cx="2857500" cy="2857500"/>
          </a:xfrm>
        </p:grpSpPr>
        <p:pic>
          <p:nvPicPr>
            <p:cNvPr id="56" name="Graphique 55">
              <a:extLst>
                <a:ext uri="{FF2B5EF4-FFF2-40B4-BE49-F238E27FC236}">
                  <a16:creationId xmlns:a16="http://schemas.microsoft.com/office/drawing/2014/main" id="{C87B13A9-1167-4F51-B15E-80EE13FAC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035220" y="0"/>
              <a:ext cx="2857500" cy="2857500"/>
            </a:xfrm>
            <a:prstGeom prst="rect">
              <a:avLst/>
            </a:prstGeom>
          </p:spPr>
        </p:pic>
        <p:sp>
          <p:nvSpPr>
            <p:cNvPr id="57" name="Ellipse 56">
              <a:extLst>
                <a:ext uri="{FF2B5EF4-FFF2-40B4-BE49-F238E27FC236}">
                  <a16:creationId xmlns:a16="http://schemas.microsoft.com/office/drawing/2014/main" id="{D47DDE77-CCA0-4B96-9B23-97E2C104D742}"/>
                </a:ext>
              </a:extLst>
            </p:cNvPr>
            <p:cNvSpPr/>
            <p:nvPr/>
          </p:nvSpPr>
          <p:spPr>
            <a:xfrm>
              <a:off x="4769976" y="1571306"/>
              <a:ext cx="437716" cy="437716"/>
            </a:xfrm>
            <a:prstGeom prst="ellipse">
              <a:avLst/>
            </a:prstGeom>
            <a:noFill/>
            <a:ln w="38100">
              <a:solidFill>
                <a:srgbClr val="FA6F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CAB01558-BCCE-4CA0-A71F-6018C76108DF}"/>
              </a:ext>
            </a:extLst>
          </p:cNvPr>
          <p:cNvGrpSpPr/>
          <p:nvPr/>
        </p:nvGrpSpPr>
        <p:grpSpPr>
          <a:xfrm rot="1800000">
            <a:off x="4075224" y="2304086"/>
            <a:ext cx="896700" cy="896700"/>
            <a:chOff x="3035220" y="0"/>
            <a:chExt cx="2857500" cy="2857500"/>
          </a:xfrm>
        </p:grpSpPr>
        <p:pic>
          <p:nvPicPr>
            <p:cNvPr id="59" name="Graphique 58">
              <a:extLst>
                <a:ext uri="{FF2B5EF4-FFF2-40B4-BE49-F238E27FC236}">
                  <a16:creationId xmlns:a16="http://schemas.microsoft.com/office/drawing/2014/main" id="{336438DF-F885-4CB5-96A1-490DCD4C6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035220" y="0"/>
              <a:ext cx="2857500" cy="2857500"/>
            </a:xfrm>
            <a:prstGeom prst="rect">
              <a:avLst/>
            </a:prstGeom>
          </p:spPr>
        </p:pic>
        <p:sp>
          <p:nvSpPr>
            <p:cNvPr id="60" name="Ellipse 59">
              <a:extLst>
                <a:ext uri="{FF2B5EF4-FFF2-40B4-BE49-F238E27FC236}">
                  <a16:creationId xmlns:a16="http://schemas.microsoft.com/office/drawing/2014/main" id="{70054B72-B6CD-4204-A6D9-C2123A402CC1}"/>
                </a:ext>
              </a:extLst>
            </p:cNvPr>
            <p:cNvSpPr/>
            <p:nvPr/>
          </p:nvSpPr>
          <p:spPr>
            <a:xfrm>
              <a:off x="4769976" y="1571306"/>
              <a:ext cx="437716" cy="437716"/>
            </a:xfrm>
            <a:prstGeom prst="ellipse">
              <a:avLst/>
            </a:prstGeom>
            <a:noFill/>
            <a:ln w="38100">
              <a:solidFill>
                <a:srgbClr val="F975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1A004936-1FAD-407D-BC30-C2BB30B499F4}"/>
              </a:ext>
            </a:extLst>
          </p:cNvPr>
          <p:cNvGrpSpPr/>
          <p:nvPr/>
        </p:nvGrpSpPr>
        <p:grpSpPr>
          <a:xfrm rot="1800000">
            <a:off x="1062698" y="1568805"/>
            <a:ext cx="896700" cy="896700"/>
            <a:chOff x="3035220" y="0"/>
            <a:chExt cx="2857500" cy="2857500"/>
          </a:xfrm>
        </p:grpSpPr>
        <p:pic>
          <p:nvPicPr>
            <p:cNvPr id="62" name="Graphique 61">
              <a:extLst>
                <a:ext uri="{FF2B5EF4-FFF2-40B4-BE49-F238E27FC236}">
                  <a16:creationId xmlns:a16="http://schemas.microsoft.com/office/drawing/2014/main" id="{E7FEDADC-8A59-4535-9589-20C0B68CD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035220" y="0"/>
              <a:ext cx="2857500" cy="2857500"/>
            </a:xfrm>
            <a:prstGeom prst="rect">
              <a:avLst/>
            </a:prstGeom>
          </p:spPr>
        </p:pic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F4ABE866-BFA4-4E45-84BD-9856FB7DF525}"/>
                </a:ext>
              </a:extLst>
            </p:cNvPr>
            <p:cNvSpPr/>
            <p:nvPr/>
          </p:nvSpPr>
          <p:spPr>
            <a:xfrm>
              <a:off x="4769976" y="1571306"/>
              <a:ext cx="437716" cy="437716"/>
            </a:xfrm>
            <a:prstGeom prst="ellipse">
              <a:avLst/>
            </a:prstGeom>
            <a:noFill/>
            <a:ln w="38100">
              <a:solidFill>
                <a:srgbClr val="F87B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3ECA19B2-8794-465C-82F1-C50D6E8F42DF}"/>
              </a:ext>
            </a:extLst>
          </p:cNvPr>
          <p:cNvGrpSpPr/>
          <p:nvPr/>
        </p:nvGrpSpPr>
        <p:grpSpPr>
          <a:xfrm rot="1800000">
            <a:off x="1242448" y="190628"/>
            <a:ext cx="896700" cy="896700"/>
            <a:chOff x="3035220" y="0"/>
            <a:chExt cx="2857500" cy="2857500"/>
          </a:xfrm>
        </p:grpSpPr>
        <p:pic>
          <p:nvPicPr>
            <p:cNvPr id="65" name="Graphique 64">
              <a:extLst>
                <a:ext uri="{FF2B5EF4-FFF2-40B4-BE49-F238E27FC236}">
                  <a16:creationId xmlns:a16="http://schemas.microsoft.com/office/drawing/2014/main" id="{7D23020E-5839-4C79-8AFA-9A35354ED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035220" y="0"/>
              <a:ext cx="2857500" cy="2857500"/>
            </a:xfrm>
            <a:prstGeom prst="rect">
              <a:avLst/>
            </a:prstGeom>
          </p:spPr>
        </p:pic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322722B2-4DBE-4372-811B-6E5657FCBC3D}"/>
                </a:ext>
              </a:extLst>
            </p:cNvPr>
            <p:cNvSpPr/>
            <p:nvPr/>
          </p:nvSpPr>
          <p:spPr>
            <a:xfrm>
              <a:off x="4769976" y="1571306"/>
              <a:ext cx="437716" cy="437716"/>
            </a:xfrm>
            <a:prstGeom prst="ellipse">
              <a:avLst/>
            </a:prstGeom>
            <a:noFill/>
            <a:ln w="38100">
              <a:solidFill>
                <a:srgbClr val="F781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53C699F4-575F-4F06-9B8E-7FDCED29A95B}"/>
              </a:ext>
            </a:extLst>
          </p:cNvPr>
          <p:cNvGrpSpPr/>
          <p:nvPr/>
        </p:nvGrpSpPr>
        <p:grpSpPr>
          <a:xfrm rot="1800000">
            <a:off x="6406337" y="2707092"/>
            <a:ext cx="896700" cy="896700"/>
            <a:chOff x="3035220" y="0"/>
            <a:chExt cx="2857500" cy="2857500"/>
          </a:xfrm>
        </p:grpSpPr>
        <p:pic>
          <p:nvPicPr>
            <p:cNvPr id="68" name="Graphique 67">
              <a:extLst>
                <a:ext uri="{FF2B5EF4-FFF2-40B4-BE49-F238E27FC236}">
                  <a16:creationId xmlns:a16="http://schemas.microsoft.com/office/drawing/2014/main" id="{027D4FD0-C1E1-4FE5-8881-73FAEE4FC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035220" y="0"/>
              <a:ext cx="2857500" cy="2857500"/>
            </a:xfrm>
            <a:prstGeom prst="rect">
              <a:avLst/>
            </a:prstGeom>
          </p:spPr>
        </p:pic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06F7C1F9-B3ED-4BFD-8E96-8081FD41439F}"/>
                </a:ext>
              </a:extLst>
            </p:cNvPr>
            <p:cNvSpPr/>
            <p:nvPr/>
          </p:nvSpPr>
          <p:spPr>
            <a:xfrm>
              <a:off x="4769976" y="1571306"/>
              <a:ext cx="437716" cy="437716"/>
            </a:xfrm>
            <a:prstGeom prst="ellipse">
              <a:avLst/>
            </a:prstGeom>
            <a:noFill/>
            <a:ln w="38100">
              <a:solidFill>
                <a:srgbClr val="F597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98E593AD-529E-4A38-AD43-E764EF7F24C6}"/>
              </a:ext>
            </a:extLst>
          </p:cNvPr>
          <p:cNvGrpSpPr/>
          <p:nvPr/>
        </p:nvGrpSpPr>
        <p:grpSpPr>
          <a:xfrm rot="1800000">
            <a:off x="3882903" y="3593110"/>
            <a:ext cx="896700" cy="896700"/>
            <a:chOff x="3035220" y="0"/>
            <a:chExt cx="2857500" cy="2857500"/>
          </a:xfrm>
        </p:grpSpPr>
        <p:pic>
          <p:nvPicPr>
            <p:cNvPr id="71" name="Graphique 70">
              <a:extLst>
                <a:ext uri="{FF2B5EF4-FFF2-40B4-BE49-F238E27FC236}">
                  <a16:creationId xmlns:a16="http://schemas.microsoft.com/office/drawing/2014/main" id="{8381C39A-92F5-43B6-9B49-420B087DD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035220" y="0"/>
              <a:ext cx="2857500" cy="2857500"/>
            </a:xfrm>
            <a:prstGeom prst="rect">
              <a:avLst/>
            </a:prstGeom>
          </p:spPr>
        </p:pic>
        <p:sp>
          <p:nvSpPr>
            <p:cNvPr id="72" name="Ellipse 71">
              <a:extLst>
                <a:ext uri="{FF2B5EF4-FFF2-40B4-BE49-F238E27FC236}">
                  <a16:creationId xmlns:a16="http://schemas.microsoft.com/office/drawing/2014/main" id="{86CD73F8-4829-4343-9EC1-9274FEE3095E}"/>
                </a:ext>
              </a:extLst>
            </p:cNvPr>
            <p:cNvSpPr/>
            <p:nvPr/>
          </p:nvSpPr>
          <p:spPr>
            <a:xfrm>
              <a:off x="4769976" y="1571306"/>
              <a:ext cx="437716" cy="437716"/>
            </a:xfrm>
            <a:prstGeom prst="ellipse">
              <a:avLst/>
            </a:prstGeom>
            <a:noFill/>
            <a:ln w="38100">
              <a:solidFill>
                <a:srgbClr val="F49D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7C51CF08-7ABB-4279-BED6-FDD14037D0DC}"/>
              </a:ext>
            </a:extLst>
          </p:cNvPr>
          <p:cNvGrpSpPr/>
          <p:nvPr/>
        </p:nvGrpSpPr>
        <p:grpSpPr>
          <a:xfrm rot="1800000">
            <a:off x="5199109" y="1755732"/>
            <a:ext cx="896700" cy="896700"/>
            <a:chOff x="3035220" y="0"/>
            <a:chExt cx="2857500" cy="2857500"/>
          </a:xfrm>
        </p:grpSpPr>
        <p:pic>
          <p:nvPicPr>
            <p:cNvPr id="74" name="Graphique 73">
              <a:extLst>
                <a:ext uri="{FF2B5EF4-FFF2-40B4-BE49-F238E27FC236}">
                  <a16:creationId xmlns:a16="http://schemas.microsoft.com/office/drawing/2014/main" id="{AFF215FA-C224-409F-86DA-F2B4498F9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035220" y="0"/>
              <a:ext cx="2857500" cy="2857500"/>
            </a:xfrm>
            <a:prstGeom prst="rect">
              <a:avLst/>
            </a:prstGeom>
          </p:spPr>
        </p:pic>
        <p:sp>
          <p:nvSpPr>
            <p:cNvPr id="75" name="Ellipse 74">
              <a:extLst>
                <a:ext uri="{FF2B5EF4-FFF2-40B4-BE49-F238E27FC236}">
                  <a16:creationId xmlns:a16="http://schemas.microsoft.com/office/drawing/2014/main" id="{250B27F8-A4F7-4CC5-ABDB-41A60C6836A2}"/>
                </a:ext>
              </a:extLst>
            </p:cNvPr>
            <p:cNvSpPr/>
            <p:nvPr/>
          </p:nvSpPr>
          <p:spPr>
            <a:xfrm>
              <a:off x="4769976" y="1571306"/>
              <a:ext cx="437716" cy="437716"/>
            </a:xfrm>
            <a:prstGeom prst="ellipse">
              <a:avLst/>
            </a:prstGeom>
            <a:noFill/>
            <a:ln w="38100">
              <a:solidFill>
                <a:srgbClr val="F3A4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31D781FF-E430-4301-96BE-80B5EE1FDE7D}"/>
              </a:ext>
            </a:extLst>
          </p:cNvPr>
          <p:cNvGrpSpPr/>
          <p:nvPr/>
        </p:nvGrpSpPr>
        <p:grpSpPr>
          <a:xfrm rot="1800000">
            <a:off x="2353331" y="2618479"/>
            <a:ext cx="896700" cy="896700"/>
            <a:chOff x="3035220" y="0"/>
            <a:chExt cx="2857500" cy="2857500"/>
          </a:xfrm>
        </p:grpSpPr>
        <p:pic>
          <p:nvPicPr>
            <p:cNvPr id="77" name="Graphique 76">
              <a:extLst>
                <a:ext uri="{FF2B5EF4-FFF2-40B4-BE49-F238E27FC236}">
                  <a16:creationId xmlns:a16="http://schemas.microsoft.com/office/drawing/2014/main" id="{387E8AB4-24C8-46BD-830E-53A4E7EF9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035220" y="0"/>
              <a:ext cx="2857500" cy="2857500"/>
            </a:xfrm>
            <a:prstGeom prst="rect">
              <a:avLst/>
            </a:prstGeom>
          </p:spPr>
        </p:pic>
        <p:sp>
          <p:nvSpPr>
            <p:cNvPr id="78" name="Ellipse 77">
              <a:extLst>
                <a:ext uri="{FF2B5EF4-FFF2-40B4-BE49-F238E27FC236}">
                  <a16:creationId xmlns:a16="http://schemas.microsoft.com/office/drawing/2014/main" id="{2AC536CB-753D-4941-8C3A-044091D5F274}"/>
                </a:ext>
              </a:extLst>
            </p:cNvPr>
            <p:cNvSpPr/>
            <p:nvPr/>
          </p:nvSpPr>
          <p:spPr>
            <a:xfrm>
              <a:off x="4769976" y="1571306"/>
              <a:ext cx="437716" cy="437716"/>
            </a:xfrm>
            <a:prstGeom prst="ellipse">
              <a:avLst/>
            </a:prstGeom>
            <a:noFill/>
            <a:ln w="38100">
              <a:solidFill>
                <a:srgbClr val="F1BC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32E9DD89-7840-4B67-BC28-BF495AB662AF}"/>
              </a:ext>
            </a:extLst>
          </p:cNvPr>
          <p:cNvGrpSpPr/>
          <p:nvPr/>
        </p:nvGrpSpPr>
        <p:grpSpPr>
          <a:xfrm rot="1800000">
            <a:off x="421456" y="3387421"/>
            <a:ext cx="896700" cy="896700"/>
            <a:chOff x="3035220" y="0"/>
            <a:chExt cx="2857500" cy="2857500"/>
          </a:xfrm>
        </p:grpSpPr>
        <p:pic>
          <p:nvPicPr>
            <p:cNvPr id="80" name="Graphique 79">
              <a:extLst>
                <a:ext uri="{FF2B5EF4-FFF2-40B4-BE49-F238E27FC236}">
                  <a16:creationId xmlns:a16="http://schemas.microsoft.com/office/drawing/2014/main" id="{6FC189CE-4D42-4784-8155-56CD956E3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035220" y="0"/>
              <a:ext cx="2857500" cy="2857500"/>
            </a:xfrm>
            <a:prstGeom prst="rect">
              <a:avLst/>
            </a:prstGeom>
          </p:spPr>
        </p:pic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id="{AF9FA91C-DAD4-4E67-BCC1-1660F863815F}"/>
                </a:ext>
              </a:extLst>
            </p:cNvPr>
            <p:cNvSpPr/>
            <p:nvPr/>
          </p:nvSpPr>
          <p:spPr>
            <a:xfrm>
              <a:off x="4769976" y="1571306"/>
              <a:ext cx="437716" cy="437716"/>
            </a:xfrm>
            <a:prstGeom prst="ellipse">
              <a:avLst/>
            </a:prstGeom>
            <a:noFill/>
            <a:ln w="38100">
              <a:solidFill>
                <a:srgbClr val="EFD2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87" name="Rectangle 186">
            <a:extLst>
              <a:ext uri="{FF2B5EF4-FFF2-40B4-BE49-F238E27FC236}">
                <a16:creationId xmlns:a16="http://schemas.microsoft.com/office/drawing/2014/main" id="{A027B40F-AD87-42DA-BACB-9F95D7408D82}"/>
              </a:ext>
            </a:extLst>
          </p:cNvPr>
          <p:cNvSpPr/>
          <p:nvPr/>
        </p:nvSpPr>
        <p:spPr>
          <a:xfrm>
            <a:off x="4486657" y="1976938"/>
            <a:ext cx="245824" cy="132810"/>
          </a:xfrm>
          <a:prstGeom prst="rect">
            <a:avLst/>
          </a:prstGeom>
          <a:solidFill>
            <a:srgbClr val="084570">
              <a:alpha val="14902"/>
            </a:srgbClr>
          </a:solidFill>
          <a:ln w="38100">
            <a:solidFill>
              <a:srgbClr val="0845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0598ACEC-83ED-4B66-9EBF-FF5375FFF2C4}"/>
              </a:ext>
            </a:extLst>
          </p:cNvPr>
          <p:cNvSpPr/>
          <p:nvPr/>
        </p:nvSpPr>
        <p:spPr>
          <a:xfrm>
            <a:off x="2758252" y="1918291"/>
            <a:ext cx="245824" cy="191457"/>
          </a:xfrm>
          <a:prstGeom prst="rect">
            <a:avLst/>
          </a:prstGeom>
          <a:solidFill>
            <a:srgbClr val="084570">
              <a:alpha val="14902"/>
            </a:srgbClr>
          </a:solidFill>
          <a:ln w="38100">
            <a:solidFill>
              <a:srgbClr val="0845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19233B36-59D9-493C-A740-8EE1FFB199AC}"/>
              </a:ext>
            </a:extLst>
          </p:cNvPr>
          <p:cNvSpPr/>
          <p:nvPr/>
        </p:nvSpPr>
        <p:spPr>
          <a:xfrm>
            <a:off x="3007251" y="1581429"/>
            <a:ext cx="245824" cy="528320"/>
          </a:xfrm>
          <a:prstGeom prst="rect">
            <a:avLst/>
          </a:prstGeom>
          <a:solidFill>
            <a:srgbClr val="084570">
              <a:alpha val="14902"/>
            </a:srgbClr>
          </a:solidFill>
          <a:ln w="38100">
            <a:solidFill>
              <a:srgbClr val="0845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57C9D2D3-983D-4C16-9E7F-836E09F398C7}"/>
              </a:ext>
            </a:extLst>
          </p:cNvPr>
          <p:cNvSpPr/>
          <p:nvPr/>
        </p:nvSpPr>
        <p:spPr>
          <a:xfrm>
            <a:off x="3257537" y="1245968"/>
            <a:ext cx="245824" cy="863781"/>
          </a:xfrm>
          <a:prstGeom prst="rect">
            <a:avLst/>
          </a:prstGeom>
          <a:solidFill>
            <a:srgbClr val="084570">
              <a:alpha val="14902"/>
            </a:srgbClr>
          </a:solidFill>
          <a:ln w="38100">
            <a:solidFill>
              <a:srgbClr val="0845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80C3B7C2-8B22-40B6-91D0-B4E6B4D243E9}"/>
              </a:ext>
            </a:extLst>
          </p:cNvPr>
          <p:cNvSpPr/>
          <p:nvPr/>
        </p:nvSpPr>
        <p:spPr>
          <a:xfrm>
            <a:off x="3503361" y="1815119"/>
            <a:ext cx="245824" cy="294629"/>
          </a:xfrm>
          <a:prstGeom prst="rect">
            <a:avLst/>
          </a:prstGeom>
          <a:solidFill>
            <a:srgbClr val="084570">
              <a:alpha val="14902"/>
            </a:srgbClr>
          </a:solidFill>
          <a:ln w="38100">
            <a:solidFill>
              <a:srgbClr val="0845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2" name="Connecteur droit 191">
            <a:extLst>
              <a:ext uri="{FF2B5EF4-FFF2-40B4-BE49-F238E27FC236}">
                <a16:creationId xmlns:a16="http://schemas.microsoft.com/office/drawing/2014/main" id="{6EC96A8F-FD3D-4098-BA7A-D604A22DBD63}"/>
              </a:ext>
            </a:extLst>
          </p:cNvPr>
          <p:cNvCxnSpPr/>
          <p:nvPr/>
        </p:nvCxnSpPr>
        <p:spPr>
          <a:xfrm flipV="1">
            <a:off x="5726800" y="1400558"/>
            <a:ext cx="0" cy="643309"/>
          </a:xfrm>
          <a:prstGeom prst="line">
            <a:avLst/>
          </a:prstGeom>
          <a:ln w="38100">
            <a:solidFill>
              <a:srgbClr val="0845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Rectangle 192">
            <a:extLst>
              <a:ext uri="{FF2B5EF4-FFF2-40B4-BE49-F238E27FC236}">
                <a16:creationId xmlns:a16="http://schemas.microsoft.com/office/drawing/2014/main" id="{31155869-EF92-4301-BFB0-BA60A1FFFA98}"/>
              </a:ext>
            </a:extLst>
          </p:cNvPr>
          <p:cNvSpPr/>
          <p:nvPr/>
        </p:nvSpPr>
        <p:spPr>
          <a:xfrm>
            <a:off x="3749185" y="1697947"/>
            <a:ext cx="245824" cy="411801"/>
          </a:xfrm>
          <a:prstGeom prst="rect">
            <a:avLst/>
          </a:prstGeom>
          <a:solidFill>
            <a:srgbClr val="084570">
              <a:alpha val="14902"/>
            </a:srgbClr>
          </a:solidFill>
          <a:ln w="38100">
            <a:solidFill>
              <a:srgbClr val="0845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AD7D8E6F-F941-4494-81C7-A642740F30F9}"/>
              </a:ext>
            </a:extLst>
          </p:cNvPr>
          <p:cNvSpPr/>
          <p:nvPr/>
        </p:nvSpPr>
        <p:spPr>
          <a:xfrm>
            <a:off x="3997851" y="1767529"/>
            <a:ext cx="245824" cy="342220"/>
          </a:xfrm>
          <a:prstGeom prst="rect">
            <a:avLst/>
          </a:prstGeom>
          <a:solidFill>
            <a:srgbClr val="084570">
              <a:alpha val="14902"/>
            </a:srgbClr>
          </a:solidFill>
          <a:ln w="38100">
            <a:solidFill>
              <a:srgbClr val="0845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FACF2FF3-2644-4BF9-913E-6D2F5A9CADFF}"/>
              </a:ext>
            </a:extLst>
          </p:cNvPr>
          <p:cNvSpPr/>
          <p:nvPr/>
        </p:nvSpPr>
        <p:spPr>
          <a:xfrm>
            <a:off x="4240833" y="1918291"/>
            <a:ext cx="245824" cy="191458"/>
          </a:xfrm>
          <a:prstGeom prst="rect">
            <a:avLst/>
          </a:prstGeom>
          <a:solidFill>
            <a:srgbClr val="084570">
              <a:alpha val="14902"/>
            </a:srgbClr>
          </a:solidFill>
          <a:ln w="38100">
            <a:solidFill>
              <a:srgbClr val="0845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6" name="Forme libre : forme 195">
            <a:extLst>
              <a:ext uri="{FF2B5EF4-FFF2-40B4-BE49-F238E27FC236}">
                <a16:creationId xmlns:a16="http://schemas.microsoft.com/office/drawing/2014/main" id="{6A70C990-070E-4705-BF63-99070F63944B}"/>
              </a:ext>
            </a:extLst>
          </p:cNvPr>
          <p:cNvSpPr/>
          <p:nvPr/>
        </p:nvSpPr>
        <p:spPr>
          <a:xfrm>
            <a:off x="262875" y="1429902"/>
            <a:ext cx="2059834" cy="624125"/>
          </a:xfrm>
          <a:custGeom>
            <a:avLst/>
            <a:gdLst>
              <a:gd name="connsiteX0" fmla="*/ 142457 w 6439085"/>
              <a:gd name="connsiteY0" fmla="*/ 2246809 h 2413141"/>
              <a:gd name="connsiteX1" fmla="*/ 6439085 w 6439085"/>
              <a:gd name="connsiteY1" fmla="*/ 2246809 h 2413141"/>
              <a:gd name="connsiteX2" fmla="*/ 5559409 w 6439085"/>
              <a:gd name="connsiteY2" fmla="*/ 1367133 h 2413141"/>
              <a:gd name="connsiteX3" fmla="*/ 3452816 w 6439085"/>
              <a:gd name="connsiteY3" fmla="*/ 1911143 h 2413141"/>
              <a:gd name="connsiteX4" fmla="*/ 2156452 w 6439085"/>
              <a:gd name="connsiteY4" fmla="*/ 1321 h 2413141"/>
              <a:gd name="connsiteX5" fmla="*/ 142457 w 6439085"/>
              <a:gd name="connsiteY5" fmla="*/ 2246809 h 2413141"/>
              <a:gd name="connsiteX0" fmla="*/ 266114 w 6562742"/>
              <a:gd name="connsiteY0" fmla="*/ 2246809 h 2246809"/>
              <a:gd name="connsiteX1" fmla="*/ 6562742 w 6562742"/>
              <a:gd name="connsiteY1" fmla="*/ 2246809 h 2246809"/>
              <a:gd name="connsiteX2" fmla="*/ 5683066 w 6562742"/>
              <a:gd name="connsiteY2" fmla="*/ 1367133 h 2246809"/>
              <a:gd name="connsiteX3" fmla="*/ 3576473 w 6562742"/>
              <a:gd name="connsiteY3" fmla="*/ 1911143 h 2246809"/>
              <a:gd name="connsiteX4" fmla="*/ 2280109 w 6562742"/>
              <a:gd name="connsiteY4" fmla="*/ 1321 h 2246809"/>
              <a:gd name="connsiteX5" fmla="*/ 266114 w 6562742"/>
              <a:gd name="connsiteY5" fmla="*/ 2246809 h 2246809"/>
              <a:gd name="connsiteX0" fmla="*/ 0 w 6296628"/>
              <a:gd name="connsiteY0" fmla="*/ 2246809 h 2246809"/>
              <a:gd name="connsiteX1" fmla="*/ 6296628 w 6296628"/>
              <a:gd name="connsiteY1" fmla="*/ 2246809 h 2246809"/>
              <a:gd name="connsiteX2" fmla="*/ 5416952 w 6296628"/>
              <a:gd name="connsiteY2" fmla="*/ 1367133 h 2246809"/>
              <a:gd name="connsiteX3" fmla="*/ 3310359 w 6296628"/>
              <a:gd name="connsiteY3" fmla="*/ 1911143 h 2246809"/>
              <a:gd name="connsiteX4" fmla="*/ 2013995 w 6296628"/>
              <a:gd name="connsiteY4" fmla="*/ 1321 h 2246809"/>
              <a:gd name="connsiteX5" fmla="*/ 0 w 6296628"/>
              <a:gd name="connsiteY5" fmla="*/ 2246809 h 2246809"/>
              <a:gd name="connsiteX0" fmla="*/ 0 w 6296628"/>
              <a:gd name="connsiteY0" fmla="*/ 2246809 h 2246809"/>
              <a:gd name="connsiteX1" fmla="*/ 6296628 w 6296628"/>
              <a:gd name="connsiteY1" fmla="*/ 2246809 h 2246809"/>
              <a:gd name="connsiteX2" fmla="*/ 4583575 w 6296628"/>
              <a:gd name="connsiteY2" fmla="*/ 1448156 h 2246809"/>
              <a:gd name="connsiteX3" fmla="*/ 3310359 w 6296628"/>
              <a:gd name="connsiteY3" fmla="*/ 1911143 h 2246809"/>
              <a:gd name="connsiteX4" fmla="*/ 2013995 w 6296628"/>
              <a:gd name="connsiteY4" fmla="*/ 1321 h 2246809"/>
              <a:gd name="connsiteX5" fmla="*/ 0 w 6296628"/>
              <a:gd name="connsiteY5" fmla="*/ 2246809 h 2246809"/>
              <a:gd name="connsiteX0" fmla="*/ 0 w 6296628"/>
              <a:gd name="connsiteY0" fmla="*/ 2246809 h 2246809"/>
              <a:gd name="connsiteX1" fmla="*/ 6296628 w 6296628"/>
              <a:gd name="connsiteY1" fmla="*/ 2246809 h 2246809"/>
              <a:gd name="connsiteX2" fmla="*/ 4583575 w 6296628"/>
              <a:gd name="connsiteY2" fmla="*/ 1448156 h 2246809"/>
              <a:gd name="connsiteX3" fmla="*/ 3310359 w 6296628"/>
              <a:gd name="connsiteY3" fmla="*/ 1911143 h 2246809"/>
              <a:gd name="connsiteX4" fmla="*/ 2013995 w 6296628"/>
              <a:gd name="connsiteY4" fmla="*/ 1321 h 2246809"/>
              <a:gd name="connsiteX5" fmla="*/ 0 w 6296628"/>
              <a:gd name="connsiteY5" fmla="*/ 2246809 h 2246809"/>
              <a:gd name="connsiteX0" fmla="*/ 0 w 6296628"/>
              <a:gd name="connsiteY0" fmla="*/ 2246809 h 2246809"/>
              <a:gd name="connsiteX1" fmla="*/ 6296628 w 6296628"/>
              <a:gd name="connsiteY1" fmla="*/ 2246809 h 2246809"/>
              <a:gd name="connsiteX2" fmla="*/ 4583575 w 6296628"/>
              <a:gd name="connsiteY2" fmla="*/ 1448156 h 2246809"/>
              <a:gd name="connsiteX3" fmla="*/ 3310359 w 6296628"/>
              <a:gd name="connsiteY3" fmla="*/ 1911143 h 2246809"/>
              <a:gd name="connsiteX4" fmla="*/ 2013995 w 6296628"/>
              <a:gd name="connsiteY4" fmla="*/ 1321 h 2246809"/>
              <a:gd name="connsiteX5" fmla="*/ 0 w 6296628"/>
              <a:gd name="connsiteY5" fmla="*/ 2246809 h 2246809"/>
              <a:gd name="connsiteX0" fmla="*/ 0 w 6296628"/>
              <a:gd name="connsiteY0" fmla="*/ 2131155 h 2131155"/>
              <a:gd name="connsiteX1" fmla="*/ 6296628 w 6296628"/>
              <a:gd name="connsiteY1" fmla="*/ 2131155 h 2131155"/>
              <a:gd name="connsiteX2" fmla="*/ 4583575 w 6296628"/>
              <a:gd name="connsiteY2" fmla="*/ 1332502 h 2131155"/>
              <a:gd name="connsiteX3" fmla="*/ 3310359 w 6296628"/>
              <a:gd name="connsiteY3" fmla="*/ 1795489 h 2131155"/>
              <a:gd name="connsiteX4" fmla="*/ 1889128 w 6296628"/>
              <a:gd name="connsiteY4" fmla="*/ 1414 h 2131155"/>
              <a:gd name="connsiteX5" fmla="*/ 0 w 6296628"/>
              <a:gd name="connsiteY5" fmla="*/ 2131155 h 2131155"/>
              <a:gd name="connsiteX0" fmla="*/ 0 w 6296628"/>
              <a:gd name="connsiteY0" fmla="*/ 2129786 h 2129786"/>
              <a:gd name="connsiteX1" fmla="*/ 6296628 w 6296628"/>
              <a:gd name="connsiteY1" fmla="*/ 2129786 h 2129786"/>
              <a:gd name="connsiteX2" fmla="*/ 4583575 w 6296628"/>
              <a:gd name="connsiteY2" fmla="*/ 1331133 h 2129786"/>
              <a:gd name="connsiteX3" fmla="*/ 3310359 w 6296628"/>
              <a:gd name="connsiteY3" fmla="*/ 1794120 h 2129786"/>
              <a:gd name="connsiteX4" fmla="*/ 1889128 w 6296628"/>
              <a:gd name="connsiteY4" fmla="*/ 45 h 2129786"/>
              <a:gd name="connsiteX5" fmla="*/ 0 w 6296628"/>
              <a:gd name="connsiteY5" fmla="*/ 2129786 h 2129786"/>
              <a:gd name="connsiteX0" fmla="*/ 0 w 6296628"/>
              <a:gd name="connsiteY0" fmla="*/ 2131154 h 2131154"/>
              <a:gd name="connsiteX1" fmla="*/ 6296628 w 6296628"/>
              <a:gd name="connsiteY1" fmla="*/ 2131154 h 2131154"/>
              <a:gd name="connsiteX2" fmla="*/ 4583575 w 6296628"/>
              <a:gd name="connsiteY2" fmla="*/ 1332501 h 2131154"/>
              <a:gd name="connsiteX3" fmla="*/ 2901705 w 6296628"/>
              <a:gd name="connsiteY3" fmla="*/ 1795488 h 2131154"/>
              <a:gd name="connsiteX4" fmla="*/ 1889128 w 6296628"/>
              <a:gd name="connsiteY4" fmla="*/ 1413 h 2131154"/>
              <a:gd name="connsiteX5" fmla="*/ 0 w 6296628"/>
              <a:gd name="connsiteY5" fmla="*/ 2131154 h 2131154"/>
              <a:gd name="connsiteX0" fmla="*/ 0 w 6296628"/>
              <a:gd name="connsiteY0" fmla="*/ 2131154 h 2131154"/>
              <a:gd name="connsiteX1" fmla="*/ 6296628 w 6296628"/>
              <a:gd name="connsiteY1" fmla="*/ 2131154 h 2131154"/>
              <a:gd name="connsiteX2" fmla="*/ 4186273 w 6296628"/>
              <a:gd name="connsiteY2" fmla="*/ 1355650 h 2131154"/>
              <a:gd name="connsiteX3" fmla="*/ 2901705 w 6296628"/>
              <a:gd name="connsiteY3" fmla="*/ 1795488 h 2131154"/>
              <a:gd name="connsiteX4" fmla="*/ 1889128 w 6296628"/>
              <a:gd name="connsiteY4" fmla="*/ 1413 h 2131154"/>
              <a:gd name="connsiteX5" fmla="*/ 0 w 6296628"/>
              <a:gd name="connsiteY5" fmla="*/ 2131154 h 2131154"/>
              <a:gd name="connsiteX0" fmla="*/ 0 w 6296628"/>
              <a:gd name="connsiteY0" fmla="*/ 2130239 h 2130239"/>
              <a:gd name="connsiteX1" fmla="*/ 6296628 w 6296628"/>
              <a:gd name="connsiteY1" fmla="*/ 2130239 h 2130239"/>
              <a:gd name="connsiteX2" fmla="*/ 4186273 w 6296628"/>
              <a:gd name="connsiteY2" fmla="*/ 1354735 h 2130239"/>
              <a:gd name="connsiteX3" fmla="*/ 2901705 w 6296628"/>
              <a:gd name="connsiteY3" fmla="*/ 1794573 h 2130239"/>
              <a:gd name="connsiteX4" fmla="*/ 1889128 w 6296628"/>
              <a:gd name="connsiteY4" fmla="*/ 498 h 2130239"/>
              <a:gd name="connsiteX5" fmla="*/ 0 w 6296628"/>
              <a:gd name="connsiteY5" fmla="*/ 2130239 h 2130239"/>
              <a:gd name="connsiteX0" fmla="*/ 0 w 6296628"/>
              <a:gd name="connsiteY0" fmla="*/ 2131154 h 2131154"/>
              <a:gd name="connsiteX1" fmla="*/ 6296628 w 6296628"/>
              <a:gd name="connsiteY1" fmla="*/ 2131154 h 2131154"/>
              <a:gd name="connsiteX2" fmla="*/ 4186273 w 6296628"/>
              <a:gd name="connsiteY2" fmla="*/ 1355650 h 2131154"/>
              <a:gd name="connsiteX3" fmla="*/ 3037923 w 6296628"/>
              <a:gd name="connsiteY3" fmla="*/ 1795488 h 2131154"/>
              <a:gd name="connsiteX4" fmla="*/ 1889128 w 6296628"/>
              <a:gd name="connsiteY4" fmla="*/ 1413 h 2131154"/>
              <a:gd name="connsiteX5" fmla="*/ 0 w 6296628"/>
              <a:gd name="connsiteY5" fmla="*/ 2131154 h 2131154"/>
              <a:gd name="connsiteX0" fmla="*/ 0 w 6296628"/>
              <a:gd name="connsiteY0" fmla="*/ 2130968 h 2130968"/>
              <a:gd name="connsiteX1" fmla="*/ 6296628 w 6296628"/>
              <a:gd name="connsiteY1" fmla="*/ 2130968 h 2130968"/>
              <a:gd name="connsiteX2" fmla="*/ 4186273 w 6296628"/>
              <a:gd name="connsiteY2" fmla="*/ 1355464 h 2130968"/>
              <a:gd name="connsiteX3" fmla="*/ 3037923 w 6296628"/>
              <a:gd name="connsiteY3" fmla="*/ 1795302 h 2130968"/>
              <a:gd name="connsiteX4" fmla="*/ 1889128 w 6296628"/>
              <a:gd name="connsiteY4" fmla="*/ 1227 h 2130968"/>
              <a:gd name="connsiteX5" fmla="*/ 0 w 6296628"/>
              <a:gd name="connsiteY5" fmla="*/ 2130968 h 2130968"/>
              <a:gd name="connsiteX0" fmla="*/ 0 w 6296628"/>
              <a:gd name="connsiteY0" fmla="*/ 2129923 h 2129923"/>
              <a:gd name="connsiteX1" fmla="*/ 6296628 w 6296628"/>
              <a:gd name="connsiteY1" fmla="*/ 2129923 h 2129923"/>
              <a:gd name="connsiteX2" fmla="*/ 4186273 w 6296628"/>
              <a:gd name="connsiteY2" fmla="*/ 1354419 h 2129923"/>
              <a:gd name="connsiteX3" fmla="*/ 3037923 w 6296628"/>
              <a:gd name="connsiteY3" fmla="*/ 1794257 h 2129923"/>
              <a:gd name="connsiteX4" fmla="*/ 1889128 w 6296628"/>
              <a:gd name="connsiteY4" fmla="*/ 182 h 2129923"/>
              <a:gd name="connsiteX5" fmla="*/ 0 w 6296628"/>
              <a:gd name="connsiteY5" fmla="*/ 2129923 h 2129923"/>
              <a:gd name="connsiteX0" fmla="*/ 0 w 6296628"/>
              <a:gd name="connsiteY0" fmla="*/ 2129923 h 2129923"/>
              <a:gd name="connsiteX1" fmla="*/ 6296628 w 6296628"/>
              <a:gd name="connsiteY1" fmla="*/ 2129923 h 2129923"/>
              <a:gd name="connsiteX2" fmla="*/ 4186273 w 6296628"/>
              <a:gd name="connsiteY2" fmla="*/ 1354419 h 2129923"/>
              <a:gd name="connsiteX3" fmla="*/ 3037923 w 6296628"/>
              <a:gd name="connsiteY3" fmla="*/ 1794257 h 2129923"/>
              <a:gd name="connsiteX4" fmla="*/ 1889128 w 6296628"/>
              <a:gd name="connsiteY4" fmla="*/ 182 h 2129923"/>
              <a:gd name="connsiteX5" fmla="*/ 0 w 6296628"/>
              <a:gd name="connsiteY5" fmla="*/ 2129923 h 2129923"/>
              <a:gd name="connsiteX0" fmla="*/ 0 w 6296628"/>
              <a:gd name="connsiteY0" fmla="*/ 2129923 h 2129923"/>
              <a:gd name="connsiteX1" fmla="*/ 6296628 w 6296628"/>
              <a:gd name="connsiteY1" fmla="*/ 2129923 h 2129923"/>
              <a:gd name="connsiteX2" fmla="*/ 4186273 w 6296628"/>
              <a:gd name="connsiteY2" fmla="*/ 1354419 h 2129923"/>
              <a:gd name="connsiteX3" fmla="*/ 3037923 w 6296628"/>
              <a:gd name="connsiteY3" fmla="*/ 1794257 h 2129923"/>
              <a:gd name="connsiteX4" fmla="*/ 1889128 w 6296628"/>
              <a:gd name="connsiteY4" fmla="*/ 182 h 2129923"/>
              <a:gd name="connsiteX5" fmla="*/ 0 w 6296628"/>
              <a:gd name="connsiteY5" fmla="*/ 2129923 h 2129923"/>
              <a:gd name="connsiteX0" fmla="*/ 0 w 6296628"/>
              <a:gd name="connsiteY0" fmla="*/ 2129923 h 2129923"/>
              <a:gd name="connsiteX1" fmla="*/ 6296628 w 6296628"/>
              <a:gd name="connsiteY1" fmla="*/ 2129923 h 2129923"/>
              <a:gd name="connsiteX2" fmla="*/ 4186273 w 6296628"/>
              <a:gd name="connsiteY2" fmla="*/ 1354419 h 2129923"/>
              <a:gd name="connsiteX3" fmla="*/ 3037923 w 6296628"/>
              <a:gd name="connsiteY3" fmla="*/ 1794257 h 2129923"/>
              <a:gd name="connsiteX4" fmla="*/ 1889128 w 6296628"/>
              <a:gd name="connsiteY4" fmla="*/ 182 h 2129923"/>
              <a:gd name="connsiteX5" fmla="*/ 0 w 6296628"/>
              <a:gd name="connsiteY5" fmla="*/ 2129923 h 2129923"/>
              <a:gd name="connsiteX0" fmla="*/ 0 w 6296628"/>
              <a:gd name="connsiteY0" fmla="*/ 2129741 h 2129741"/>
              <a:gd name="connsiteX1" fmla="*/ 6296628 w 6296628"/>
              <a:gd name="connsiteY1" fmla="*/ 2129741 h 2129741"/>
              <a:gd name="connsiteX2" fmla="*/ 4186273 w 6296628"/>
              <a:gd name="connsiteY2" fmla="*/ 1354237 h 2129741"/>
              <a:gd name="connsiteX3" fmla="*/ 3037923 w 6296628"/>
              <a:gd name="connsiteY3" fmla="*/ 1794075 h 2129741"/>
              <a:gd name="connsiteX4" fmla="*/ 1889128 w 6296628"/>
              <a:gd name="connsiteY4" fmla="*/ 0 h 2129741"/>
              <a:gd name="connsiteX5" fmla="*/ 0 w 6296628"/>
              <a:gd name="connsiteY5" fmla="*/ 2129741 h 2129741"/>
              <a:gd name="connsiteX0" fmla="*/ 0 w 6296628"/>
              <a:gd name="connsiteY0" fmla="*/ 2129753 h 2129753"/>
              <a:gd name="connsiteX1" fmla="*/ 6296628 w 6296628"/>
              <a:gd name="connsiteY1" fmla="*/ 2129753 h 2129753"/>
              <a:gd name="connsiteX2" fmla="*/ 4186273 w 6296628"/>
              <a:gd name="connsiteY2" fmla="*/ 1354249 h 2129753"/>
              <a:gd name="connsiteX3" fmla="*/ 3037923 w 6296628"/>
              <a:gd name="connsiteY3" fmla="*/ 1794087 h 2129753"/>
              <a:gd name="connsiteX4" fmla="*/ 1889128 w 6296628"/>
              <a:gd name="connsiteY4" fmla="*/ 12 h 2129753"/>
              <a:gd name="connsiteX5" fmla="*/ 0 w 6296628"/>
              <a:gd name="connsiteY5" fmla="*/ 2129753 h 2129753"/>
              <a:gd name="connsiteX0" fmla="*/ 0 w 6296628"/>
              <a:gd name="connsiteY0" fmla="*/ 2139996 h 2139996"/>
              <a:gd name="connsiteX1" fmla="*/ 6296628 w 6296628"/>
              <a:gd name="connsiteY1" fmla="*/ 2139996 h 2139996"/>
              <a:gd name="connsiteX2" fmla="*/ 4186273 w 6296628"/>
              <a:gd name="connsiteY2" fmla="*/ 1364492 h 2139996"/>
              <a:gd name="connsiteX3" fmla="*/ 1889128 w 6296628"/>
              <a:gd name="connsiteY3" fmla="*/ 10255 h 2139996"/>
              <a:gd name="connsiteX4" fmla="*/ 0 w 6296628"/>
              <a:gd name="connsiteY4" fmla="*/ 2139996 h 2139996"/>
              <a:gd name="connsiteX0" fmla="*/ 0 w 6315700"/>
              <a:gd name="connsiteY0" fmla="*/ 2129741 h 2129741"/>
              <a:gd name="connsiteX1" fmla="*/ 6296628 w 6315700"/>
              <a:gd name="connsiteY1" fmla="*/ 2129741 h 2129741"/>
              <a:gd name="connsiteX2" fmla="*/ 1889128 w 6315700"/>
              <a:gd name="connsiteY2" fmla="*/ 0 h 2129741"/>
              <a:gd name="connsiteX3" fmla="*/ 0 w 6315700"/>
              <a:gd name="connsiteY3" fmla="*/ 2129741 h 2129741"/>
              <a:gd name="connsiteX0" fmla="*/ 0 w 6296628"/>
              <a:gd name="connsiteY0" fmla="*/ 2129741 h 2129741"/>
              <a:gd name="connsiteX1" fmla="*/ 6296628 w 6296628"/>
              <a:gd name="connsiteY1" fmla="*/ 2129741 h 2129741"/>
              <a:gd name="connsiteX2" fmla="*/ 1889128 w 6296628"/>
              <a:gd name="connsiteY2" fmla="*/ 0 h 2129741"/>
              <a:gd name="connsiteX3" fmla="*/ 0 w 6296628"/>
              <a:gd name="connsiteY3" fmla="*/ 2129741 h 2129741"/>
              <a:gd name="connsiteX0" fmla="*/ 0 w 6296628"/>
              <a:gd name="connsiteY0" fmla="*/ 2129741 h 2129741"/>
              <a:gd name="connsiteX1" fmla="*/ 6296628 w 6296628"/>
              <a:gd name="connsiteY1" fmla="*/ 2129741 h 2129741"/>
              <a:gd name="connsiteX2" fmla="*/ 1889128 w 6296628"/>
              <a:gd name="connsiteY2" fmla="*/ 0 h 2129741"/>
              <a:gd name="connsiteX3" fmla="*/ 0 w 6296628"/>
              <a:gd name="connsiteY3" fmla="*/ 2129741 h 2129741"/>
              <a:gd name="connsiteX0" fmla="*/ 0 w 6296628"/>
              <a:gd name="connsiteY0" fmla="*/ 1276301 h 1276301"/>
              <a:gd name="connsiteX1" fmla="*/ 6296628 w 6296628"/>
              <a:gd name="connsiteY1" fmla="*/ 1276301 h 1276301"/>
              <a:gd name="connsiteX2" fmla="*/ 2908370 w 6296628"/>
              <a:gd name="connsiteY2" fmla="*/ 0 h 1276301"/>
              <a:gd name="connsiteX3" fmla="*/ 0 w 6296628"/>
              <a:gd name="connsiteY3" fmla="*/ 1276301 h 1276301"/>
              <a:gd name="connsiteX0" fmla="*/ 0 w 6296628"/>
              <a:gd name="connsiteY0" fmla="*/ 1276301 h 1276301"/>
              <a:gd name="connsiteX1" fmla="*/ 6296628 w 6296628"/>
              <a:gd name="connsiteY1" fmla="*/ 1276301 h 1276301"/>
              <a:gd name="connsiteX2" fmla="*/ 2908370 w 6296628"/>
              <a:gd name="connsiteY2" fmla="*/ 0 h 1276301"/>
              <a:gd name="connsiteX3" fmla="*/ 0 w 6296628"/>
              <a:gd name="connsiteY3" fmla="*/ 1276301 h 1276301"/>
              <a:gd name="connsiteX0" fmla="*/ 0 w 6296628"/>
              <a:gd name="connsiteY0" fmla="*/ 1276301 h 1276301"/>
              <a:gd name="connsiteX1" fmla="*/ 6296628 w 6296628"/>
              <a:gd name="connsiteY1" fmla="*/ 1276301 h 1276301"/>
              <a:gd name="connsiteX2" fmla="*/ 3188162 w 6296628"/>
              <a:gd name="connsiteY2" fmla="*/ 0 h 1276301"/>
              <a:gd name="connsiteX3" fmla="*/ 0 w 6296628"/>
              <a:gd name="connsiteY3" fmla="*/ 1276301 h 1276301"/>
              <a:gd name="connsiteX0" fmla="*/ 0 w 6296628"/>
              <a:gd name="connsiteY0" fmla="*/ 1276301 h 1276301"/>
              <a:gd name="connsiteX1" fmla="*/ 6296628 w 6296628"/>
              <a:gd name="connsiteY1" fmla="*/ 1276301 h 1276301"/>
              <a:gd name="connsiteX2" fmla="*/ 3138199 w 6296628"/>
              <a:gd name="connsiteY2" fmla="*/ 0 h 1276301"/>
              <a:gd name="connsiteX3" fmla="*/ 0 w 6296628"/>
              <a:gd name="connsiteY3" fmla="*/ 1276301 h 1276301"/>
              <a:gd name="connsiteX0" fmla="*/ 0 w 6296628"/>
              <a:gd name="connsiteY0" fmla="*/ 1276301 h 1276301"/>
              <a:gd name="connsiteX1" fmla="*/ 6296628 w 6296628"/>
              <a:gd name="connsiteY1" fmla="*/ 1276301 h 1276301"/>
              <a:gd name="connsiteX2" fmla="*/ 3188162 w 6296628"/>
              <a:gd name="connsiteY2" fmla="*/ 0 h 1276301"/>
              <a:gd name="connsiteX3" fmla="*/ 0 w 6296628"/>
              <a:gd name="connsiteY3" fmla="*/ 1276301 h 1276301"/>
              <a:gd name="connsiteX0" fmla="*/ 0 w 6296628"/>
              <a:gd name="connsiteY0" fmla="*/ 1276301 h 1276301"/>
              <a:gd name="connsiteX1" fmla="*/ 6296628 w 6296628"/>
              <a:gd name="connsiteY1" fmla="*/ 1276301 h 1276301"/>
              <a:gd name="connsiteX2" fmla="*/ 3128206 w 6296628"/>
              <a:gd name="connsiteY2" fmla="*/ 0 h 1276301"/>
              <a:gd name="connsiteX3" fmla="*/ 0 w 6296628"/>
              <a:gd name="connsiteY3" fmla="*/ 1276301 h 1276301"/>
              <a:gd name="connsiteX0" fmla="*/ 0 w 6296628"/>
              <a:gd name="connsiteY0" fmla="*/ 1276301 h 1276301"/>
              <a:gd name="connsiteX1" fmla="*/ 6296628 w 6296628"/>
              <a:gd name="connsiteY1" fmla="*/ 1276301 h 1276301"/>
              <a:gd name="connsiteX2" fmla="*/ 3128206 w 6296628"/>
              <a:gd name="connsiteY2" fmla="*/ 0 h 1276301"/>
              <a:gd name="connsiteX3" fmla="*/ 0 w 6296628"/>
              <a:gd name="connsiteY3" fmla="*/ 1276301 h 1276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96628" h="1276301">
                <a:moveTo>
                  <a:pt x="0" y="1276301"/>
                </a:moveTo>
                <a:lnTo>
                  <a:pt x="6296628" y="1276301"/>
                </a:lnTo>
                <a:cubicBezTo>
                  <a:pt x="4203274" y="1266784"/>
                  <a:pt x="4177644" y="0"/>
                  <a:pt x="3128206" y="0"/>
                </a:cubicBezTo>
                <a:cubicBezTo>
                  <a:pt x="2072295" y="11060"/>
                  <a:pt x="2092989" y="1257910"/>
                  <a:pt x="0" y="1276301"/>
                </a:cubicBezTo>
                <a:close/>
              </a:path>
            </a:pathLst>
          </a:custGeom>
          <a:solidFill>
            <a:srgbClr val="084570">
              <a:alpha val="14902"/>
            </a:srgbClr>
          </a:solidFill>
          <a:ln w="38100">
            <a:solidFill>
              <a:srgbClr val="084570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97" name="Groupe 196">
            <a:extLst>
              <a:ext uri="{FF2B5EF4-FFF2-40B4-BE49-F238E27FC236}">
                <a16:creationId xmlns:a16="http://schemas.microsoft.com/office/drawing/2014/main" id="{0B7A8DAB-2235-4B24-AD93-8D14C074C6B4}"/>
              </a:ext>
            </a:extLst>
          </p:cNvPr>
          <p:cNvGrpSpPr/>
          <p:nvPr/>
        </p:nvGrpSpPr>
        <p:grpSpPr>
          <a:xfrm>
            <a:off x="222726" y="2028890"/>
            <a:ext cx="2140133" cy="394171"/>
            <a:chOff x="3086071" y="5700451"/>
            <a:chExt cx="6449568" cy="1083665"/>
          </a:xfrm>
        </p:grpSpPr>
        <p:pic>
          <p:nvPicPr>
            <p:cNvPr id="198" name="Gradient">
              <a:extLst>
                <a:ext uri="{FF2B5EF4-FFF2-40B4-BE49-F238E27FC236}">
                  <a16:creationId xmlns:a16="http://schemas.microsoft.com/office/drawing/2014/main" id="{14450BCC-75DD-48DE-BBEB-1ED6F3DDF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88"/>
            <a:stretch/>
          </p:blipFill>
          <p:spPr>
            <a:xfrm>
              <a:off x="3086071" y="5700451"/>
              <a:ext cx="6449568" cy="365125"/>
            </a:xfrm>
            <a:prstGeom prst="rect">
              <a:avLst/>
            </a:prstGeom>
          </p:spPr>
        </p:pic>
        <p:sp>
          <p:nvSpPr>
            <p:cNvPr id="199" name="ZoneTexte 198">
              <a:extLst>
                <a:ext uri="{FF2B5EF4-FFF2-40B4-BE49-F238E27FC236}">
                  <a16:creationId xmlns:a16="http://schemas.microsoft.com/office/drawing/2014/main" id="{C6E8E7CE-E161-4FC5-900B-887FF71BA2E7}"/>
                </a:ext>
              </a:extLst>
            </p:cNvPr>
            <p:cNvSpPr txBox="1"/>
            <p:nvPr/>
          </p:nvSpPr>
          <p:spPr>
            <a:xfrm>
              <a:off x="5653373" y="6022583"/>
              <a:ext cx="1314961" cy="7615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BGE</a:t>
              </a:r>
              <a:endParaRPr lang="fr-FR" sz="1000" b="1" dirty="0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</p:grpSp>
      <p:grpSp>
        <p:nvGrpSpPr>
          <p:cNvPr id="200" name="Groupe 199">
            <a:extLst>
              <a:ext uri="{FF2B5EF4-FFF2-40B4-BE49-F238E27FC236}">
                <a16:creationId xmlns:a16="http://schemas.microsoft.com/office/drawing/2014/main" id="{F22F2485-209D-4D84-882B-E2437177E285}"/>
              </a:ext>
            </a:extLst>
          </p:cNvPr>
          <p:cNvGrpSpPr/>
          <p:nvPr/>
        </p:nvGrpSpPr>
        <p:grpSpPr>
          <a:xfrm>
            <a:off x="2661491" y="2028890"/>
            <a:ext cx="2140133" cy="394171"/>
            <a:chOff x="3086071" y="5700451"/>
            <a:chExt cx="6449568" cy="1083665"/>
          </a:xfrm>
        </p:grpSpPr>
        <p:pic>
          <p:nvPicPr>
            <p:cNvPr id="201" name="Gradient">
              <a:extLst>
                <a:ext uri="{FF2B5EF4-FFF2-40B4-BE49-F238E27FC236}">
                  <a16:creationId xmlns:a16="http://schemas.microsoft.com/office/drawing/2014/main" id="{77383E77-F517-4522-A6DF-BEA2E869B4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88"/>
            <a:stretch/>
          </p:blipFill>
          <p:spPr>
            <a:xfrm>
              <a:off x="3086071" y="5700451"/>
              <a:ext cx="6449568" cy="365125"/>
            </a:xfrm>
            <a:prstGeom prst="rect">
              <a:avLst/>
            </a:prstGeom>
          </p:spPr>
        </p:pic>
        <p:sp>
          <p:nvSpPr>
            <p:cNvPr id="202" name="ZoneTexte 201">
              <a:extLst>
                <a:ext uri="{FF2B5EF4-FFF2-40B4-BE49-F238E27FC236}">
                  <a16:creationId xmlns:a16="http://schemas.microsoft.com/office/drawing/2014/main" id="{530F7BF6-90EC-4C39-ABDA-9911998C7298}"/>
                </a:ext>
              </a:extLst>
            </p:cNvPr>
            <p:cNvSpPr txBox="1"/>
            <p:nvPr/>
          </p:nvSpPr>
          <p:spPr>
            <a:xfrm>
              <a:off x="5653373" y="6022583"/>
              <a:ext cx="1314961" cy="7615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BGE</a:t>
              </a:r>
              <a:endParaRPr lang="fr-FR" sz="1000" b="1" dirty="0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</p:grpSp>
      <p:grpSp>
        <p:nvGrpSpPr>
          <p:cNvPr id="203" name="Groupe 202">
            <a:extLst>
              <a:ext uri="{FF2B5EF4-FFF2-40B4-BE49-F238E27FC236}">
                <a16:creationId xmlns:a16="http://schemas.microsoft.com/office/drawing/2014/main" id="{BCBF125F-C879-48AF-B222-AE5DA81F5A37}"/>
              </a:ext>
            </a:extLst>
          </p:cNvPr>
          <p:cNvGrpSpPr/>
          <p:nvPr/>
        </p:nvGrpSpPr>
        <p:grpSpPr>
          <a:xfrm>
            <a:off x="5100256" y="2028890"/>
            <a:ext cx="2140133" cy="394171"/>
            <a:chOff x="3086071" y="5700451"/>
            <a:chExt cx="6449568" cy="1083665"/>
          </a:xfrm>
        </p:grpSpPr>
        <p:pic>
          <p:nvPicPr>
            <p:cNvPr id="204" name="Gradient">
              <a:extLst>
                <a:ext uri="{FF2B5EF4-FFF2-40B4-BE49-F238E27FC236}">
                  <a16:creationId xmlns:a16="http://schemas.microsoft.com/office/drawing/2014/main" id="{3932BB12-531C-4110-8AF2-B730E8B9E1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88"/>
            <a:stretch/>
          </p:blipFill>
          <p:spPr>
            <a:xfrm>
              <a:off x="3086071" y="5700451"/>
              <a:ext cx="6449568" cy="365125"/>
            </a:xfrm>
            <a:prstGeom prst="rect">
              <a:avLst/>
            </a:prstGeom>
          </p:spPr>
        </p:pic>
        <p:sp>
          <p:nvSpPr>
            <p:cNvPr id="205" name="ZoneTexte 204">
              <a:extLst>
                <a:ext uri="{FF2B5EF4-FFF2-40B4-BE49-F238E27FC236}">
                  <a16:creationId xmlns:a16="http://schemas.microsoft.com/office/drawing/2014/main" id="{0E64FD14-5F45-42C9-A1D4-A0308577B2B5}"/>
                </a:ext>
              </a:extLst>
            </p:cNvPr>
            <p:cNvSpPr txBox="1"/>
            <p:nvPr/>
          </p:nvSpPr>
          <p:spPr>
            <a:xfrm>
              <a:off x="5653373" y="6022583"/>
              <a:ext cx="1314961" cy="7615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BGE</a:t>
              </a:r>
              <a:endParaRPr lang="fr-FR" sz="1000" b="1" dirty="0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</p:grpSp>
      <p:sp>
        <p:nvSpPr>
          <p:cNvPr id="206" name="ZoneTexte 205">
            <a:extLst>
              <a:ext uri="{FF2B5EF4-FFF2-40B4-BE49-F238E27FC236}">
                <a16:creationId xmlns:a16="http://schemas.microsoft.com/office/drawing/2014/main" id="{1E1DD241-60FF-4144-AF50-29B47A0866AC}"/>
              </a:ext>
            </a:extLst>
          </p:cNvPr>
          <p:cNvSpPr txBox="1"/>
          <p:nvPr/>
        </p:nvSpPr>
        <p:spPr>
          <a:xfrm>
            <a:off x="344147" y="554391"/>
            <a:ext cx="18838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Density </a:t>
            </a:r>
            <a:r>
              <a:rPr lang="fr-FR" sz="1400" b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law</a:t>
            </a:r>
            <a:r>
              <a:rPr lang="fr-FR" sz="14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sz="1400" b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assumption</a:t>
            </a:r>
            <a:endParaRPr lang="fr-FR" sz="14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07" name="ZoneTexte 206">
            <a:extLst>
              <a:ext uri="{FF2B5EF4-FFF2-40B4-BE49-F238E27FC236}">
                <a16:creationId xmlns:a16="http://schemas.microsoft.com/office/drawing/2014/main" id="{1270E940-A8F6-486D-9DE8-10B947CCF489}"/>
              </a:ext>
            </a:extLst>
          </p:cNvPr>
          <p:cNvSpPr txBox="1"/>
          <p:nvPr/>
        </p:nvSpPr>
        <p:spPr>
          <a:xfrm>
            <a:off x="2752452" y="554391"/>
            <a:ext cx="1980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Phenotype</a:t>
            </a:r>
            <a:r>
              <a:rPr lang="fr-FR" sz="14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sz="1400" b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discretization</a:t>
            </a:r>
            <a:endParaRPr lang="fr-FR" sz="14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08" name="ZoneTexte 207">
            <a:extLst>
              <a:ext uri="{FF2B5EF4-FFF2-40B4-BE49-F238E27FC236}">
                <a16:creationId xmlns:a16="http://schemas.microsoft.com/office/drawing/2014/main" id="{D1BEC62D-E97B-42F6-BF61-6356A878B0B5}"/>
              </a:ext>
            </a:extLst>
          </p:cNvPr>
          <p:cNvSpPr txBox="1"/>
          <p:nvPr/>
        </p:nvSpPr>
        <p:spPr>
          <a:xfrm>
            <a:off x="5174393" y="554391"/>
            <a:ext cx="1978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Monomorphic</a:t>
            </a:r>
            <a:r>
              <a:rPr lang="fr-FR" sz="14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population</a:t>
            </a:r>
          </a:p>
        </p:txBody>
      </p:sp>
      <p:sp>
        <p:nvSpPr>
          <p:cNvPr id="209" name="Flèche : bas 208">
            <a:extLst>
              <a:ext uri="{FF2B5EF4-FFF2-40B4-BE49-F238E27FC236}">
                <a16:creationId xmlns:a16="http://schemas.microsoft.com/office/drawing/2014/main" id="{EACC8299-D02B-4582-BB4C-5D3FFA39D598}"/>
              </a:ext>
            </a:extLst>
          </p:cNvPr>
          <p:cNvSpPr/>
          <p:nvPr/>
        </p:nvSpPr>
        <p:spPr>
          <a:xfrm flipV="1">
            <a:off x="1096326" y="2696325"/>
            <a:ext cx="379489" cy="670560"/>
          </a:xfrm>
          <a:prstGeom prst="downArrow">
            <a:avLst>
              <a:gd name="adj1" fmla="val 50000"/>
              <a:gd name="adj2" fmla="val 87482"/>
            </a:avLst>
          </a:prstGeom>
          <a:solidFill>
            <a:srgbClr val="08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0" name="Flèche : bas 209">
            <a:extLst>
              <a:ext uri="{FF2B5EF4-FFF2-40B4-BE49-F238E27FC236}">
                <a16:creationId xmlns:a16="http://schemas.microsoft.com/office/drawing/2014/main" id="{763F8E16-4EE7-4566-B164-757D20E7F0EC}"/>
              </a:ext>
            </a:extLst>
          </p:cNvPr>
          <p:cNvSpPr/>
          <p:nvPr/>
        </p:nvSpPr>
        <p:spPr>
          <a:xfrm flipV="1">
            <a:off x="3552720" y="2696325"/>
            <a:ext cx="379489" cy="670560"/>
          </a:xfrm>
          <a:prstGeom prst="downArrow">
            <a:avLst>
              <a:gd name="adj1" fmla="val 50000"/>
              <a:gd name="adj2" fmla="val 87482"/>
            </a:avLst>
          </a:prstGeom>
          <a:solidFill>
            <a:srgbClr val="08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1" name="Flèche : bas 210">
            <a:extLst>
              <a:ext uri="{FF2B5EF4-FFF2-40B4-BE49-F238E27FC236}">
                <a16:creationId xmlns:a16="http://schemas.microsoft.com/office/drawing/2014/main" id="{F11FEC5C-8D0E-444B-8DEA-3AB23E6471A1}"/>
              </a:ext>
            </a:extLst>
          </p:cNvPr>
          <p:cNvSpPr/>
          <p:nvPr/>
        </p:nvSpPr>
        <p:spPr>
          <a:xfrm flipV="1">
            <a:off x="5973857" y="2696325"/>
            <a:ext cx="379489" cy="670560"/>
          </a:xfrm>
          <a:prstGeom prst="downArrow">
            <a:avLst>
              <a:gd name="adj1" fmla="val 50000"/>
              <a:gd name="adj2" fmla="val 87482"/>
            </a:avLst>
          </a:prstGeom>
          <a:solidFill>
            <a:srgbClr val="0845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E0C752DA-537B-4B9A-86F3-883A1A7A2EC3}"/>
              </a:ext>
            </a:extLst>
          </p:cNvPr>
          <p:cNvSpPr txBox="1"/>
          <p:nvPr/>
        </p:nvSpPr>
        <p:spPr>
          <a:xfrm>
            <a:off x="4621734" y="3919233"/>
            <a:ext cx="2345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b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Individual-based</a:t>
            </a:r>
            <a:r>
              <a:rPr lang="fr-FR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model</a:t>
            </a:r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id="{F9C32DC1-19B9-461D-9ACA-280D0FBC0B60}"/>
              </a:ext>
            </a:extLst>
          </p:cNvPr>
          <p:cNvSpPr txBox="1"/>
          <p:nvPr/>
        </p:nvSpPr>
        <p:spPr>
          <a:xfrm>
            <a:off x="4836536" y="3919233"/>
            <a:ext cx="2130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Density-</a:t>
            </a:r>
            <a:r>
              <a:rPr lang="fr-FR" b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based</a:t>
            </a:r>
            <a:r>
              <a:rPr lang="fr-FR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model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BFE72CAA-6408-41A5-BADC-7BB182F62D86}"/>
              </a:ext>
            </a:extLst>
          </p:cNvPr>
          <p:cNvSpPr/>
          <p:nvPr/>
        </p:nvSpPr>
        <p:spPr>
          <a:xfrm>
            <a:off x="7845956" y="4105263"/>
            <a:ext cx="1436926" cy="1921441"/>
          </a:xfrm>
          <a:prstGeom prst="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Arc 103">
            <a:extLst>
              <a:ext uri="{FF2B5EF4-FFF2-40B4-BE49-F238E27FC236}">
                <a16:creationId xmlns:a16="http://schemas.microsoft.com/office/drawing/2014/main" id="{507B08E9-DFE4-4DB7-A7DB-BA62D36FAAE5}"/>
              </a:ext>
            </a:extLst>
          </p:cNvPr>
          <p:cNvSpPr/>
          <p:nvPr/>
        </p:nvSpPr>
        <p:spPr>
          <a:xfrm rot="18900000">
            <a:off x="8435970" y="3325430"/>
            <a:ext cx="2457136" cy="2457133"/>
          </a:xfrm>
          <a:prstGeom prst="arc">
            <a:avLst>
              <a:gd name="adj1" fmla="val 4253319"/>
              <a:gd name="adj2" fmla="val 8872668"/>
            </a:avLst>
          </a:prstGeom>
          <a:ln w="76200">
            <a:solidFill>
              <a:schemeClr val="bg1"/>
            </a:solidFill>
            <a:round/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5" name="Arc 104">
            <a:extLst>
              <a:ext uri="{FF2B5EF4-FFF2-40B4-BE49-F238E27FC236}">
                <a16:creationId xmlns:a16="http://schemas.microsoft.com/office/drawing/2014/main" id="{3C3FAF1A-3871-4E14-9DAB-05807335BE8E}"/>
              </a:ext>
            </a:extLst>
          </p:cNvPr>
          <p:cNvSpPr/>
          <p:nvPr/>
        </p:nvSpPr>
        <p:spPr>
          <a:xfrm rot="18900000">
            <a:off x="8435970" y="3325430"/>
            <a:ext cx="2457136" cy="2457133"/>
          </a:xfrm>
          <a:prstGeom prst="arc">
            <a:avLst>
              <a:gd name="adj1" fmla="val 4253319"/>
              <a:gd name="adj2" fmla="val 12173650"/>
            </a:avLst>
          </a:prstGeom>
          <a:ln w="76200">
            <a:solidFill>
              <a:schemeClr val="bg1"/>
            </a:solidFill>
            <a:round/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6" name="Arc 105">
            <a:extLst>
              <a:ext uri="{FF2B5EF4-FFF2-40B4-BE49-F238E27FC236}">
                <a16:creationId xmlns:a16="http://schemas.microsoft.com/office/drawing/2014/main" id="{42A46E1E-063D-47D7-AA30-90F53946938F}"/>
              </a:ext>
            </a:extLst>
          </p:cNvPr>
          <p:cNvSpPr/>
          <p:nvPr/>
        </p:nvSpPr>
        <p:spPr>
          <a:xfrm rot="8100000">
            <a:off x="8435970" y="3325427"/>
            <a:ext cx="2457134" cy="2457137"/>
          </a:xfrm>
          <a:prstGeom prst="arc">
            <a:avLst>
              <a:gd name="adj1" fmla="val 4253319"/>
              <a:gd name="adj2" fmla="val 12067339"/>
            </a:avLst>
          </a:prstGeom>
          <a:ln w="76200">
            <a:solidFill>
              <a:schemeClr val="bg1"/>
            </a:solidFill>
            <a:round/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7" name="Graphique 106">
            <a:extLst>
              <a:ext uri="{FF2B5EF4-FFF2-40B4-BE49-F238E27FC236}">
                <a16:creationId xmlns:a16="http://schemas.microsoft.com/office/drawing/2014/main" id="{CB8A6EB3-55A5-4455-9052-C44C4E3044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87440" y="4220493"/>
            <a:ext cx="632110" cy="632110"/>
          </a:xfrm>
          <a:prstGeom prst="rect">
            <a:avLst/>
          </a:prstGeom>
        </p:spPr>
      </p:pic>
      <p:pic>
        <p:nvPicPr>
          <p:cNvPr id="108" name="Graphique 107">
            <a:extLst>
              <a:ext uri="{FF2B5EF4-FFF2-40B4-BE49-F238E27FC236}">
                <a16:creationId xmlns:a16="http://schemas.microsoft.com/office/drawing/2014/main" id="{186FB2E5-EE7F-4C32-BCA0-2937C02C97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64306" y="4226277"/>
            <a:ext cx="600222" cy="600222"/>
          </a:xfrm>
          <a:prstGeom prst="rect">
            <a:avLst/>
          </a:prstGeom>
        </p:spPr>
      </p:pic>
      <p:sp>
        <p:nvSpPr>
          <p:cNvPr id="109" name="Arc 108">
            <a:extLst>
              <a:ext uri="{FF2B5EF4-FFF2-40B4-BE49-F238E27FC236}">
                <a16:creationId xmlns:a16="http://schemas.microsoft.com/office/drawing/2014/main" id="{24FE312F-D62F-467D-B3F1-18E799295146}"/>
              </a:ext>
            </a:extLst>
          </p:cNvPr>
          <p:cNvSpPr/>
          <p:nvPr/>
        </p:nvSpPr>
        <p:spPr>
          <a:xfrm>
            <a:off x="7998072" y="4604796"/>
            <a:ext cx="1089486" cy="1089486"/>
          </a:xfrm>
          <a:prstGeom prst="arc">
            <a:avLst>
              <a:gd name="adj1" fmla="val 18577983"/>
              <a:gd name="adj2" fmla="val 13578115"/>
            </a:avLst>
          </a:prstGeom>
          <a:ln w="76200">
            <a:solidFill>
              <a:schemeClr val="bg1"/>
            </a:solidFill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0" name="ZoneTexte 109">
            <a:extLst>
              <a:ext uri="{FF2B5EF4-FFF2-40B4-BE49-F238E27FC236}">
                <a16:creationId xmlns:a16="http://schemas.microsoft.com/office/drawing/2014/main" id="{BB3AB6B4-4CD4-4231-807D-67D36E38BDEB}"/>
              </a:ext>
            </a:extLst>
          </p:cNvPr>
          <p:cNvSpPr txBox="1"/>
          <p:nvPr/>
        </p:nvSpPr>
        <p:spPr>
          <a:xfrm>
            <a:off x="9473477" y="2843985"/>
            <a:ext cx="9108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Open Sans" panose="020B0606030504020204" pitchFamily="34" charset="0"/>
              </a:rPr>
              <a:t>generation</a:t>
            </a:r>
            <a:endParaRPr lang="fr-FR" sz="1400" i="1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C370D857-8BE2-4117-AD0E-16123F04FE5E}"/>
              </a:ext>
            </a:extLst>
          </p:cNvPr>
          <p:cNvSpPr txBox="1"/>
          <p:nvPr/>
        </p:nvSpPr>
        <p:spPr>
          <a:xfrm>
            <a:off x="10193955" y="2843985"/>
            <a:ext cx="846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Open Sans" panose="020B0606030504020204" pitchFamily="34" charset="0"/>
              </a:rPr>
              <a:t>-</a:t>
            </a:r>
            <a:r>
              <a:rPr lang="fr-FR" sz="1400" i="1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Open Sans" panose="020B0606030504020204" pitchFamily="34" charset="0"/>
              </a:rPr>
              <a:t>selection</a:t>
            </a:r>
            <a:endParaRPr lang="fr-FR" sz="1400" i="1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id="{DF26CCF0-C390-45BA-8FE7-92E76289F5F1}"/>
              </a:ext>
            </a:extLst>
          </p:cNvPr>
          <p:cNvSpPr txBox="1"/>
          <p:nvPr/>
        </p:nvSpPr>
        <p:spPr>
          <a:xfrm>
            <a:off x="9152858" y="2845807"/>
            <a:ext cx="511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Open Sans" panose="020B0606030504020204" pitchFamily="34" charset="0"/>
              </a:rPr>
              <a:t>The ‘</a:t>
            </a:r>
          </a:p>
        </p:txBody>
      </p:sp>
      <p:sp>
        <p:nvSpPr>
          <p:cNvPr id="113" name="ZoneTexte 112">
            <a:extLst>
              <a:ext uri="{FF2B5EF4-FFF2-40B4-BE49-F238E27FC236}">
                <a16:creationId xmlns:a16="http://schemas.microsoft.com/office/drawing/2014/main" id="{37412F21-DA03-4C5C-849F-F4C0BE6E9C41}"/>
              </a:ext>
            </a:extLst>
          </p:cNvPr>
          <p:cNvSpPr txBox="1"/>
          <p:nvPr/>
        </p:nvSpPr>
        <p:spPr>
          <a:xfrm>
            <a:off x="10852494" y="2845807"/>
            <a:ext cx="606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Open Sans" panose="020B0606030504020204" pitchFamily="34" charset="0"/>
              </a:rPr>
              <a:t>’ cycle</a:t>
            </a:r>
          </a:p>
        </p:txBody>
      </p:sp>
    </p:spTree>
    <p:extLst>
      <p:ext uri="{BB962C8B-B14F-4D97-AF65-F5344CB8AC3E}">
        <p14:creationId xmlns:p14="http://schemas.microsoft.com/office/powerpoint/2010/main" val="246006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36107 0.5800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0" y="2900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04167E-6 -4.44444E-6 L -0.17305 0.4687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2342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91667E-6 -2.59259E-6 L -0.09544 -0.0893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79" y="-4468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3.54167E-6 2.59259E-6 L -0.16328 0.3030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1513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875E-6 -1.48148E-6 L 0.13372 0.4101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2050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4.44444E-6 L 0.16849 0.6111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4" y="3055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6.25E-7 -3.7037E-6 L -0.20547 0.2442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73" y="1219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1.66667E-6 -3.7037E-7 L 0.0513 0.1148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574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1.04167E-6 3.7037E-6 L -0.00664 0.3756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1877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2.5E-6 -7.40741E-7 L 0.27604 0.253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2" y="12685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95833E-6 7.40741E-7 L 0.48438 0.14143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19" y="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5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8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1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4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7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0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3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6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9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2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"/>
                            </p:stCondLst>
                            <p:childTnLst>
                              <p:par>
                                <p:cTn id="108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9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2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3" grpId="0" animBg="1"/>
      <p:bldP spid="194" grpId="0" animBg="1"/>
      <p:bldP spid="195" grpId="0" animBg="1"/>
      <p:bldP spid="196" grpId="0" animBg="1"/>
      <p:bldP spid="206" grpId="0"/>
      <p:bldP spid="207" grpId="0"/>
      <p:bldP spid="208" grpId="0"/>
      <p:bldP spid="209" grpId="0" animBg="1"/>
      <p:bldP spid="210" grpId="0" animBg="1"/>
      <p:bldP spid="211" grpId="0" animBg="1"/>
      <p:bldP spid="93" grpId="0"/>
      <p:bldP spid="93" grpId="1"/>
      <p:bldP spid="94" grpId="0"/>
      <p:bldP spid="103" grpId="0" animBg="1"/>
      <p:bldP spid="103" grpId="1" animBg="1"/>
      <p:bldP spid="104" grpId="0" animBg="1"/>
      <p:bldP spid="104" grpId="1" animBg="1"/>
      <p:bldP spid="105" grpId="0" animBg="1"/>
      <p:bldP spid="106" grpId="0" animBg="1"/>
      <p:bldP spid="109" grpId="0" animBg="1"/>
      <p:bldP spid="109" grpId="1" animBg="1"/>
      <p:bldP spid="110" grpId="0"/>
      <p:bldP spid="110" grpId="1"/>
      <p:bldP spid="111" grpId="0"/>
      <p:bldP spid="111" grpId="1"/>
      <p:bldP spid="112" grpId="0"/>
      <p:bldP spid="112" grpId="1"/>
      <p:bldP spid="113" grpId="0"/>
      <p:bldP spid="113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94490395-DC98-4971-9AD2-0ECF3E6EBF75}"/>
                  </a:ext>
                </a:extLst>
              </p:cNvPr>
              <p:cNvSpPr txBox="1"/>
              <p:nvPr/>
            </p:nvSpPr>
            <p:spPr>
              <a:xfrm>
                <a:off x="1184244" y="1809642"/>
                <a:ext cx="251062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fr-FR" sz="2400" smtClean="0">
                          <a:latin typeface="Cambria Math" panose="02040503050406030204" pitchFamily="18" charset="0"/>
                          <a:ea typeface="Roboto Condensed" panose="02000000000000000000" pitchFamily="2" charset="0"/>
                        </a:rPr>
                        <m:t>=</m:t>
                      </m:r>
                      <m:r>
                        <a:rPr lang="fr-FR" sz="2400" smtClean="0">
                          <a:latin typeface="Cambria Math" panose="02040503050406030204" pitchFamily="18" charset="0"/>
                          <a:ea typeface="Roboto Condensed" panose="02000000000000000000" pitchFamily="2" charset="0"/>
                        </a:rPr>
                        <m:t>𝛼</m:t>
                      </m:r>
                      <m:r>
                        <a:rPr lang="fr-FR" sz="2400" smtClean="0">
                          <a:latin typeface="Cambria Math" panose="02040503050406030204" pitchFamily="18" charset="0"/>
                          <a:ea typeface="Roboto Condensed" panose="02000000000000000000" pitchFamily="2" charset="0"/>
                        </a:rPr>
                        <m:t>⋅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  <a:ea typeface="Roboto Condensed" panose="02000000000000000000" pitchFamily="2" charset="0"/>
                        </a:rPr>
                        <m:t>𝐵</m:t>
                      </m:r>
                      <m:r>
                        <a:rPr lang="fr-FR" sz="2400" smtClean="0">
                          <a:latin typeface="Cambria Math" panose="02040503050406030204" pitchFamily="18" charset="0"/>
                          <a:ea typeface="Roboto Condensed" panose="02000000000000000000" pitchFamily="2" charset="0"/>
                        </a:rPr>
                        <m:t>⋅</m:t>
                      </m:r>
                      <m:r>
                        <a:rPr lang="fr-FR" sz="2400" smtClean="0">
                          <a:latin typeface="Cambria Math" panose="02040503050406030204" pitchFamily="18" charset="0"/>
                          <a:ea typeface="Roboto Condensed" panose="02000000000000000000" pitchFamily="2" charset="0"/>
                        </a:rPr>
                        <m:t>𝑃</m:t>
                      </m:r>
                      <m:r>
                        <a:rPr lang="fr-FR" sz="2400" smtClean="0">
                          <a:latin typeface="Cambria Math" panose="02040503050406030204" pitchFamily="18" charset="0"/>
                          <a:ea typeface="Roboto Condensed" panose="02000000000000000000" pitchFamily="2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fr-FR" sz="2400" b="0" i="0" smtClean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m:t>BGE</m:t>
                      </m:r>
                      <m:r>
                        <a:rPr lang="fr-FR" sz="2400">
                          <a:latin typeface="Cambria Math" panose="02040503050406030204" pitchFamily="18" charset="0"/>
                          <a:ea typeface="Roboto Condensed" panose="02000000000000000000" pitchFamily="2" charset="0"/>
                        </a:rPr>
                        <m:t>,</m:t>
                      </m:r>
                      <m:r>
                        <a:rPr lang="fr-FR" sz="2400">
                          <a:latin typeface="Cambria Math" panose="02040503050406030204" pitchFamily="18" charset="0"/>
                          <a:ea typeface="Roboto Condensed" panose="02000000000000000000" pitchFamily="2" charset="0"/>
                        </a:rPr>
                        <m:t>𝐸</m:t>
                      </m:r>
                      <m:r>
                        <a:rPr lang="fr-FR" sz="2400">
                          <a:latin typeface="Cambria Math" panose="02040503050406030204" pitchFamily="18" charset="0"/>
                          <a:ea typeface="Roboto Condensed" panose="02000000000000000000" pitchFamily="2" charset="0"/>
                        </a:rPr>
                        <m:t>)</m:t>
                      </m:r>
                    </m:oMath>
                  </m:oMathPara>
                </a14:m>
                <a:endParaRPr lang="fr-FR" sz="2400" dirty="0">
                  <a:latin typeface="Roboto Condensed" panose="02000000000000000000" pitchFamily="2" charset="0"/>
                  <a:ea typeface="Roboto Condensed" panose="02000000000000000000" pitchFamily="2" charset="0"/>
                </a:endParaRP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94490395-DC98-4971-9AD2-0ECF3E6EBF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4244" y="1809642"/>
                <a:ext cx="2510623" cy="369332"/>
              </a:xfrm>
              <a:prstGeom prst="rect">
                <a:avLst/>
              </a:prstGeom>
              <a:blipFill>
                <a:blip r:embed="rId3"/>
                <a:stretch>
                  <a:fillRect r="-5825" b="-3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0FE3EB71-7B39-4960-BB86-9F6FC5678C07}"/>
              </a:ext>
            </a:extLst>
          </p:cNvPr>
          <p:cNvSpPr/>
          <p:nvPr/>
        </p:nvSpPr>
        <p:spPr>
          <a:xfrm>
            <a:off x="1945301" y="1807164"/>
            <a:ext cx="333079" cy="369332"/>
          </a:xfrm>
          <a:prstGeom prst="rect">
            <a:avLst/>
          </a:prstGeom>
          <a:solidFill>
            <a:srgbClr val="F06225">
              <a:alpha val="10196"/>
            </a:srgbClr>
          </a:solidFill>
          <a:ln w="19050">
            <a:solidFill>
              <a:srgbClr val="F0622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EAC3BA9-29E8-47E9-9C1F-E56F05D6AB1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selection</a:t>
            </a:r>
            <a:r>
              <a:rPr lang="fr-FR" dirty="0"/>
              <a:t> gradient </a:t>
            </a:r>
            <a:r>
              <a:rPr lang="fr-FR" dirty="0" err="1"/>
              <a:t>equation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562851D-9E27-4F3D-BAC1-3A396883B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E4E7-BC2B-4966-A071-AA6AB7FD3884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F205ED8-935A-4CBF-B32B-3C3E9D61BC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0663" y="1478706"/>
            <a:ext cx="3932238" cy="1102448"/>
          </a:xfrm>
        </p:spPr>
        <p:txBody>
          <a:bodyPr/>
          <a:lstStyle/>
          <a:p>
            <a:r>
              <a:rPr lang="fr-FR" dirty="0"/>
              <a:t>The goal </a:t>
            </a:r>
            <a:r>
              <a:rPr lang="fr-FR" dirty="0" err="1"/>
              <a:t>is</a:t>
            </a:r>
            <a:r>
              <a:rPr lang="fr-FR" dirty="0"/>
              <a:t> to </a:t>
            </a:r>
            <a:r>
              <a:rPr lang="fr-FR" dirty="0" err="1"/>
              <a:t>describe</a:t>
            </a:r>
            <a:r>
              <a:rPr lang="fr-FR" dirty="0"/>
              <a:t>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dynamical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eco-evolutionary</a:t>
            </a:r>
            <a:r>
              <a:rPr lang="fr-FR" b="1" dirty="0">
                <a:solidFill>
                  <a:srgbClr val="F06225"/>
                </a:solidFill>
              </a:rPr>
              <a:t> </a:t>
            </a:r>
            <a:r>
              <a:rPr lang="fr-FR" dirty="0" err="1"/>
              <a:t>processes</a:t>
            </a:r>
            <a:r>
              <a:rPr lang="fr-FR" dirty="0"/>
              <a:t> </a:t>
            </a:r>
            <a:r>
              <a:rPr lang="fr-FR" dirty="0" err="1"/>
              <a:t>while</a:t>
            </a:r>
            <a:r>
              <a:rPr lang="fr-FR" dirty="0"/>
              <a:t> </a:t>
            </a:r>
            <a:r>
              <a:rPr lang="fr-FR" dirty="0" err="1"/>
              <a:t>keeping</a:t>
            </a:r>
            <a:r>
              <a:rPr lang="fr-FR" dirty="0"/>
              <a:t> the 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basic structure </a:t>
            </a:r>
            <a:r>
              <a:rPr lang="fr-FR" dirty="0"/>
              <a:t>of</a:t>
            </a:r>
            <a:r>
              <a:rPr lang="fr-FR" b="1" dirty="0">
                <a:solidFill>
                  <a:srgbClr val="F06225"/>
                </a:solidFill>
              </a:rPr>
              <a:t>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Earth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system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models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dirty="0"/>
              <a:t>intact.</a:t>
            </a: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143085B6-78F7-44EE-82BC-B0B31B59AE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43861" y="6236420"/>
            <a:ext cx="601212" cy="601212"/>
          </a:xfrm>
          <a:prstGeom prst="rect">
            <a:avLst/>
          </a:prstGeom>
        </p:spPr>
      </p:pic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DD98F069-5BEE-49B1-AEB7-BC708D277156}"/>
              </a:ext>
            </a:extLst>
          </p:cNvPr>
          <p:cNvSpPr txBox="1">
            <a:spLocks/>
          </p:cNvSpPr>
          <p:nvPr/>
        </p:nvSpPr>
        <p:spPr>
          <a:xfrm>
            <a:off x="7840663" y="5461385"/>
            <a:ext cx="3932238" cy="1102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keep</a:t>
            </a:r>
            <a:r>
              <a:rPr lang="fr-FR" dirty="0"/>
              <a:t> the </a:t>
            </a:r>
            <a:r>
              <a:rPr lang="fr-FR" dirty="0" err="1"/>
              <a:t>bacterial</a:t>
            </a:r>
            <a:r>
              <a:rPr lang="fr-FR" dirty="0"/>
              <a:t> population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monomorphic</a:t>
            </a:r>
            <a:r>
              <a:rPr lang="fr-FR" dirty="0"/>
              <a:t> for </a:t>
            </a:r>
            <a:r>
              <a:rPr lang="fr-FR" dirty="0" err="1"/>
              <a:t>each</a:t>
            </a:r>
            <a:r>
              <a:rPr lang="fr-FR" dirty="0"/>
              <a:t> </a:t>
            </a:r>
            <a:r>
              <a:rPr lang="fr-FR" dirty="0" err="1"/>
              <a:t>cell</a:t>
            </a:r>
            <a:r>
              <a:rPr lang="fr-FR" dirty="0"/>
              <a:t> and </a:t>
            </a:r>
            <a:r>
              <a:rPr lang="fr-FR" dirty="0" err="1"/>
              <a:t>describe</a:t>
            </a:r>
            <a:r>
              <a:rPr lang="fr-FR" dirty="0"/>
              <a:t> adaptation </a:t>
            </a:r>
            <a:r>
              <a:rPr lang="fr-FR" dirty="0" err="1"/>
              <a:t>through</a:t>
            </a:r>
            <a:r>
              <a:rPr lang="fr-FR" dirty="0"/>
              <a:t> an ODE.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8846476-345D-4FE5-879B-B71FC259850A}"/>
              </a:ext>
            </a:extLst>
          </p:cNvPr>
          <p:cNvSpPr txBox="1"/>
          <p:nvPr/>
        </p:nvSpPr>
        <p:spPr>
          <a:xfrm>
            <a:off x="318456" y="451413"/>
            <a:ext cx="5777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Roboto Condensed" panose="02000000000000000000" pitchFamily="2" charset="0"/>
                <a:ea typeface="Roboto Condensed" panose="02000000000000000000" pitchFamily="2" charset="0"/>
              </a:rPr>
              <a:t>For </a:t>
            </a:r>
            <a:r>
              <a:rPr lang="fr-FR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each</a:t>
            </a:r>
            <a:r>
              <a:rPr lang="fr-FR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grid</a:t>
            </a:r>
            <a:r>
              <a:rPr lang="fr-FR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cell</a:t>
            </a:r>
            <a:r>
              <a:rPr lang="fr-FR" dirty="0">
                <a:latin typeface="Roboto Condensed" panose="02000000000000000000" pitchFamily="2" charset="0"/>
                <a:ea typeface="Roboto Condensed" panose="02000000000000000000" pitchFamily="2" charset="0"/>
              </a:rPr>
              <a:t>, the </a:t>
            </a:r>
            <a:r>
              <a:rPr lang="fr-FR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evolutionary</a:t>
            </a:r>
            <a:r>
              <a:rPr lang="fr-FR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dynamics</a:t>
            </a:r>
            <a:r>
              <a:rPr lang="fr-FR" dirty="0">
                <a:latin typeface="Roboto Condensed" panose="02000000000000000000" pitchFamily="2" charset="0"/>
                <a:ea typeface="Roboto Condensed" panose="02000000000000000000" pitchFamily="2" charset="0"/>
              </a:rPr>
              <a:t> are </a:t>
            </a:r>
            <a:r>
              <a:rPr lang="fr-FR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described</a:t>
            </a:r>
            <a:r>
              <a:rPr lang="fr-FR" dirty="0">
                <a:latin typeface="Roboto Condensed" panose="02000000000000000000" pitchFamily="2" charset="0"/>
                <a:ea typeface="Roboto Condensed" panose="02000000000000000000" pitchFamily="2" charset="0"/>
              </a:rPr>
              <a:t> by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DB3C1D-4E37-41F1-A660-412C5075BF09}"/>
              </a:ext>
            </a:extLst>
          </p:cNvPr>
          <p:cNvSpPr/>
          <p:nvPr/>
        </p:nvSpPr>
        <p:spPr>
          <a:xfrm>
            <a:off x="1513501" y="1807164"/>
            <a:ext cx="333079" cy="369332"/>
          </a:xfrm>
          <a:prstGeom prst="rect">
            <a:avLst/>
          </a:prstGeom>
          <a:solidFill>
            <a:srgbClr val="F06225">
              <a:alpha val="10196"/>
            </a:srgbClr>
          </a:solidFill>
          <a:ln w="19050">
            <a:solidFill>
              <a:srgbClr val="F0622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624EFBE-D9DA-45A3-8846-055C299CE4C2}"/>
              </a:ext>
            </a:extLst>
          </p:cNvPr>
          <p:cNvSpPr txBox="1"/>
          <p:nvPr/>
        </p:nvSpPr>
        <p:spPr>
          <a:xfrm>
            <a:off x="65669" y="2427265"/>
            <a:ext cx="1447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Adaptive </a:t>
            </a:r>
            <a:r>
              <a:rPr lang="fr-FR" sz="14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capacity</a:t>
            </a:r>
            <a:endParaRPr lang="fr-FR" sz="14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5070C75-1627-4CBF-8307-D92AFA25432A}"/>
              </a:ext>
            </a:extLst>
          </p:cNvPr>
          <p:cNvSpPr txBox="1"/>
          <p:nvPr/>
        </p:nvSpPr>
        <p:spPr>
          <a:xfrm>
            <a:off x="2278380" y="2427265"/>
            <a:ext cx="1247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Population size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BD5738E-FC42-4856-BBAA-32251323DDF4}"/>
              </a:ext>
            </a:extLst>
          </p:cNvPr>
          <p:cNvSpPr/>
          <p:nvPr/>
        </p:nvSpPr>
        <p:spPr>
          <a:xfrm>
            <a:off x="2399922" y="1725930"/>
            <a:ext cx="1416942" cy="531800"/>
          </a:xfrm>
          <a:prstGeom prst="rect">
            <a:avLst/>
          </a:prstGeom>
          <a:solidFill>
            <a:srgbClr val="084570">
              <a:alpha val="9804"/>
            </a:srgbClr>
          </a:solidFill>
          <a:ln w="19050">
            <a:solidFill>
              <a:srgbClr val="08457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 : en angle 19">
            <a:extLst>
              <a:ext uri="{FF2B5EF4-FFF2-40B4-BE49-F238E27FC236}">
                <a16:creationId xmlns:a16="http://schemas.microsoft.com/office/drawing/2014/main" id="{C49FE0D4-686C-46E1-94E4-36BF061CAEFA}"/>
              </a:ext>
            </a:extLst>
          </p:cNvPr>
          <p:cNvCxnSpPr>
            <a:stCxn id="14" idx="2"/>
            <a:endCxn id="16" idx="3"/>
          </p:cNvCxnSpPr>
          <p:nvPr/>
        </p:nvCxnSpPr>
        <p:spPr>
          <a:xfrm rot="5400000">
            <a:off x="1394442" y="2295555"/>
            <a:ext cx="404658" cy="166540"/>
          </a:xfrm>
          <a:prstGeom prst="bentConnector2">
            <a:avLst/>
          </a:prstGeom>
          <a:ln w="19050">
            <a:solidFill>
              <a:srgbClr val="F0622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 : en angle 21">
            <a:extLst>
              <a:ext uri="{FF2B5EF4-FFF2-40B4-BE49-F238E27FC236}">
                <a16:creationId xmlns:a16="http://schemas.microsoft.com/office/drawing/2014/main" id="{75447663-F515-41A0-B218-1D276D916397}"/>
              </a:ext>
            </a:extLst>
          </p:cNvPr>
          <p:cNvCxnSpPr>
            <a:stCxn id="17" idx="1"/>
            <a:endCxn id="13" idx="2"/>
          </p:cNvCxnSpPr>
          <p:nvPr/>
        </p:nvCxnSpPr>
        <p:spPr>
          <a:xfrm rot="10800000">
            <a:off x="2111842" y="2176496"/>
            <a:ext cx="166539" cy="404658"/>
          </a:xfrm>
          <a:prstGeom prst="bentConnector2">
            <a:avLst/>
          </a:prstGeom>
          <a:ln w="19050">
            <a:solidFill>
              <a:srgbClr val="F0622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5B936235-0A70-4EC7-AF9C-548D9AFEEAEE}"/>
              </a:ext>
            </a:extLst>
          </p:cNvPr>
          <p:cNvSpPr/>
          <p:nvPr/>
        </p:nvSpPr>
        <p:spPr>
          <a:xfrm>
            <a:off x="419098" y="3051155"/>
            <a:ext cx="6581141" cy="1876445"/>
          </a:xfrm>
          <a:prstGeom prst="roundRect">
            <a:avLst>
              <a:gd name="adj" fmla="val 9925"/>
            </a:avLst>
          </a:prstGeom>
          <a:solidFill>
            <a:srgbClr val="084570">
              <a:alpha val="10196"/>
            </a:srgbClr>
          </a:solidFill>
          <a:ln w="19050">
            <a:solidFill>
              <a:srgbClr val="08457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5" name="Connecteur : en angle 24">
            <a:extLst>
              <a:ext uri="{FF2B5EF4-FFF2-40B4-BE49-F238E27FC236}">
                <a16:creationId xmlns:a16="http://schemas.microsoft.com/office/drawing/2014/main" id="{3522A3F4-6838-4383-9748-15E03F7CEE91}"/>
              </a:ext>
            </a:extLst>
          </p:cNvPr>
          <p:cNvCxnSpPr>
            <a:cxnSpLocks/>
            <a:stCxn id="18" idx="3"/>
            <a:endCxn id="23" idx="0"/>
          </p:cNvCxnSpPr>
          <p:nvPr/>
        </p:nvCxnSpPr>
        <p:spPr>
          <a:xfrm flipH="1">
            <a:off x="3709669" y="1991830"/>
            <a:ext cx="107195" cy="1059325"/>
          </a:xfrm>
          <a:prstGeom prst="bentConnector4">
            <a:avLst>
              <a:gd name="adj1" fmla="val -772461"/>
              <a:gd name="adj2" fmla="val 62550"/>
            </a:avLst>
          </a:prstGeom>
          <a:ln w="19050">
            <a:solidFill>
              <a:srgbClr val="08457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F7D72E3-D587-4686-982E-CE43CDFDBA42}"/>
              </a:ext>
            </a:extLst>
          </p:cNvPr>
          <p:cNvSpPr/>
          <p:nvPr/>
        </p:nvSpPr>
        <p:spPr>
          <a:xfrm>
            <a:off x="2466975" y="1180851"/>
            <a:ext cx="238125" cy="369332"/>
          </a:xfrm>
          <a:prstGeom prst="rect">
            <a:avLst/>
          </a:prstGeom>
          <a:solidFill>
            <a:srgbClr val="F06225">
              <a:alpha val="10196"/>
            </a:srgbClr>
          </a:solidFill>
          <a:ln w="19050">
            <a:solidFill>
              <a:srgbClr val="F0622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2150EF81-81B1-4696-BB94-2D8EBE5DFCF3}"/>
              </a:ext>
            </a:extLst>
          </p:cNvPr>
          <p:cNvSpPr txBox="1"/>
          <p:nvPr/>
        </p:nvSpPr>
        <p:spPr>
          <a:xfrm>
            <a:off x="3108393" y="1207614"/>
            <a:ext cx="15744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Environmental</a:t>
            </a:r>
            <a:r>
              <a:rPr lang="fr-FR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state</a:t>
            </a: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7B9B7061-1912-4D87-BF5C-D841412DA18E}"/>
              </a:ext>
            </a:extLst>
          </p:cNvPr>
          <p:cNvCxnSpPr>
            <a:stCxn id="30" idx="1"/>
          </p:cNvCxnSpPr>
          <p:nvPr/>
        </p:nvCxnSpPr>
        <p:spPr>
          <a:xfrm flipH="1" flipV="1">
            <a:off x="2705100" y="1361502"/>
            <a:ext cx="403293" cy="1"/>
          </a:xfrm>
          <a:prstGeom prst="line">
            <a:avLst/>
          </a:prstGeom>
          <a:ln w="19050">
            <a:solidFill>
              <a:srgbClr val="F06225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74853F48-41BC-4905-8EDC-0E2CF438E694}"/>
              </a:ext>
            </a:extLst>
          </p:cNvPr>
          <p:cNvGrpSpPr/>
          <p:nvPr/>
        </p:nvGrpSpPr>
        <p:grpSpPr>
          <a:xfrm>
            <a:off x="7840662" y="2581154"/>
            <a:ext cx="3838194" cy="2880231"/>
            <a:chOff x="7840662" y="2581154"/>
            <a:chExt cx="3838194" cy="2880231"/>
          </a:xfrm>
        </p:grpSpPr>
        <p:pic>
          <p:nvPicPr>
            <p:cNvPr id="8" name="Graphique 7">
              <a:extLst>
                <a:ext uri="{FF2B5EF4-FFF2-40B4-BE49-F238E27FC236}">
                  <a16:creationId xmlns:a16="http://schemas.microsoft.com/office/drawing/2014/main" id="{B23A4135-E466-4B6E-828E-B19EA2FFB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840662" y="2581154"/>
              <a:ext cx="3838194" cy="2880231"/>
            </a:xfrm>
            <a:prstGeom prst="rect">
              <a:avLst/>
            </a:prstGeom>
          </p:spPr>
        </p:pic>
        <p:sp>
          <p:nvSpPr>
            <p:cNvPr id="35" name="Espace réservé du texte 6">
              <a:extLst>
                <a:ext uri="{FF2B5EF4-FFF2-40B4-BE49-F238E27FC236}">
                  <a16:creationId xmlns:a16="http://schemas.microsoft.com/office/drawing/2014/main" id="{F1BB6524-4370-4B7C-AC70-59C27DFC7808}"/>
                </a:ext>
              </a:extLst>
            </p:cNvPr>
            <p:cNvSpPr txBox="1">
              <a:spLocks/>
            </p:cNvSpPr>
            <p:nvPr/>
          </p:nvSpPr>
          <p:spPr>
            <a:xfrm>
              <a:off x="7840662" y="2622554"/>
              <a:ext cx="3838194" cy="32900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0" kern="1200">
                  <a:solidFill>
                    <a:schemeClr val="bg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Open Sans" panose="020B0606030504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fr-FR" sz="1200" i="1" dirty="0"/>
                <a:t>NEMO-PISCES</a:t>
              </a:r>
            </a:p>
          </p:txBody>
        </p:sp>
      </p:grpSp>
      <p:sp>
        <p:nvSpPr>
          <p:cNvPr id="39" name="ZoneTexte 38">
            <a:extLst>
              <a:ext uri="{FF2B5EF4-FFF2-40B4-BE49-F238E27FC236}">
                <a16:creationId xmlns:a16="http://schemas.microsoft.com/office/drawing/2014/main" id="{D7D39371-F61C-4849-87E0-DCB463194659}"/>
              </a:ext>
            </a:extLst>
          </p:cNvPr>
          <p:cNvSpPr txBox="1"/>
          <p:nvPr/>
        </p:nvSpPr>
        <p:spPr>
          <a:xfrm>
            <a:off x="640080" y="3132389"/>
            <a:ext cx="1875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Selection</a:t>
            </a:r>
            <a:r>
              <a:rPr lang="fr-FR" dirty="0">
                <a:latin typeface="Roboto Condensed" panose="02000000000000000000" pitchFamily="2" charset="0"/>
                <a:ea typeface="Roboto Condensed" panose="02000000000000000000" pitchFamily="2" charset="0"/>
              </a:rPr>
              <a:t> 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18F1B731-00E0-49FA-91FE-18CD2E53C04D}"/>
                  </a:ext>
                </a:extLst>
              </p:cNvPr>
              <p:cNvSpPr txBox="1"/>
              <p:nvPr/>
            </p:nvSpPr>
            <p:spPr>
              <a:xfrm>
                <a:off x="419099" y="961154"/>
                <a:ext cx="2411173" cy="7080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m:rPr>
                              <m:nor/>
                            </m:rPr>
                            <a:rPr lang="fr-FR" sz="2400">
                              <a:latin typeface="Roboto Condensed" panose="02000000000000000000" pitchFamily="2" charset="0"/>
                              <a:ea typeface="Roboto Condensed" panose="02000000000000000000" pitchFamily="2" charset="0"/>
                            </a:rPr>
                            <m:t>BGE</m:t>
                          </m:r>
                        </m:num>
                        <m:den>
                          <m:r>
                            <a:rPr lang="fr-FR" sz="2400" i="1">
                              <a:latin typeface="Cambria Math" panose="02040503050406030204" pitchFamily="18" charset="0"/>
                              <a:ea typeface="Roboto Condensed" panose="02000000000000000000" pitchFamily="2" charset="0"/>
                            </a:rPr>
                            <m:t>𝑑𝑡</m:t>
                          </m:r>
                        </m:den>
                      </m:f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fr-FR" sz="2400" i="1"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fr-FR" sz="240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m:t>BGE</m:t>
                      </m:r>
                      <m:r>
                        <m:rPr>
                          <m:nor/>
                        </m:rPr>
                        <a:rPr lang="fr-FR" sz="2400" b="0" i="0" smtClean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m:t>, </m:t>
                      </m:r>
                      <m:r>
                        <a:rPr lang="fr-FR" sz="240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24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18F1B731-00E0-49FA-91FE-18CD2E53C0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099" y="961154"/>
                <a:ext cx="2411173" cy="7080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ZoneTexte 39">
            <a:extLst>
              <a:ext uri="{FF2B5EF4-FFF2-40B4-BE49-F238E27FC236}">
                <a16:creationId xmlns:a16="http://schemas.microsoft.com/office/drawing/2014/main" id="{5EBC5C68-032A-4A35-8BD8-E7A0C86BC881}"/>
              </a:ext>
            </a:extLst>
          </p:cNvPr>
          <p:cNvSpPr txBox="1"/>
          <p:nvPr/>
        </p:nvSpPr>
        <p:spPr>
          <a:xfrm>
            <a:off x="640080" y="3453335"/>
            <a:ext cx="5455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How can </a:t>
            </a:r>
            <a:r>
              <a:rPr lang="fr-FR" sz="14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we</a:t>
            </a:r>
            <a:r>
              <a:rPr lang="fr-FR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fr-FR" sz="14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define</a:t>
            </a:r>
            <a:r>
              <a:rPr lang="fr-FR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fr-FR" sz="14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it</a:t>
            </a:r>
            <a:r>
              <a:rPr lang="fr-FR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in the </a:t>
            </a:r>
            <a:r>
              <a:rPr lang="fr-FR" sz="14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context</a:t>
            </a:r>
            <a:r>
              <a:rPr lang="fr-FR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of </a:t>
            </a:r>
            <a:r>
              <a:rPr lang="fr-FR" sz="14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Earth</a:t>
            </a:r>
            <a:r>
              <a:rPr lang="fr-FR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system </a:t>
            </a:r>
            <a:r>
              <a:rPr lang="fr-FR" sz="14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models</a:t>
            </a:r>
            <a:r>
              <a:rPr lang="fr-FR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B0D603CE-17DF-4BA3-A0D8-F63A1AF8EB2F}"/>
                  </a:ext>
                </a:extLst>
              </p:cNvPr>
              <p:cNvSpPr txBox="1"/>
              <p:nvPr/>
            </p:nvSpPr>
            <p:spPr>
              <a:xfrm>
                <a:off x="640080" y="3882312"/>
                <a:ext cx="134421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fr-FR" sz="2400" smtClean="0">
                          <a:latin typeface="Cambria Math" panose="02040503050406030204" pitchFamily="18" charset="0"/>
                          <a:ea typeface="Roboto Condensed" panose="02000000000000000000" pitchFamily="2" charset="0"/>
                        </a:rPr>
                        <m:t>𝑃</m:t>
                      </m:r>
                      <m:d>
                        <m:dPr>
                          <m:ctrlPr>
                            <a:rPr lang="fr-FR" sz="2400" i="1" smtClean="0">
                              <a:latin typeface="Cambria Math" panose="02040503050406030204" pitchFamily="18" charset="0"/>
                              <a:ea typeface="Roboto Condensed" panose="02000000000000000000" pitchFamily="2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fr-FR" sz="2400" b="0" i="0" smtClean="0">
                              <a:latin typeface="Roboto Condensed" panose="02000000000000000000" pitchFamily="2" charset="0"/>
                              <a:ea typeface="Roboto Condensed" panose="02000000000000000000" pitchFamily="2" charset="0"/>
                            </a:rPr>
                            <m:t>BGE</m:t>
                          </m:r>
                          <m:r>
                            <a:rPr lang="fr-FR" sz="2400">
                              <a:latin typeface="Cambria Math" panose="02040503050406030204" pitchFamily="18" charset="0"/>
                              <a:ea typeface="Roboto Condensed" panose="02000000000000000000" pitchFamily="2" charset="0"/>
                            </a:rPr>
                            <m:t>,</m:t>
                          </m:r>
                          <m:r>
                            <a:rPr lang="fr-FR" sz="2400">
                              <a:latin typeface="Cambria Math" panose="02040503050406030204" pitchFamily="18" charset="0"/>
                              <a:ea typeface="Roboto Condensed" panose="02000000000000000000" pitchFamily="2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fr-FR" sz="2400" dirty="0">
                  <a:latin typeface="Roboto Condensed" panose="02000000000000000000" pitchFamily="2" charset="0"/>
                  <a:ea typeface="Roboto Condensed" panose="02000000000000000000" pitchFamily="2" charset="0"/>
                </a:endParaRPr>
              </a:p>
            </p:txBody>
          </p:sp>
        </mc:Choice>
        <mc:Fallback xmlns="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B0D603CE-17DF-4BA3-A0D8-F63A1AF8E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" y="3882312"/>
                <a:ext cx="1344214" cy="369332"/>
              </a:xfrm>
              <a:prstGeom prst="rect">
                <a:avLst/>
              </a:prstGeom>
              <a:blipFill>
                <a:blip r:embed="rId9"/>
                <a:stretch>
                  <a:fillRect l="-1810"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7EA3FDED-9D1D-41A3-AB8F-77C6ABC0F84B}"/>
                  </a:ext>
                </a:extLst>
              </p:cNvPr>
              <p:cNvSpPr txBox="1"/>
              <p:nvPr/>
            </p:nvSpPr>
            <p:spPr>
              <a:xfrm>
                <a:off x="2278380" y="3882312"/>
                <a:ext cx="115256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2400" b="0" i="0" smtClean="0">
                          <a:latin typeface="Cambria Math" panose="02040503050406030204" pitchFamily="18" charset="0"/>
                          <a:ea typeface="Roboto Condensed" panose="02000000000000000000" pitchFamily="2" charset="0"/>
                        </a:rPr>
                        <m:t>dS</m:t>
                      </m:r>
                      <m:r>
                        <a:rPr lang="fr-FR" sz="2400" b="0" i="0" smtClean="0">
                          <a:latin typeface="Cambria Math" panose="02040503050406030204" pitchFamily="18" charset="0"/>
                          <a:ea typeface="Roboto Condensed" panose="02000000000000000000" pitchFamily="2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fr-FR" sz="2400" b="0" i="0" smtClean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m:t>BGE</m:t>
                      </m:r>
                      <m:r>
                        <a:rPr lang="fr-FR" sz="2400" b="0" i="0" smtClean="0">
                          <a:latin typeface="Cambria Math" panose="02040503050406030204" pitchFamily="18" charset="0"/>
                          <a:ea typeface="Roboto Condensed" panose="02000000000000000000" pitchFamily="2" charset="0"/>
                        </a:rPr>
                        <m:t>)</m:t>
                      </m:r>
                    </m:oMath>
                  </m:oMathPara>
                </a14:m>
                <a:endParaRPr lang="fr-FR" sz="2400" dirty="0">
                  <a:latin typeface="Roboto Condensed" panose="02000000000000000000" pitchFamily="2" charset="0"/>
                  <a:ea typeface="Roboto Condensed" panose="02000000000000000000" pitchFamily="2" charset="0"/>
                </a:endParaRPr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7EA3FDED-9D1D-41A3-AB8F-77C6ABC0F8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380" y="3882312"/>
                <a:ext cx="1152560" cy="369332"/>
              </a:xfrm>
              <a:prstGeom prst="rect">
                <a:avLst/>
              </a:prstGeom>
              <a:blipFill>
                <a:blip r:embed="rId10"/>
                <a:stretch>
                  <a:fillRect l="-2646" r="-12698" b="-3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76BF7AF4-C32C-46D4-8F6A-A4E1ADF2A33C}"/>
                  </a:ext>
                </a:extLst>
              </p:cNvPr>
              <p:cNvSpPr txBox="1"/>
              <p:nvPr/>
            </p:nvSpPr>
            <p:spPr>
              <a:xfrm>
                <a:off x="1984294" y="3868842"/>
                <a:ext cx="29655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</m:oMath>
                  </m:oMathPara>
                </a14:m>
                <a:endParaRPr lang="fr-FR" sz="2400" dirty="0">
                  <a:latin typeface="Roboto Condensed" panose="02000000000000000000" pitchFamily="2" charset="0"/>
                  <a:ea typeface="Roboto Condensed" panose="02000000000000000000" pitchFamily="2" charset="0"/>
                </a:endParaRPr>
              </a:p>
            </p:txBody>
          </p:sp>
        </mc:Choice>
        <mc:Fallback xmlns=""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76BF7AF4-C32C-46D4-8F6A-A4E1ADF2A3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4294" y="3868842"/>
                <a:ext cx="296556" cy="369332"/>
              </a:xfrm>
              <a:prstGeom prst="rect">
                <a:avLst/>
              </a:prstGeom>
              <a:blipFill>
                <a:blip r:embed="rId11"/>
                <a:stretch>
                  <a:fillRect r="-2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26613B1C-9E0D-48F2-9CBD-FC04A376C209}"/>
                  </a:ext>
                </a:extLst>
              </p:cNvPr>
              <p:cNvSpPr txBox="1"/>
              <p:nvPr/>
            </p:nvSpPr>
            <p:spPr>
              <a:xfrm>
                <a:off x="1982691" y="3868842"/>
                <a:ext cx="29976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fr-FR" sz="2400" b="0" i="0" smtClean="0">
                          <a:latin typeface="Cambria Math" panose="02040503050406030204" pitchFamily="18" charset="0"/>
                          <a:ea typeface="Roboto Condensed" panose="02000000000000000000" pitchFamily="2" charset="0"/>
                        </a:rPr>
                        <m:t>=</m:t>
                      </m:r>
                    </m:oMath>
                  </m:oMathPara>
                </a14:m>
                <a:endParaRPr lang="fr-FR" sz="2400" dirty="0">
                  <a:latin typeface="Roboto Condensed" panose="02000000000000000000" pitchFamily="2" charset="0"/>
                  <a:ea typeface="Roboto Condensed" panose="02000000000000000000" pitchFamily="2" charset="0"/>
                </a:endParaRPr>
              </a:p>
            </p:txBody>
          </p:sp>
        </mc:Choice>
        <mc:Fallback xmlns=""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26613B1C-9E0D-48F2-9CBD-FC04A376C2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2691" y="3868842"/>
                <a:ext cx="299762" cy="369332"/>
              </a:xfrm>
              <a:prstGeom prst="rect">
                <a:avLst/>
              </a:prstGeom>
              <a:blipFill>
                <a:blip r:embed="rId12"/>
                <a:stretch>
                  <a:fillRect r="-2244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1B39A15E-B1C0-472B-BB8E-3ADE56BFCBDD}"/>
              </a:ext>
            </a:extLst>
          </p:cNvPr>
          <p:cNvCxnSpPr>
            <a:cxnSpLocks/>
          </p:cNvCxnSpPr>
          <p:nvPr/>
        </p:nvCxnSpPr>
        <p:spPr>
          <a:xfrm>
            <a:off x="2515875" y="3940448"/>
            <a:ext cx="1892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49">
            <a:extLst>
              <a:ext uri="{FF2B5EF4-FFF2-40B4-BE49-F238E27FC236}">
                <a16:creationId xmlns:a16="http://schemas.microsoft.com/office/drawing/2014/main" id="{F8E0428D-6DE6-4D2C-9138-F8F89296AD66}"/>
              </a:ext>
            </a:extLst>
          </p:cNvPr>
          <p:cNvSpPr txBox="1"/>
          <p:nvPr/>
        </p:nvSpPr>
        <p:spPr>
          <a:xfrm>
            <a:off x="640080" y="4390721"/>
            <a:ext cx="5455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S </a:t>
            </a:r>
            <a:r>
              <a:rPr lang="fr-FR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= </a:t>
            </a:r>
            <a:r>
              <a:rPr lang="fr-FR" sz="14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instantaneous</a:t>
            </a:r>
            <a:r>
              <a:rPr lang="fr-FR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invasion fitness</a:t>
            </a:r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1E40A4F5-7325-440C-A777-03E79BAD8C06}"/>
              </a:ext>
            </a:extLst>
          </p:cNvPr>
          <p:cNvCxnSpPr>
            <a:cxnSpLocks/>
          </p:cNvCxnSpPr>
          <p:nvPr/>
        </p:nvCxnSpPr>
        <p:spPr>
          <a:xfrm>
            <a:off x="739140" y="4466990"/>
            <a:ext cx="8763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408169B3-7DE2-4F7C-A224-93F73F8CACFE}"/>
              </a:ext>
            </a:extLst>
          </p:cNvPr>
          <p:cNvGrpSpPr/>
          <p:nvPr/>
        </p:nvGrpSpPr>
        <p:grpSpPr>
          <a:xfrm>
            <a:off x="216006" y="5873634"/>
            <a:ext cx="7017663" cy="800600"/>
            <a:chOff x="2784395" y="5700451"/>
            <a:chExt cx="7017663" cy="800600"/>
          </a:xfrm>
        </p:grpSpPr>
        <p:pic>
          <p:nvPicPr>
            <p:cNvPr id="58" name="Gradient">
              <a:extLst>
                <a:ext uri="{FF2B5EF4-FFF2-40B4-BE49-F238E27FC236}">
                  <a16:creationId xmlns:a16="http://schemas.microsoft.com/office/drawing/2014/main" id="{616FEA89-1117-4931-8158-29AB988389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88"/>
            <a:stretch/>
          </p:blipFill>
          <p:spPr>
            <a:xfrm>
              <a:off x="3086071" y="5700451"/>
              <a:ext cx="6449568" cy="365125"/>
            </a:xfrm>
            <a:prstGeom prst="rect">
              <a:avLst/>
            </a:prstGeom>
          </p:spPr>
        </p:pic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38B4FA75-B724-4417-B1BA-8C8C8306884C}"/>
                </a:ext>
              </a:extLst>
            </p:cNvPr>
            <p:cNvSpPr txBox="1"/>
            <p:nvPr/>
          </p:nvSpPr>
          <p:spPr>
            <a:xfrm>
              <a:off x="5966850" y="6039386"/>
              <a:ext cx="6880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BGE</a:t>
              </a:r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32516329-EDF8-4136-83CD-6CB8772AF79F}"/>
                </a:ext>
              </a:extLst>
            </p:cNvPr>
            <p:cNvSpPr txBox="1"/>
            <p:nvPr/>
          </p:nvSpPr>
          <p:spPr>
            <a:xfrm>
              <a:off x="9535638" y="5700451"/>
              <a:ext cx="266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Inria Serif" pitchFamily="2" charset="0"/>
                </a:rPr>
                <a:t>1</a:t>
              </a: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3D3B1A42-1761-432A-8DE1-E456F560596A}"/>
                </a:ext>
              </a:extLst>
            </p:cNvPr>
            <p:cNvSpPr txBox="1"/>
            <p:nvPr/>
          </p:nvSpPr>
          <p:spPr>
            <a:xfrm>
              <a:off x="2784395" y="5700451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latin typeface="Inria Serif" pitchFamily="2" charset="0"/>
                </a:rPr>
                <a:t>0</a:t>
              </a:r>
            </a:p>
          </p:txBody>
        </p:sp>
      </p:grp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EFB9144F-D919-4C85-BB53-E4E0E9E0F283}"/>
              </a:ext>
            </a:extLst>
          </p:cNvPr>
          <p:cNvCxnSpPr>
            <a:cxnSpLocks/>
          </p:cNvCxnSpPr>
          <p:nvPr/>
        </p:nvCxnSpPr>
        <p:spPr>
          <a:xfrm>
            <a:off x="4841980" y="5489012"/>
            <a:ext cx="0" cy="749747"/>
          </a:xfrm>
          <a:prstGeom prst="line">
            <a:avLst/>
          </a:prstGeom>
          <a:ln w="28575">
            <a:solidFill>
              <a:srgbClr val="08457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Flèche : droite 62">
            <a:extLst>
              <a:ext uri="{FF2B5EF4-FFF2-40B4-BE49-F238E27FC236}">
                <a16:creationId xmlns:a16="http://schemas.microsoft.com/office/drawing/2014/main" id="{1A803258-964E-4A58-AFF5-863C40C5CCB9}"/>
              </a:ext>
            </a:extLst>
          </p:cNvPr>
          <p:cNvSpPr/>
          <p:nvPr/>
        </p:nvSpPr>
        <p:spPr>
          <a:xfrm>
            <a:off x="5011838" y="5406494"/>
            <a:ext cx="737139" cy="365125"/>
          </a:xfrm>
          <a:prstGeom prst="rightArrow">
            <a:avLst>
              <a:gd name="adj1" fmla="val 50000"/>
              <a:gd name="adj2" fmla="val 88041"/>
            </a:avLst>
          </a:prstGeom>
          <a:solidFill>
            <a:srgbClr val="EFD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Flèche : droite 63">
            <a:extLst>
              <a:ext uri="{FF2B5EF4-FFF2-40B4-BE49-F238E27FC236}">
                <a16:creationId xmlns:a16="http://schemas.microsoft.com/office/drawing/2014/main" id="{34591220-39B3-47B8-B5E9-06ECB9194290}"/>
              </a:ext>
            </a:extLst>
          </p:cNvPr>
          <p:cNvSpPr/>
          <p:nvPr/>
        </p:nvSpPr>
        <p:spPr>
          <a:xfrm rot="10800000">
            <a:off x="3912317" y="5406494"/>
            <a:ext cx="737139" cy="365125"/>
          </a:xfrm>
          <a:prstGeom prst="rightArrow">
            <a:avLst>
              <a:gd name="adj1" fmla="val 50000"/>
              <a:gd name="adj2" fmla="val 88041"/>
            </a:avLst>
          </a:prstGeom>
          <a:solidFill>
            <a:srgbClr val="FF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0205A0E0-0F99-4D0E-AA28-A10E3CC7D8D7}"/>
              </a:ext>
            </a:extLst>
          </p:cNvPr>
          <p:cNvSpPr txBox="1"/>
          <p:nvPr/>
        </p:nvSpPr>
        <p:spPr>
          <a:xfrm>
            <a:off x="5011838" y="5119675"/>
            <a:ext cx="470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>
                <a:latin typeface="Inria Serif" pitchFamily="2" charset="0"/>
                <a:ea typeface="Cambria Math" panose="02040503050406030204" pitchFamily="18" charset="0"/>
              </a:rPr>
              <a:t>Y</a:t>
            </a:r>
            <a:r>
              <a:rPr lang="fr-FR" i="1" baseline="-25000" dirty="0" err="1">
                <a:latin typeface="Inria Serif" pitchFamily="2" charset="0"/>
                <a:ea typeface="Cambria Math" panose="02040503050406030204" pitchFamily="18" charset="0"/>
              </a:rPr>
              <a:t>p</a:t>
            </a:r>
            <a:endParaRPr lang="fr-FR" sz="1400" i="1" baseline="-250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FA1E8086-A477-4FC4-B209-53AB5E506BDF}"/>
              </a:ext>
            </a:extLst>
          </p:cNvPr>
          <p:cNvSpPr txBox="1"/>
          <p:nvPr/>
        </p:nvSpPr>
        <p:spPr>
          <a:xfrm>
            <a:off x="4177175" y="5121700"/>
            <a:ext cx="470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i="1" dirty="0" err="1">
                <a:latin typeface="Inria Serif" pitchFamily="2" charset="0"/>
                <a:ea typeface="Cambria Math" panose="02040503050406030204" pitchFamily="18" charset="0"/>
              </a:rPr>
              <a:t>A</a:t>
            </a:r>
            <a:r>
              <a:rPr lang="fr-FR" i="1" baseline="-25000" dirty="0" err="1">
                <a:latin typeface="Inria Serif" pitchFamily="2" charset="0"/>
                <a:ea typeface="Cambria Math" panose="02040503050406030204" pitchFamily="18" charset="0"/>
              </a:rPr>
              <a:t>p</a:t>
            </a:r>
            <a:endParaRPr lang="fr-FR" sz="1400" i="1" baseline="-250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72" name="Graphique 71" descr="Avertissement">
            <a:extLst>
              <a:ext uri="{FF2B5EF4-FFF2-40B4-BE49-F238E27FC236}">
                <a16:creationId xmlns:a16="http://schemas.microsoft.com/office/drawing/2014/main" id="{D56893E7-7DD1-4E80-8FFA-2DA50F9B0D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967772" y="3937914"/>
            <a:ext cx="673573" cy="673573"/>
          </a:xfrm>
          <a:prstGeom prst="rect">
            <a:avLst/>
          </a:prstGeom>
        </p:spPr>
      </p:pic>
      <p:sp>
        <p:nvSpPr>
          <p:cNvPr id="74" name="ZoneTexte 73">
            <a:extLst>
              <a:ext uri="{FF2B5EF4-FFF2-40B4-BE49-F238E27FC236}">
                <a16:creationId xmlns:a16="http://schemas.microsoft.com/office/drawing/2014/main" id="{30D6E16E-563A-40F6-931F-F8E45F92D869}"/>
              </a:ext>
            </a:extLst>
          </p:cNvPr>
          <p:cNvSpPr txBox="1"/>
          <p:nvPr/>
        </p:nvSpPr>
        <p:spPr>
          <a:xfrm>
            <a:off x="4696147" y="3953828"/>
            <a:ext cx="2062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Phenomenological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, not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mechanistic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8075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"/>
                            </p:stCondLst>
                            <p:childTnLst>
                              <p:par>
                                <p:cTn id="115" presetID="22" presetClass="entr" presetSubtype="2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5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-0.11094 -2.59259E-6 " pathEditMode="relative" rAng="0" ptsTypes="AA">
                                      <p:cBhvr>
                                        <p:cTn id="13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47" y="0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35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-0.11094 3.7037E-6 " pathEditMode="relative" rAng="0" ptsTypes="AA">
                                      <p:cBhvr>
                                        <p:cTn id="13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47" y="0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5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6 L -0.11094 3.7037E-6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47" y="0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35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-0.11094 -1.11111E-6 " pathEditMode="relative" rAng="0" ptsTypes="AA">
                                      <p:cBhvr>
                                        <p:cTn id="13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47" y="0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35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-0.11094 3.7037E-7 " pathEditMode="relative" rAng="0" ptsTypes="AA">
                                      <p:cBhvr>
                                        <p:cTn id="13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47" y="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6" presetClass="emph" presetSubtype="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0" dur="1000" fill="hold"/>
                                        <p:tgtEl>
                                          <p:spTgt spid="6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6" presetClass="emph" presetSubtype="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2" dur="1000" fill="hold"/>
                                        <p:tgtEl>
                                          <p:spTgt spid="63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3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0.04752 -2.59259E-6 " pathEditMode="relative" rAng="0" ptsTypes="AA">
                                      <p:cBhvr>
                                        <p:cTn id="1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0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63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04753 3.7037E-6 " pathEditMode="relative" rAng="0" ptsTypes="AA">
                                      <p:cBhvr>
                                        <p:cTn id="1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0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3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6 L 0.04752 3.7037E-6 " pathEditMode="relative" rAng="0" ptsTypes="AA">
                                      <p:cBhvr>
                                        <p:cTn id="1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0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11111E-6 L 0.04753 -1.1111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63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0.04752 3.7037E-7 " pathEditMode="relative" rAng="0" ptsTypes="AA">
                                      <p:cBhvr>
                                        <p:cTn id="1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0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" presetClass="emph" presetSubtype="0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6" dur="500" fill="hold"/>
                                        <p:tgtEl>
                                          <p:spTgt spid="64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6" presetClass="emph" presetSubtype="0" autoRev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8" dur="500" fill="hold"/>
                                        <p:tgtEl>
                                          <p:spTgt spid="63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9" grpId="0"/>
      <p:bldP spid="11" grpId="0"/>
      <p:bldP spid="14" grpId="0" animBg="1"/>
      <p:bldP spid="16" grpId="0"/>
      <p:bldP spid="17" grpId="0"/>
      <p:bldP spid="18" grpId="0" animBg="1"/>
      <p:bldP spid="23" grpId="0" animBg="1"/>
      <p:bldP spid="28" grpId="0" animBg="1"/>
      <p:bldP spid="30" grpId="0"/>
      <p:bldP spid="39" grpId="0"/>
      <p:bldP spid="10" grpId="0"/>
      <p:bldP spid="40" grpId="0"/>
      <p:bldP spid="43" grpId="0"/>
      <p:bldP spid="44" grpId="0"/>
      <p:bldP spid="45" grpId="0"/>
      <p:bldP spid="45" grpId="1"/>
      <p:bldP spid="46" grpId="0"/>
      <p:bldP spid="50" grpId="0"/>
      <p:bldP spid="63" grpId="0" animBg="1"/>
      <p:bldP spid="63" grpId="1" animBg="1"/>
      <p:bldP spid="63" grpId="2" animBg="1"/>
      <p:bldP spid="63" grpId="3" animBg="1"/>
      <p:bldP spid="63" grpId="4" animBg="1"/>
      <p:bldP spid="64" grpId="0" animBg="1"/>
      <p:bldP spid="64" grpId="1" animBg="1"/>
      <p:bldP spid="64" grpId="2" animBg="1"/>
      <p:bldP spid="64" grpId="3" animBg="1"/>
      <p:bldP spid="64" grpId="4" animBg="1"/>
      <p:bldP spid="65" grpId="0"/>
      <p:bldP spid="65" grpId="1"/>
      <p:bldP spid="65" grpId="2"/>
      <p:bldP spid="66" grpId="0"/>
      <p:bldP spid="66" grpId="1"/>
      <p:bldP spid="66" grpId="2"/>
      <p:bldP spid="7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43D2433-039A-4045-AB61-FD261B7651B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 err="1"/>
              <a:t>Integration</a:t>
            </a:r>
            <a:r>
              <a:rPr lang="fr-FR" dirty="0"/>
              <a:t> in NEMO-PISCES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F65A5F8-B905-4439-988D-620A5E8DD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E4E7-BC2B-4966-A071-AA6AB7FD3884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43E9108-60D9-42C3-BDC4-59D39A2795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0663" y="1478706"/>
            <a:ext cx="3932238" cy="4714132"/>
          </a:xfrm>
        </p:spPr>
        <p:txBody>
          <a:bodyPr/>
          <a:lstStyle/>
          <a:p>
            <a:r>
              <a:rPr lang="fr-FR" dirty="0"/>
              <a:t>Eco-</a:t>
            </a:r>
            <a:r>
              <a:rPr lang="fr-FR" dirty="0" err="1"/>
              <a:t>evolutionary</a:t>
            </a:r>
            <a:r>
              <a:rPr lang="fr-FR" dirty="0"/>
              <a:t> </a:t>
            </a:r>
            <a:r>
              <a:rPr lang="fr-FR" dirty="0" err="1"/>
              <a:t>processes</a:t>
            </a:r>
            <a:r>
              <a:rPr lang="fr-FR" dirty="0"/>
              <a:t> are </a:t>
            </a:r>
            <a:r>
              <a:rPr lang="fr-FR" dirty="0" err="1"/>
              <a:t>integrated</a:t>
            </a:r>
            <a:r>
              <a:rPr lang="fr-FR" dirty="0"/>
              <a:t> </a:t>
            </a:r>
            <a:r>
              <a:rPr lang="fr-FR" dirty="0" err="1"/>
              <a:t>assuming</a:t>
            </a:r>
            <a:r>
              <a:rPr lang="fr-FR" dirty="0"/>
              <a:t> 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LDOC limitation</a:t>
            </a:r>
            <a:r>
              <a:rPr lang="fr-FR" dirty="0"/>
              <a:t>.</a:t>
            </a: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92CF8CE5-FC93-4A52-BA01-59436D8DA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43861" y="6236420"/>
            <a:ext cx="601212" cy="601212"/>
          </a:xfrm>
          <a:prstGeom prst="rect">
            <a:avLst/>
          </a:prstGeom>
        </p:spPr>
      </p:pic>
      <p:pic>
        <p:nvPicPr>
          <p:cNvPr id="13" name="BGE_drivers_zoom">
            <a:extLst>
              <a:ext uri="{FF2B5EF4-FFF2-40B4-BE49-F238E27FC236}">
                <a16:creationId xmlns:a16="http://schemas.microsoft.com/office/drawing/2014/main" id="{213A1BCA-00C7-4B37-9FEA-4308723F40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01698" y="2370761"/>
            <a:ext cx="4143375" cy="3181350"/>
          </a:xfrm>
          <a:prstGeom prst="rect">
            <a:avLst/>
          </a:prstGeom>
        </p:spPr>
      </p:pic>
      <p:pic>
        <p:nvPicPr>
          <p:cNvPr id="11" name="BGE_drivers_background">
            <a:extLst>
              <a:ext uri="{FF2B5EF4-FFF2-40B4-BE49-F238E27FC236}">
                <a16:creationId xmlns:a16="http://schemas.microsoft.com/office/drawing/2014/main" id="{BB10E47B-381D-42B9-B069-F4B00BBDFA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01698" y="2370761"/>
            <a:ext cx="4143375" cy="3181350"/>
          </a:xfrm>
          <a:prstGeom prst="rect">
            <a:avLst/>
          </a:prstGeom>
        </p:spPr>
      </p:pic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6141B0E5-0783-4CBD-B280-D5EDA1753792}"/>
              </a:ext>
            </a:extLst>
          </p:cNvPr>
          <p:cNvSpPr txBox="1">
            <a:spLocks/>
          </p:cNvSpPr>
          <p:nvPr/>
        </p:nvSpPr>
        <p:spPr>
          <a:xfrm>
            <a:off x="7840662" y="5050289"/>
            <a:ext cx="3838194" cy="3290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200" i="1" dirty="0"/>
              <a:t>Global </a:t>
            </a:r>
            <a:r>
              <a:rPr lang="fr-FR" sz="1200" i="1" dirty="0" err="1"/>
              <a:t>statistics</a:t>
            </a:r>
            <a:endParaRPr lang="fr-FR" sz="1200" i="1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D112E14-A2AB-4046-8976-DB0EFC0EB02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r="50146" b="49470"/>
          <a:stretch/>
        </p:blipFill>
        <p:spPr>
          <a:xfrm>
            <a:off x="419099" y="87631"/>
            <a:ext cx="5291428" cy="219714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0CD643E-BC17-49AF-9445-5AD85A75EA0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6" t="7183" b="50268"/>
          <a:stretch/>
        </p:blipFill>
        <p:spPr>
          <a:xfrm>
            <a:off x="1484167" y="2366372"/>
            <a:ext cx="5291428" cy="2139350"/>
          </a:xfrm>
          <a:prstGeom prst="rect">
            <a:avLst/>
          </a:prstGeo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C2EF2AC8-8CA3-42BE-AD7B-187467415379}"/>
              </a:ext>
            </a:extLst>
          </p:cNvPr>
          <p:cNvGrpSpPr/>
          <p:nvPr/>
        </p:nvGrpSpPr>
        <p:grpSpPr>
          <a:xfrm>
            <a:off x="453824" y="4554673"/>
            <a:ext cx="5291428" cy="2282959"/>
            <a:chOff x="419099" y="4451850"/>
            <a:chExt cx="5291428" cy="2282959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4375707A-FC43-4FDC-B365-E5ED7E2FFD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" t="52513" r="50000" b="2450"/>
            <a:stretch/>
          </p:blipFill>
          <p:spPr>
            <a:xfrm>
              <a:off x="419099" y="4470400"/>
              <a:ext cx="5291428" cy="2264409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16F3B9F-1FA0-45AA-8C8E-296FA6EF951F}"/>
                </a:ext>
              </a:extLst>
            </p:cNvPr>
            <p:cNvSpPr/>
            <p:nvPr/>
          </p:nvSpPr>
          <p:spPr>
            <a:xfrm>
              <a:off x="1275627" y="4451850"/>
              <a:ext cx="4953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95454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5EC2477-A6D5-47FF-848A-56AFC174A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E4E7-BC2B-4966-A071-AA6AB7FD3884}" type="slidenum">
              <a:rPr lang="fr-FR" smtClean="0"/>
              <a:pPr/>
              <a:t>33</a:t>
            </a:fld>
            <a:endParaRPr lang="fr-FR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964A7A2E-F1D4-4DDF-830A-A72284F1A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67369" y="2259080"/>
            <a:ext cx="1676816" cy="1676816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367AE72E-815F-4B27-9BB9-7F706B4667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7815" y="2259080"/>
            <a:ext cx="1676816" cy="1676816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9DB98A47-9870-4681-8C0E-AC8EAC08D2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02703" y="2259080"/>
            <a:ext cx="1676816" cy="1676816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7F8E4C10-FCEC-4E21-A4D3-294C4C2F38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57592" y="2259080"/>
            <a:ext cx="1676816" cy="1676816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01B26165-B82B-4164-9F5C-847F848099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12481" y="2259080"/>
            <a:ext cx="1676816" cy="1676816"/>
          </a:xfrm>
          <a:prstGeom prst="rect">
            <a:avLst/>
          </a:prstGeom>
        </p:spPr>
      </p:pic>
      <p:cxnSp>
        <p:nvCxnSpPr>
          <p:cNvPr id="9" name="Connecteur droit 8" hidden="1">
            <a:extLst>
              <a:ext uri="{FF2B5EF4-FFF2-40B4-BE49-F238E27FC236}">
                <a16:creationId xmlns:a16="http://schemas.microsoft.com/office/drawing/2014/main" id="{3B7A7914-A5E4-4047-972C-3FDA4AC15D19}"/>
              </a:ext>
            </a:extLst>
          </p:cNvPr>
          <p:cNvCxnSpPr>
            <a:cxnSpLocks/>
          </p:cNvCxnSpPr>
          <p:nvPr/>
        </p:nvCxnSpPr>
        <p:spPr>
          <a:xfrm>
            <a:off x="2135273" y="1078902"/>
            <a:ext cx="7921454" cy="0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 hidden="1">
            <a:extLst>
              <a:ext uri="{FF2B5EF4-FFF2-40B4-BE49-F238E27FC236}">
                <a16:creationId xmlns:a16="http://schemas.microsoft.com/office/drawing/2014/main" id="{15FC7569-EBA2-406C-BB91-1E65B7A92DCE}"/>
              </a:ext>
            </a:extLst>
          </p:cNvPr>
          <p:cNvSpPr txBox="1"/>
          <p:nvPr/>
        </p:nvSpPr>
        <p:spPr>
          <a:xfrm>
            <a:off x="3748035" y="463082"/>
            <a:ext cx="4695930" cy="1200329"/>
          </a:xfrm>
          <a:prstGeom prst="rect">
            <a:avLst/>
          </a:prstGeom>
          <a:solidFill>
            <a:srgbClr val="08457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7200" b="1" kern="0" spc="1000" dirty="0" err="1">
                <a:solidFill>
                  <a:schemeClr val="bg1"/>
                </a:solidFill>
                <a:latin typeface="Inria Serif" pitchFamily="2" charset="0"/>
              </a:rPr>
              <a:t>Outline</a:t>
            </a:r>
            <a:endParaRPr lang="fr-FR" sz="7200" b="1" kern="0" spc="1000" dirty="0">
              <a:solidFill>
                <a:schemeClr val="bg1"/>
              </a:solidFill>
              <a:latin typeface="Inria Serif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0605FC-4845-4394-873D-20D01F31512B}"/>
              </a:ext>
            </a:extLst>
          </p:cNvPr>
          <p:cNvSpPr/>
          <p:nvPr/>
        </p:nvSpPr>
        <p:spPr>
          <a:xfrm>
            <a:off x="83196" y="4137015"/>
            <a:ext cx="22060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 err="1">
                <a:solidFill>
                  <a:schemeClr val="bg1"/>
                </a:solidFill>
                <a:latin typeface="Inria Serif" pitchFamily="2" charset="0"/>
              </a:rPr>
              <a:t>Microbial</a:t>
            </a:r>
            <a:r>
              <a:rPr lang="fr-FR" sz="2400" dirty="0">
                <a:solidFill>
                  <a:schemeClr val="bg1"/>
                </a:solidFill>
                <a:latin typeface="Inria Serif" pitchFamily="2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Inria Serif" pitchFamily="2" charset="0"/>
              </a:rPr>
              <a:t>loop</a:t>
            </a:r>
            <a:endParaRPr lang="fr-FR" sz="2400" dirty="0">
              <a:solidFill>
                <a:schemeClr val="bg1"/>
              </a:solidFill>
              <a:latin typeface="Inria Serif" pitchFamily="2" charset="0"/>
            </a:endParaRPr>
          </a:p>
          <a:p>
            <a:pPr algn="ctr"/>
            <a:r>
              <a:rPr lang="fr-FR" sz="2400" dirty="0" err="1">
                <a:solidFill>
                  <a:schemeClr val="bg1"/>
                </a:solidFill>
                <a:latin typeface="Inria Serif" pitchFamily="2" charset="0"/>
              </a:rPr>
              <a:t>modelling</a:t>
            </a:r>
            <a:endParaRPr lang="fr-FR" sz="2400" dirty="0">
              <a:solidFill>
                <a:schemeClr val="bg1"/>
              </a:solidFill>
              <a:latin typeface="Inria Serif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8141BD-71F8-4D8F-B184-9CD2475724D5}"/>
              </a:ext>
            </a:extLst>
          </p:cNvPr>
          <p:cNvSpPr/>
          <p:nvPr/>
        </p:nvSpPr>
        <p:spPr>
          <a:xfrm>
            <a:off x="2708804" y="4137015"/>
            <a:ext cx="18646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 err="1">
                <a:solidFill>
                  <a:schemeClr val="bg1"/>
                </a:solidFill>
                <a:latin typeface="Inria Serif" pitchFamily="2" charset="0"/>
              </a:rPr>
              <a:t>Sea</a:t>
            </a:r>
            <a:r>
              <a:rPr lang="fr-FR" sz="2400" dirty="0">
                <a:solidFill>
                  <a:schemeClr val="bg1"/>
                </a:solidFill>
                <a:latin typeface="Inria Serif" pitchFamily="2" charset="0"/>
              </a:rPr>
              <a:t>-surface</a:t>
            </a:r>
          </a:p>
          <a:p>
            <a:pPr algn="ctr"/>
            <a:r>
              <a:rPr lang="fr-FR" sz="2400" dirty="0" err="1">
                <a:solidFill>
                  <a:schemeClr val="bg1"/>
                </a:solidFill>
                <a:latin typeface="Inria Serif" pitchFamily="2" charset="0"/>
              </a:rPr>
              <a:t>ecosystem</a:t>
            </a:r>
            <a:endParaRPr lang="fr-FR" sz="2400" dirty="0">
              <a:solidFill>
                <a:schemeClr val="bg1"/>
              </a:solidFill>
              <a:latin typeface="Inria Serif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750A8F-7227-448A-9404-0A8B58138FC0}"/>
              </a:ext>
            </a:extLst>
          </p:cNvPr>
          <p:cNvSpPr/>
          <p:nvPr/>
        </p:nvSpPr>
        <p:spPr>
          <a:xfrm>
            <a:off x="5039463" y="4137015"/>
            <a:ext cx="21130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 err="1">
                <a:solidFill>
                  <a:schemeClr val="bg1"/>
                </a:solidFill>
                <a:latin typeface="Inria Serif" pitchFamily="2" charset="0"/>
              </a:rPr>
              <a:t>Earth</a:t>
            </a:r>
            <a:r>
              <a:rPr lang="fr-FR" sz="2400" dirty="0">
                <a:solidFill>
                  <a:schemeClr val="bg1"/>
                </a:solidFill>
                <a:latin typeface="Inria Serif" pitchFamily="2" charset="0"/>
              </a:rPr>
              <a:t>-system</a:t>
            </a:r>
          </a:p>
          <a:p>
            <a:pPr algn="ctr"/>
            <a:r>
              <a:rPr lang="fr-FR" sz="2400" dirty="0" err="1">
                <a:solidFill>
                  <a:schemeClr val="bg1"/>
                </a:solidFill>
                <a:latin typeface="Inria Serif" pitchFamily="2" charset="0"/>
              </a:rPr>
              <a:t>models</a:t>
            </a:r>
            <a:endParaRPr lang="fr-FR" sz="2400" dirty="0">
              <a:solidFill>
                <a:schemeClr val="bg1"/>
              </a:solidFill>
              <a:latin typeface="Inria Serif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B8754D2-6845-4EBA-8904-B26799DB0C11}"/>
              </a:ext>
            </a:extLst>
          </p:cNvPr>
          <p:cNvSpPr/>
          <p:nvPr/>
        </p:nvSpPr>
        <p:spPr>
          <a:xfrm>
            <a:off x="7673888" y="4137015"/>
            <a:ext cx="17540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Inria Serif" pitchFamily="2" charset="0"/>
              </a:rPr>
              <a:t>Viral shunt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Inria Serif" pitchFamily="2" charset="0"/>
              </a:rPr>
              <a:t>influence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2A1CF61-C718-4699-86CE-CC9492C6009B}"/>
              </a:ext>
            </a:extLst>
          </p:cNvPr>
          <p:cNvSpPr/>
          <p:nvPr/>
        </p:nvSpPr>
        <p:spPr>
          <a:xfrm>
            <a:off x="9992524" y="4137015"/>
            <a:ext cx="20265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Inria Serif" pitchFamily="2" charset="0"/>
              </a:rPr>
              <a:t>Viral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Inria Serif" pitchFamily="2" charset="0"/>
              </a:rPr>
              <a:t>transduction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784B2B-DB95-405D-8CE3-B68D9FA2162B}"/>
              </a:ext>
            </a:extLst>
          </p:cNvPr>
          <p:cNvSpPr/>
          <p:nvPr/>
        </p:nvSpPr>
        <p:spPr>
          <a:xfrm>
            <a:off x="9949238" y="1848678"/>
            <a:ext cx="2205571" cy="3448876"/>
          </a:xfrm>
          <a:prstGeom prst="rect">
            <a:avLst/>
          </a:prstGeom>
          <a:solidFill>
            <a:srgbClr val="08457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50E5DF-BC22-408E-AA34-DE313295C184}"/>
              </a:ext>
            </a:extLst>
          </p:cNvPr>
          <p:cNvSpPr/>
          <p:nvPr/>
        </p:nvSpPr>
        <p:spPr>
          <a:xfrm>
            <a:off x="146512" y="1704562"/>
            <a:ext cx="7327714" cy="3448876"/>
          </a:xfrm>
          <a:prstGeom prst="rect">
            <a:avLst/>
          </a:prstGeom>
          <a:solidFill>
            <a:srgbClr val="08457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77497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55F942-AEE4-46BA-8D13-4CD863D6F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Life cycle of a </a:t>
            </a:r>
            <a:r>
              <a:rPr lang="fr-FR" dirty="0" err="1"/>
              <a:t>bacteriophage</a:t>
            </a:r>
            <a:endParaRPr lang="fr-FR" dirty="0"/>
          </a:p>
        </p:txBody>
      </p:sp>
      <p:pic>
        <p:nvPicPr>
          <p:cNvPr id="7" name="Background">
            <a:extLst>
              <a:ext uri="{FF2B5EF4-FFF2-40B4-BE49-F238E27FC236}">
                <a16:creationId xmlns:a16="http://schemas.microsoft.com/office/drawing/2014/main" id="{B34456A7-87DE-485D-AFD3-78AE100F9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763793"/>
            <a:ext cx="12192000" cy="6094207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F2BB44D-DF8F-44C5-A30F-8C80D947F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E18E4E7-BC2B-4966-A071-AA6AB7FD3884}" type="slidenum">
              <a:rPr lang="fr-FR" smtClean="0"/>
              <a:t>34</a:t>
            </a:fld>
            <a:endParaRPr lang="fr-FR"/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3055D357-B0DE-4FFC-8621-9361F0F235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43861" y="6236420"/>
            <a:ext cx="601212" cy="601212"/>
          </a:xfrm>
          <a:prstGeom prst="rect">
            <a:avLst/>
          </a:prstGeom>
        </p:spPr>
      </p:pic>
      <p:pic>
        <p:nvPicPr>
          <p:cNvPr id="21" name="Lysogeny cycle">
            <a:extLst>
              <a:ext uri="{FF2B5EF4-FFF2-40B4-BE49-F238E27FC236}">
                <a16:creationId xmlns:a16="http://schemas.microsoft.com/office/drawing/2014/main" id="{501CBCD7-DBC9-4041-96FC-B6E4B302A4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724" y="763793"/>
            <a:ext cx="9349273" cy="5831725"/>
          </a:xfrm>
          <a:prstGeom prst="rect">
            <a:avLst/>
          </a:prstGeom>
        </p:spPr>
      </p:pic>
      <p:sp>
        <p:nvSpPr>
          <p:cNvPr id="65" name="Lysogenic text">
            <a:extLst>
              <a:ext uri="{FF2B5EF4-FFF2-40B4-BE49-F238E27FC236}">
                <a16:creationId xmlns:a16="http://schemas.microsoft.com/office/drawing/2014/main" id="{275F18A7-9F21-41A6-93B7-1E745CAD6367}"/>
              </a:ext>
            </a:extLst>
          </p:cNvPr>
          <p:cNvSpPr txBox="1"/>
          <p:nvPr/>
        </p:nvSpPr>
        <p:spPr>
          <a:xfrm>
            <a:off x="5679990" y="5944032"/>
            <a:ext cx="2930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Lysogenic</a:t>
            </a:r>
            <a:r>
              <a:rPr lang="fr-FR" sz="32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phase</a:t>
            </a:r>
          </a:p>
        </p:txBody>
      </p:sp>
      <p:pic>
        <p:nvPicPr>
          <p:cNvPr id="13" name="Lysis cycle">
            <a:extLst>
              <a:ext uri="{FF2B5EF4-FFF2-40B4-BE49-F238E27FC236}">
                <a16:creationId xmlns:a16="http://schemas.microsoft.com/office/drawing/2014/main" id="{6CFABC75-0D7D-442B-930E-815F7A1D76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724" y="763793"/>
            <a:ext cx="9349273" cy="5831725"/>
          </a:xfrm>
          <a:prstGeom prst="rect">
            <a:avLst/>
          </a:prstGeom>
        </p:spPr>
      </p:pic>
      <p:sp>
        <p:nvSpPr>
          <p:cNvPr id="64" name="Lytic text">
            <a:extLst>
              <a:ext uri="{FF2B5EF4-FFF2-40B4-BE49-F238E27FC236}">
                <a16:creationId xmlns:a16="http://schemas.microsoft.com/office/drawing/2014/main" id="{7D3C9243-4240-4450-88B0-2709079184EB}"/>
              </a:ext>
            </a:extLst>
          </p:cNvPr>
          <p:cNvSpPr txBox="1"/>
          <p:nvPr/>
        </p:nvSpPr>
        <p:spPr>
          <a:xfrm>
            <a:off x="1386840" y="5944032"/>
            <a:ext cx="20617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Lytic</a:t>
            </a:r>
            <a:r>
              <a:rPr lang="fr-FR" sz="32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phase</a:t>
            </a:r>
          </a:p>
        </p:txBody>
      </p:sp>
      <p:pic>
        <p:nvPicPr>
          <p:cNvPr id="9" name="Contact">
            <a:extLst>
              <a:ext uri="{FF2B5EF4-FFF2-40B4-BE49-F238E27FC236}">
                <a16:creationId xmlns:a16="http://schemas.microsoft.com/office/drawing/2014/main" id="{BF414E16-7E09-4415-8A48-3E1A0723A1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0724" y="763793"/>
            <a:ext cx="9349273" cy="5831725"/>
          </a:xfrm>
          <a:prstGeom prst="rect">
            <a:avLst/>
          </a:prstGeom>
        </p:spPr>
      </p:pic>
      <p:pic>
        <p:nvPicPr>
          <p:cNvPr id="11" name="Burst">
            <a:extLst>
              <a:ext uri="{FF2B5EF4-FFF2-40B4-BE49-F238E27FC236}">
                <a16:creationId xmlns:a16="http://schemas.microsoft.com/office/drawing/2014/main" id="{18ACCD28-5CF3-4AC9-9663-455868F33E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0724" y="763793"/>
            <a:ext cx="9349273" cy="5831725"/>
          </a:xfrm>
          <a:prstGeom prst="rect">
            <a:avLst/>
          </a:prstGeom>
        </p:spPr>
      </p:pic>
      <p:pic>
        <p:nvPicPr>
          <p:cNvPr id="15" name="Lysis infection">
            <a:extLst>
              <a:ext uri="{FF2B5EF4-FFF2-40B4-BE49-F238E27FC236}">
                <a16:creationId xmlns:a16="http://schemas.microsoft.com/office/drawing/2014/main" id="{B91DA7DC-6DD9-4139-AB65-4B8EEB5325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0724" y="763793"/>
            <a:ext cx="9349273" cy="5831725"/>
          </a:xfrm>
          <a:prstGeom prst="rect">
            <a:avLst/>
          </a:prstGeom>
        </p:spPr>
      </p:pic>
      <p:pic>
        <p:nvPicPr>
          <p:cNvPr id="17" name="Lysis replication">
            <a:extLst>
              <a:ext uri="{FF2B5EF4-FFF2-40B4-BE49-F238E27FC236}">
                <a16:creationId xmlns:a16="http://schemas.microsoft.com/office/drawing/2014/main" id="{EB37F9DD-4387-439A-8150-AD2EEB8F967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0724" y="763793"/>
            <a:ext cx="9349273" cy="5831725"/>
          </a:xfrm>
          <a:prstGeom prst="rect">
            <a:avLst/>
          </a:prstGeom>
        </p:spPr>
      </p:pic>
      <p:pic>
        <p:nvPicPr>
          <p:cNvPr id="19" name="Lysogeny beginning">
            <a:extLst>
              <a:ext uri="{FF2B5EF4-FFF2-40B4-BE49-F238E27FC236}">
                <a16:creationId xmlns:a16="http://schemas.microsoft.com/office/drawing/2014/main" id="{0245653B-3C73-4E2B-9FED-52BDA1C1A05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0724" y="763793"/>
            <a:ext cx="9349273" cy="5831725"/>
          </a:xfrm>
          <a:prstGeom prst="rect">
            <a:avLst/>
          </a:prstGeom>
        </p:spPr>
      </p:pic>
      <p:pic>
        <p:nvPicPr>
          <p:cNvPr id="25" name="Lysogeny infection">
            <a:extLst>
              <a:ext uri="{FF2B5EF4-FFF2-40B4-BE49-F238E27FC236}">
                <a16:creationId xmlns:a16="http://schemas.microsoft.com/office/drawing/2014/main" id="{52CE8AB7-30A8-4E04-8D5C-46550748DA8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0724" y="763793"/>
            <a:ext cx="9349273" cy="5831725"/>
          </a:xfrm>
          <a:prstGeom prst="rect">
            <a:avLst/>
          </a:prstGeom>
        </p:spPr>
      </p:pic>
      <p:pic>
        <p:nvPicPr>
          <p:cNvPr id="27" name="Lysogeny replication">
            <a:extLst>
              <a:ext uri="{FF2B5EF4-FFF2-40B4-BE49-F238E27FC236}">
                <a16:creationId xmlns:a16="http://schemas.microsoft.com/office/drawing/2014/main" id="{06BA39C1-6F34-4F30-A205-5EF5F2BBE56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10724" y="763793"/>
            <a:ext cx="9349273" cy="5831725"/>
          </a:xfrm>
          <a:prstGeom prst="rect">
            <a:avLst/>
          </a:prstGeom>
        </p:spPr>
      </p:pic>
      <p:pic>
        <p:nvPicPr>
          <p:cNvPr id="23" name="Lysogeny induction">
            <a:extLst>
              <a:ext uri="{FF2B5EF4-FFF2-40B4-BE49-F238E27FC236}">
                <a16:creationId xmlns:a16="http://schemas.microsoft.com/office/drawing/2014/main" id="{7CA63479-F36F-4CE2-B809-273AF7C07D2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10724" y="763793"/>
            <a:ext cx="9349273" cy="5831725"/>
          </a:xfrm>
          <a:prstGeom prst="rect">
            <a:avLst/>
          </a:prstGeom>
        </p:spPr>
      </p:pic>
      <p:cxnSp>
        <p:nvCxnSpPr>
          <p:cNvPr id="36" name="Separation">
            <a:extLst>
              <a:ext uri="{FF2B5EF4-FFF2-40B4-BE49-F238E27FC236}">
                <a16:creationId xmlns:a16="http://schemas.microsoft.com/office/drawing/2014/main" id="{88BC2089-3896-481C-87F5-4A9B788107DD}"/>
              </a:ext>
            </a:extLst>
          </p:cNvPr>
          <p:cNvCxnSpPr>
            <a:cxnSpLocks/>
          </p:cNvCxnSpPr>
          <p:nvPr/>
        </p:nvCxnSpPr>
        <p:spPr>
          <a:xfrm>
            <a:off x="9495010" y="1788592"/>
            <a:ext cx="0" cy="411480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Right bacterium">
            <a:extLst>
              <a:ext uri="{FF2B5EF4-FFF2-40B4-BE49-F238E27FC236}">
                <a16:creationId xmlns:a16="http://schemas.microsoft.com/office/drawing/2014/main" id="{86567974-56A9-4951-AD9F-06790BB2758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0332966" y="2475736"/>
            <a:ext cx="1021079" cy="1021079"/>
          </a:xfrm>
          <a:prstGeom prst="rect">
            <a:avLst/>
          </a:prstGeom>
        </p:spPr>
      </p:pic>
      <p:grpSp>
        <p:nvGrpSpPr>
          <p:cNvPr id="61" name="Right phage group">
            <a:extLst>
              <a:ext uri="{FF2B5EF4-FFF2-40B4-BE49-F238E27FC236}">
                <a16:creationId xmlns:a16="http://schemas.microsoft.com/office/drawing/2014/main" id="{159E7505-BBF3-4189-855C-73468D7AE12F}"/>
              </a:ext>
            </a:extLst>
          </p:cNvPr>
          <p:cNvGrpSpPr/>
          <p:nvPr/>
        </p:nvGrpSpPr>
        <p:grpSpPr>
          <a:xfrm>
            <a:off x="10112185" y="3778436"/>
            <a:ext cx="1462640" cy="2099988"/>
            <a:chOff x="9978613" y="3331153"/>
            <a:chExt cx="1462640" cy="2099988"/>
          </a:xfrm>
        </p:grpSpPr>
        <p:pic>
          <p:nvPicPr>
            <p:cNvPr id="32" name="Right bacteriophage">
              <a:extLst>
                <a:ext uri="{FF2B5EF4-FFF2-40B4-BE49-F238E27FC236}">
                  <a16:creationId xmlns:a16="http://schemas.microsoft.com/office/drawing/2014/main" id="{6255DA6F-32C4-4672-9716-BF38C779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9978613" y="4379148"/>
              <a:ext cx="481314" cy="481314"/>
            </a:xfrm>
            <a:prstGeom prst="rect">
              <a:avLst/>
            </a:prstGeom>
          </p:spPr>
        </p:pic>
        <p:pic>
          <p:nvPicPr>
            <p:cNvPr id="52" name="Right bacteriophage">
              <a:extLst>
                <a:ext uri="{FF2B5EF4-FFF2-40B4-BE49-F238E27FC236}">
                  <a16:creationId xmlns:a16="http://schemas.microsoft.com/office/drawing/2014/main" id="{ED16488C-EB19-4F52-9DAE-C2D373C3F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9982201" y="3808469"/>
              <a:ext cx="481314" cy="481314"/>
            </a:xfrm>
            <a:prstGeom prst="rect">
              <a:avLst/>
            </a:prstGeom>
          </p:spPr>
        </p:pic>
        <p:pic>
          <p:nvPicPr>
            <p:cNvPr id="53" name="Right bacteriophage">
              <a:extLst>
                <a:ext uri="{FF2B5EF4-FFF2-40B4-BE49-F238E27FC236}">
                  <a16:creationId xmlns:a16="http://schemas.microsoft.com/office/drawing/2014/main" id="{0493FEA5-2D4D-4DA1-823F-457FDF869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0469276" y="3808469"/>
              <a:ext cx="481314" cy="481314"/>
            </a:xfrm>
            <a:prstGeom prst="rect">
              <a:avLst/>
            </a:prstGeom>
          </p:spPr>
        </p:pic>
        <p:pic>
          <p:nvPicPr>
            <p:cNvPr id="54" name="Right bacteriophage">
              <a:extLst>
                <a:ext uri="{FF2B5EF4-FFF2-40B4-BE49-F238E27FC236}">
                  <a16:creationId xmlns:a16="http://schemas.microsoft.com/office/drawing/2014/main" id="{1158A8FA-D2B2-4499-88E5-9A402255B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0956351" y="3808469"/>
              <a:ext cx="481314" cy="481314"/>
            </a:xfrm>
            <a:prstGeom prst="rect">
              <a:avLst/>
            </a:prstGeom>
          </p:spPr>
        </p:pic>
        <p:pic>
          <p:nvPicPr>
            <p:cNvPr id="55" name="Right bacteriophage">
              <a:extLst>
                <a:ext uri="{FF2B5EF4-FFF2-40B4-BE49-F238E27FC236}">
                  <a16:creationId xmlns:a16="http://schemas.microsoft.com/office/drawing/2014/main" id="{CCBF7321-782B-442B-82E0-A761DA9F8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0469276" y="4949827"/>
              <a:ext cx="481314" cy="481314"/>
            </a:xfrm>
            <a:prstGeom prst="rect">
              <a:avLst/>
            </a:prstGeom>
          </p:spPr>
        </p:pic>
        <p:pic>
          <p:nvPicPr>
            <p:cNvPr id="56" name="Right bacteriophage">
              <a:extLst>
                <a:ext uri="{FF2B5EF4-FFF2-40B4-BE49-F238E27FC236}">
                  <a16:creationId xmlns:a16="http://schemas.microsoft.com/office/drawing/2014/main" id="{D0362A5A-F998-44AF-A49A-4F4CA36AF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0469276" y="4379148"/>
              <a:ext cx="481314" cy="481314"/>
            </a:xfrm>
            <a:prstGeom prst="rect">
              <a:avLst/>
            </a:prstGeom>
          </p:spPr>
        </p:pic>
        <p:pic>
          <p:nvPicPr>
            <p:cNvPr id="57" name="Right bacteriophage">
              <a:extLst>
                <a:ext uri="{FF2B5EF4-FFF2-40B4-BE49-F238E27FC236}">
                  <a16:creationId xmlns:a16="http://schemas.microsoft.com/office/drawing/2014/main" id="{19AF4201-BBF1-42B2-96F0-2C43C90E0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0959939" y="4379148"/>
              <a:ext cx="481314" cy="481314"/>
            </a:xfrm>
            <a:prstGeom prst="rect">
              <a:avLst/>
            </a:prstGeom>
          </p:spPr>
        </p:pic>
        <p:pic>
          <p:nvPicPr>
            <p:cNvPr id="58" name="Right bacteriophage">
              <a:extLst>
                <a:ext uri="{FF2B5EF4-FFF2-40B4-BE49-F238E27FC236}">
                  <a16:creationId xmlns:a16="http://schemas.microsoft.com/office/drawing/2014/main" id="{06C65804-B3A4-4347-9027-CB040E653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9978613" y="4949827"/>
              <a:ext cx="481314" cy="481314"/>
            </a:xfrm>
            <a:prstGeom prst="rect">
              <a:avLst/>
            </a:prstGeom>
          </p:spPr>
        </p:pic>
        <p:pic>
          <p:nvPicPr>
            <p:cNvPr id="59" name="Right bacteriophage">
              <a:extLst>
                <a:ext uri="{FF2B5EF4-FFF2-40B4-BE49-F238E27FC236}">
                  <a16:creationId xmlns:a16="http://schemas.microsoft.com/office/drawing/2014/main" id="{40A4ECAF-3CD8-4B3D-BF6E-4F1394DDD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0959939" y="4946487"/>
              <a:ext cx="481314" cy="481314"/>
            </a:xfrm>
            <a:prstGeom prst="rect">
              <a:avLst/>
            </a:prstGeom>
          </p:spPr>
        </p:pic>
        <p:pic>
          <p:nvPicPr>
            <p:cNvPr id="60" name="Right bacteriophage">
              <a:extLst>
                <a:ext uri="{FF2B5EF4-FFF2-40B4-BE49-F238E27FC236}">
                  <a16:creationId xmlns:a16="http://schemas.microsoft.com/office/drawing/2014/main" id="{AC61BE6F-F253-4F74-A119-1873D7DEB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0459927" y="3331153"/>
              <a:ext cx="481314" cy="481314"/>
            </a:xfrm>
            <a:prstGeom prst="rect">
              <a:avLst/>
            </a:prstGeom>
          </p:spPr>
        </p:pic>
      </p:grpSp>
      <p:sp>
        <p:nvSpPr>
          <p:cNvPr id="63" name="B:V">
            <a:extLst>
              <a:ext uri="{FF2B5EF4-FFF2-40B4-BE49-F238E27FC236}">
                <a16:creationId xmlns:a16="http://schemas.microsoft.com/office/drawing/2014/main" id="{967DE33B-0AD5-42C7-9DF2-10E33CA28792}"/>
              </a:ext>
            </a:extLst>
          </p:cNvPr>
          <p:cNvSpPr txBox="1"/>
          <p:nvPr/>
        </p:nvSpPr>
        <p:spPr>
          <a:xfrm>
            <a:off x="9996767" y="1766768"/>
            <a:ext cx="1693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Bacteria</a:t>
            </a:r>
            <a:r>
              <a:rPr lang="fr-FR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: Phage</a:t>
            </a:r>
          </a:p>
        </p:txBody>
      </p:sp>
    </p:spTree>
    <p:extLst>
      <p:ext uri="{BB962C8B-B14F-4D97-AF65-F5344CB8AC3E}">
        <p14:creationId xmlns:p14="http://schemas.microsoft.com/office/powerpoint/2010/main" val="239475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4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7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0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3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6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5" grpId="1"/>
      <p:bldP spid="64" grpId="0"/>
      <p:bldP spid="6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733DD4E-4AB0-48E4-8B04-BD94A7F32E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 err="1"/>
              <a:t>Bacteriophages</a:t>
            </a:r>
            <a:r>
              <a:rPr lang="fr-FR" dirty="0"/>
              <a:t> in the </a:t>
            </a:r>
            <a:r>
              <a:rPr lang="fr-FR" dirty="0" err="1"/>
              <a:t>microbial</a:t>
            </a:r>
            <a:r>
              <a:rPr lang="fr-FR" dirty="0"/>
              <a:t> </a:t>
            </a:r>
            <a:r>
              <a:rPr lang="fr-FR" dirty="0" err="1"/>
              <a:t>loop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DBEB7D-4E4D-44D3-9DCD-2BD865B7F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E4E7-BC2B-4966-A071-AA6AB7FD3884}" type="slidenum">
              <a:rPr lang="fr-FR" smtClean="0"/>
              <a:pPr/>
              <a:t>35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59909FA-B554-4835-A5DA-23AD2F1DDA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0663" y="1478706"/>
            <a:ext cx="3932238" cy="886660"/>
          </a:xfrm>
        </p:spPr>
        <p:txBody>
          <a:bodyPr>
            <a:normAutofit/>
          </a:bodyPr>
          <a:lstStyle/>
          <a:p>
            <a:r>
              <a:rPr lang="fr-FR" dirty="0" err="1"/>
              <a:t>We</a:t>
            </a:r>
            <a:r>
              <a:rPr lang="fr-FR" dirty="0"/>
              <a:t> assume 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instant</a:t>
            </a:r>
            <a:r>
              <a:rPr lang="fr-FR" dirty="0">
                <a:solidFill>
                  <a:srgbClr val="F06225"/>
                </a:solidFill>
              </a:rPr>
              <a:t>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lysis</a:t>
            </a:r>
            <a:r>
              <a:rPr lang="fr-FR" dirty="0">
                <a:solidFill>
                  <a:srgbClr val="F06225"/>
                </a:solidFill>
              </a:rPr>
              <a:t> </a:t>
            </a:r>
            <a:r>
              <a:rPr lang="fr-FR" dirty="0"/>
              <a:t>and redirection of </a:t>
            </a:r>
            <a:r>
              <a:rPr lang="fr-FR" dirty="0" err="1"/>
              <a:t>excess</a:t>
            </a:r>
            <a:r>
              <a:rPr lang="fr-FR" dirty="0"/>
              <a:t> </a:t>
            </a:r>
            <a:r>
              <a:rPr lang="fr-FR" dirty="0" err="1"/>
              <a:t>organic</a:t>
            </a:r>
            <a:r>
              <a:rPr lang="fr-FR" dirty="0"/>
              <a:t> </a:t>
            </a:r>
            <a:r>
              <a:rPr lang="fr-FR" dirty="0" err="1"/>
              <a:t>matter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</a:t>
            </a:r>
            <a:r>
              <a:rPr lang="fr-FR" dirty="0" err="1"/>
              <a:t>burst</a:t>
            </a:r>
            <a:r>
              <a:rPr lang="fr-FR" dirty="0"/>
              <a:t> to the DOM pool (</a:t>
            </a:r>
            <a:r>
              <a:rPr lang="fr-FR" b="1" dirty="0">
                <a:solidFill>
                  <a:srgbClr val="F97532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viral shunt</a:t>
            </a:r>
            <a:r>
              <a:rPr lang="fr-FR" dirty="0"/>
              <a:t>).</a:t>
            </a: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997F961B-7173-4AF9-B497-F0CF7A8E0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43861" y="6238306"/>
            <a:ext cx="601212" cy="601212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4594007A-3B27-4278-A385-871A5FA1B3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1097" t="38756" r="52065" b="39248"/>
          <a:stretch/>
        </p:blipFill>
        <p:spPr>
          <a:xfrm>
            <a:off x="3828598" y="496433"/>
            <a:ext cx="1190411" cy="969964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0A716222-8F25-4C61-84D9-C1208F6330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6065" t="7925" r="65224" b="64078"/>
          <a:stretch/>
        </p:blipFill>
        <p:spPr>
          <a:xfrm>
            <a:off x="1322962" y="806769"/>
            <a:ext cx="1322678" cy="1234499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6CCFBE60-4D97-487D-A221-1AFE180F56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26666" y="1598413"/>
            <a:ext cx="1190411" cy="1190411"/>
          </a:xfrm>
          <a:prstGeom prst="rect">
            <a:avLst/>
          </a:prstGeom>
        </p:spPr>
      </p:pic>
      <p:sp>
        <p:nvSpPr>
          <p:cNvPr id="42" name="Forme libre : forme 41">
            <a:extLst>
              <a:ext uri="{FF2B5EF4-FFF2-40B4-BE49-F238E27FC236}">
                <a16:creationId xmlns:a16="http://schemas.microsoft.com/office/drawing/2014/main" id="{13E0A741-722B-413B-9638-1CE1F764F339}"/>
              </a:ext>
            </a:extLst>
          </p:cNvPr>
          <p:cNvSpPr/>
          <p:nvPr/>
        </p:nvSpPr>
        <p:spPr>
          <a:xfrm>
            <a:off x="3935882" y="2549011"/>
            <a:ext cx="303235" cy="302588"/>
          </a:xfrm>
          <a:custGeom>
            <a:avLst/>
            <a:gdLst>
              <a:gd name="connsiteX0" fmla="*/ 134540 w 303234"/>
              <a:gd name="connsiteY0" fmla="*/ 157014 h 302587"/>
              <a:gd name="connsiteX1" fmla="*/ 114626 w 303234"/>
              <a:gd name="connsiteY1" fmla="*/ 168513 h 302587"/>
              <a:gd name="connsiteX2" fmla="*/ 111540 w 303234"/>
              <a:gd name="connsiteY2" fmla="*/ 117300 h 302587"/>
              <a:gd name="connsiteX3" fmla="*/ 194278 w 303234"/>
              <a:gd name="connsiteY3" fmla="*/ 122595 h 302587"/>
              <a:gd name="connsiteX4" fmla="*/ 180526 w 303234"/>
              <a:gd name="connsiteY4" fmla="*/ 236519 h 302587"/>
              <a:gd name="connsiteX5" fmla="*/ 34973 w 303234"/>
              <a:gd name="connsiteY5" fmla="*/ 214354 h 302587"/>
              <a:gd name="connsiteX6" fmla="*/ 65555 w 303234"/>
              <a:gd name="connsiteY6" fmla="*/ 37794 h 302587"/>
              <a:gd name="connsiteX7" fmla="*/ 273930 w 303234"/>
              <a:gd name="connsiteY7" fmla="*/ 76677 h 302587"/>
              <a:gd name="connsiteX8" fmla="*/ 226512 w 303234"/>
              <a:gd name="connsiteY8" fmla="*/ 316025 h 302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3234" h="302587">
                <a:moveTo>
                  <a:pt x="134540" y="157014"/>
                </a:moveTo>
                <a:cubicBezTo>
                  <a:pt x="141454" y="168967"/>
                  <a:pt x="121797" y="172220"/>
                  <a:pt x="114626" y="168513"/>
                </a:cubicBezTo>
                <a:cubicBezTo>
                  <a:pt x="95181" y="158376"/>
                  <a:pt x="98948" y="131067"/>
                  <a:pt x="111540" y="117300"/>
                </a:cubicBezTo>
                <a:cubicBezTo>
                  <a:pt x="134071" y="92639"/>
                  <a:pt x="173498" y="99523"/>
                  <a:pt x="194278" y="122595"/>
                </a:cubicBezTo>
                <a:cubicBezTo>
                  <a:pt x="224768" y="156409"/>
                  <a:pt x="214276" y="209211"/>
                  <a:pt x="180526" y="236519"/>
                </a:cubicBezTo>
                <a:cubicBezTo>
                  <a:pt x="135541" y="272905"/>
                  <a:pt x="68799" y="258760"/>
                  <a:pt x="34973" y="214354"/>
                </a:cubicBezTo>
                <a:cubicBezTo>
                  <a:pt x="-7601" y="158528"/>
                  <a:pt x="10313" y="77963"/>
                  <a:pt x="65555" y="37794"/>
                </a:cubicBezTo>
                <a:cubicBezTo>
                  <a:pt x="132463" y="-10846"/>
                  <a:pt x="227353" y="10789"/>
                  <a:pt x="273930" y="76677"/>
                </a:cubicBezTo>
                <a:cubicBezTo>
                  <a:pt x="328823" y="154366"/>
                  <a:pt x="303351" y="263223"/>
                  <a:pt x="226512" y="316025"/>
                </a:cubicBezTo>
              </a:path>
            </a:pathLst>
          </a:custGeom>
          <a:noFill/>
          <a:ln w="1905" cap="rnd">
            <a:solidFill>
              <a:srgbClr val="F60000"/>
            </a:solidFill>
            <a:prstDash val="dash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3" name="Accolade ouvrante 42">
            <a:extLst>
              <a:ext uri="{FF2B5EF4-FFF2-40B4-BE49-F238E27FC236}">
                <a16:creationId xmlns:a16="http://schemas.microsoft.com/office/drawing/2014/main" id="{B8661D88-BF6C-49A2-BD6D-175E24540ADB}"/>
              </a:ext>
            </a:extLst>
          </p:cNvPr>
          <p:cNvSpPr/>
          <p:nvPr/>
        </p:nvSpPr>
        <p:spPr>
          <a:xfrm>
            <a:off x="2645640" y="981415"/>
            <a:ext cx="978852" cy="1212204"/>
          </a:xfrm>
          <a:prstGeom prst="leftBrace">
            <a:avLst>
              <a:gd name="adj1" fmla="val 0"/>
              <a:gd name="adj2" fmla="val 50000"/>
            </a:avLst>
          </a:prstGeom>
          <a:ln w="28575">
            <a:solidFill>
              <a:srgbClr val="0845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59F2F73-E9D2-4CEF-9C8B-DE73FD2803AC}"/>
              </a:ext>
            </a:extLst>
          </p:cNvPr>
          <p:cNvSpPr txBox="1"/>
          <p:nvPr/>
        </p:nvSpPr>
        <p:spPr>
          <a:xfrm>
            <a:off x="369646" y="1310103"/>
            <a:ext cx="909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Contact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3DF1D127-AE48-4A49-AB2F-145BBE6CFFE9}"/>
              </a:ext>
            </a:extLst>
          </p:cNvPr>
          <p:cNvSpPr txBox="1"/>
          <p:nvPr/>
        </p:nvSpPr>
        <p:spPr>
          <a:xfrm>
            <a:off x="5017077" y="887927"/>
            <a:ext cx="2074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Successful</a:t>
            </a:r>
            <a:r>
              <a:rPr lang="fr-FR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infection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13E83491-F82C-4724-95B7-29B80A598CB8}"/>
              </a:ext>
            </a:extLst>
          </p:cNvPr>
          <p:cNvSpPr txBox="1"/>
          <p:nvPr/>
        </p:nvSpPr>
        <p:spPr>
          <a:xfrm>
            <a:off x="5017077" y="2108171"/>
            <a:ext cx="2299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Unsuccessful</a:t>
            </a:r>
            <a:r>
              <a:rPr lang="fr-FR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 infection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FE0A3E5F-A4E0-42D9-AF11-A4122AA75B65}"/>
              </a:ext>
            </a:extLst>
          </p:cNvPr>
          <p:cNvSpPr txBox="1"/>
          <p:nvPr/>
        </p:nvSpPr>
        <p:spPr>
          <a:xfrm>
            <a:off x="3161187" y="494697"/>
            <a:ext cx="359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π</a:t>
            </a:r>
            <a:endParaRPr lang="fr-FR" b="1" dirty="0">
              <a:solidFill>
                <a:srgbClr val="F06225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6C0CB9A9-1878-4928-B3F0-2133C317C9FB}"/>
              </a:ext>
            </a:extLst>
          </p:cNvPr>
          <p:cNvSpPr txBox="1"/>
          <p:nvPr/>
        </p:nvSpPr>
        <p:spPr>
          <a:xfrm>
            <a:off x="3033791" y="2273891"/>
            <a:ext cx="62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1-</a:t>
            </a:r>
            <a:r>
              <a:rPr lang="el-GR" sz="2400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π</a:t>
            </a:r>
            <a:endParaRPr lang="fr-FR" b="1" dirty="0">
              <a:solidFill>
                <a:srgbClr val="F06225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52" name="Graphique 51">
            <a:extLst>
              <a:ext uri="{FF2B5EF4-FFF2-40B4-BE49-F238E27FC236}">
                <a16:creationId xmlns:a16="http://schemas.microsoft.com/office/drawing/2014/main" id="{ACE6C627-CD1C-4702-8FDB-0C41195217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54784" y="2886488"/>
            <a:ext cx="586474" cy="586474"/>
          </a:xfrm>
          <a:prstGeom prst="rect">
            <a:avLst/>
          </a:prstGeom>
        </p:spPr>
      </p:pic>
      <p:pic>
        <p:nvPicPr>
          <p:cNvPr id="54" name="Graphique 53">
            <a:extLst>
              <a:ext uri="{FF2B5EF4-FFF2-40B4-BE49-F238E27FC236}">
                <a16:creationId xmlns:a16="http://schemas.microsoft.com/office/drawing/2014/main" id="{B2D20055-69C2-48E4-BEAC-7576EDAE59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050677" y="3590648"/>
            <a:ext cx="888316" cy="888316"/>
          </a:xfrm>
          <a:prstGeom prst="rect">
            <a:avLst/>
          </a:prstGeom>
        </p:spPr>
      </p:pic>
      <p:pic>
        <p:nvPicPr>
          <p:cNvPr id="56" name="Graphique 55">
            <a:extLst>
              <a:ext uri="{FF2B5EF4-FFF2-40B4-BE49-F238E27FC236}">
                <a16:creationId xmlns:a16="http://schemas.microsoft.com/office/drawing/2014/main" id="{8A98FA20-96CD-44F6-87CC-7CD0BFF244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357050" y="3590648"/>
            <a:ext cx="888316" cy="888316"/>
          </a:xfrm>
          <a:prstGeom prst="rect">
            <a:avLst/>
          </a:prstGeom>
        </p:spPr>
      </p:pic>
      <p:sp>
        <p:nvSpPr>
          <p:cNvPr id="57" name="Espace réservé du texte 4">
            <a:extLst>
              <a:ext uri="{FF2B5EF4-FFF2-40B4-BE49-F238E27FC236}">
                <a16:creationId xmlns:a16="http://schemas.microsoft.com/office/drawing/2014/main" id="{B545E266-0C09-4AFA-B2C2-EFBF1C76FD3A}"/>
              </a:ext>
            </a:extLst>
          </p:cNvPr>
          <p:cNvSpPr txBox="1">
            <a:spLocks/>
          </p:cNvSpPr>
          <p:nvPr/>
        </p:nvSpPr>
        <p:spPr>
          <a:xfrm>
            <a:off x="7840663" y="4977394"/>
            <a:ext cx="3932238" cy="601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Bacteria</a:t>
            </a:r>
            <a:r>
              <a:rPr lang="fr-FR" dirty="0"/>
              <a:t> can </a:t>
            </a:r>
            <a:r>
              <a:rPr lang="fr-FR" dirty="0" err="1"/>
              <a:t>develop</a:t>
            </a:r>
            <a:r>
              <a:rPr lang="fr-FR" dirty="0"/>
              <a:t> </a:t>
            </a:r>
            <a:r>
              <a:rPr lang="fr-FR" dirty="0" err="1"/>
              <a:t>strategies</a:t>
            </a:r>
            <a:r>
              <a:rPr lang="fr-FR" dirty="0"/>
              <a:t> 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to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defend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themselves</a:t>
            </a:r>
            <a:r>
              <a:rPr lang="fr-FR" b="1" dirty="0">
                <a:solidFill>
                  <a:srgbClr val="F97532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dirty="0" err="1"/>
              <a:t>against</a:t>
            </a:r>
            <a:r>
              <a:rPr lang="fr-FR" dirty="0"/>
              <a:t> </a:t>
            </a:r>
            <a:r>
              <a:rPr lang="fr-FR" dirty="0" err="1"/>
              <a:t>bacteriophages</a:t>
            </a:r>
            <a:r>
              <a:rPr lang="fr-FR" dirty="0"/>
              <a:t>.</a:t>
            </a:r>
          </a:p>
        </p:txBody>
      </p:sp>
      <p:sp>
        <p:nvSpPr>
          <p:cNvPr id="58" name="Arc 57">
            <a:extLst>
              <a:ext uri="{FF2B5EF4-FFF2-40B4-BE49-F238E27FC236}">
                <a16:creationId xmlns:a16="http://schemas.microsoft.com/office/drawing/2014/main" id="{D3C522C7-6893-4BB7-8AEE-3FAC1605DD7F}"/>
              </a:ext>
            </a:extLst>
          </p:cNvPr>
          <p:cNvSpPr/>
          <p:nvPr/>
        </p:nvSpPr>
        <p:spPr>
          <a:xfrm>
            <a:off x="8782006" y="2791612"/>
            <a:ext cx="1732029" cy="1732029"/>
          </a:xfrm>
          <a:prstGeom prst="arc">
            <a:avLst>
              <a:gd name="adj1" fmla="val 11610878"/>
              <a:gd name="adj2" fmla="val 20800167"/>
            </a:avLst>
          </a:prstGeom>
          <a:ln w="57150">
            <a:solidFill>
              <a:schemeClr val="bg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113F2D76-B5AD-445E-A18F-84174448FE7D}"/>
              </a:ext>
            </a:extLst>
          </p:cNvPr>
          <p:cNvCxnSpPr>
            <a:cxnSpLocks/>
          </p:cNvCxnSpPr>
          <p:nvPr/>
        </p:nvCxnSpPr>
        <p:spPr>
          <a:xfrm>
            <a:off x="9424188" y="3990611"/>
            <a:ext cx="447667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>
            <a:extLst>
              <a:ext uri="{FF2B5EF4-FFF2-40B4-BE49-F238E27FC236}">
                <a16:creationId xmlns:a16="http://schemas.microsoft.com/office/drawing/2014/main" id="{6E13C3DB-61B6-424C-9FB0-70C38CFE7D1F}"/>
              </a:ext>
            </a:extLst>
          </p:cNvPr>
          <p:cNvCxnSpPr>
            <a:cxnSpLocks/>
          </p:cNvCxnSpPr>
          <p:nvPr/>
        </p:nvCxnSpPr>
        <p:spPr>
          <a:xfrm>
            <a:off x="7730561" y="3990611"/>
            <a:ext cx="447667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Accolade ouvrante 64">
            <a:extLst>
              <a:ext uri="{FF2B5EF4-FFF2-40B4-BE49-F238E27FC236}">
                <a16:creationId xmlns:a16="http://schemas.microsoft.com/office/drawing/2014/main" id="{B78B8494-6DCC-451B-AF6B-61A719C9964C}"/>
              </a:ext>
            </a:extLst>
          </p:cNvPr>
          <p:cNvSpPr/>
          <p:nvPr/>
        </p:nvSpPr>
        <p:spPr>
          <a:xfrm>
            <a:off x="11117816" y="3690005"/>
            <a:ext cx="728790" cy="601212"/>
          </a:xfrm>
          <a:prstGeom prst="leftBrace">
            <a:avLst>
              <a:gd name="adj1" fmla="val 0"/>
              <a:gd name="adj2" fmla="val 50000"/>
            </a:avLst>
          </a:prstGeom>
          <a:ln w="5715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A59A4472-6DB0-49FF-8BF7-2060E2F34A58}"/>
              </a:ext>
            </a:extLst>
          </p:cNvPr>
          <p:cNvSpPr txBox="1"/>
          <p:nvPr/>
        </p:nvSpPr>
        <p:spPr>
          <a:xfrm>
            <a:off x="305077" y="3221315"/>
            <a:ext cx="6491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Bacteria</a:t>
            </a:r>
            <a:r>
              <a:rPr lang="fr-FR" dirty="0">
                <a:latin typeface="Roboto Condensed" panose="02000000000000000000" pitchFamily="2" charset="0"/>
                <a:ea typeface="Roboto Condensed" panose="02000000000000000000" pitchFamily="2" charset="0"/>
              </a:rPr>
              <a:t> can </a:t>
            </a:r>
            <a:r>
              <a:rPr lang="fr-FR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invest</a:t>
            </a:r>
            <a:r>
              <a:rPr lang="fr-FR" dirty="0">
                <a:latin typeface="Roboto Condensed" panose="02000000000000000000" pitchFamily="2" charset="0"/>
                <a:ea typeface="Roboto Condensed" panose="02000000000000000000" pitchFamily="2" charset="0"/>
              </a:rPr>
              <a:t> in 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stress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tolerance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dirty="0">
                <a:latin typeface="Roboto Condensed" panose="02000000000000000000" pitchFamily="2" charset="0"/>
                <a:ea typeface="Roboto Condensed" panose="02000000000000000000" pitchFamily="2" charset="0"/>
              </a:rPr>
              <a:t>to </a:t>
            </a:r>
            <a:r>
              <a:rPr lang="fr-FR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decrease</a:t>
            </a:r>
            <a:r>
              <a:rPr lang="fr-FR" dirty="0">
                <a:latin typeface="Roboto Condensed" panose="02000000000000000000" pitchFamily="2" charset="0"/>
                <a:ea typeface="Roboto Condensed" panose="02000000000000000000" pitchFamily="2" charset="0"/>
              </a:rPr>
              <a:t> the value of </a:t>
            </a:r>
            <a:r>
              <a:rPr lang="el-GR" dirty="0">
                <a:latin typeface="Roboto Condensed" panose="02000000000000000000" pitchFamily="2" charset="0"/>
                <a:ea typeface="Roboto Condensed" panose="02000000000000000000" pitchFamily="2" charset="0"/>
              </a:rPr>
              <a:t>π</a:t>
            </a:r>
            <a:r>
              <a:rPr lang="fr-FR" dirty="0">
                <a:latin typeface="Roboto Condensed" panose="02000000000000000000" pitchFamily="2" charset="0"/>
                <a:ea typeface="Roboto Condensed" panose="02000000000000000000" pitchFamily="2" charset="0"/>
              </a:rPr>
              <a:t> in a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trade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-off</a:t>
            </a:r>
            <a:r>
              <a:rPr lang="fr-FR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with</a:t>
            </a:r>
            <a:r>
              <a:rPr lang="fr-FR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bacterial</a:t>
            </a:r>
            <a:r>
              <a:rPr lang="fr-FR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growth</a:t>
            </a:r>
            <a:r>
              <a:rPr lang="fr-FR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efficiency</a:t>
            </a:r>
            <a:r>
              <a:rPr lang="fr-FR" dirty="0">
                <a:latin typeface="Roboto Condensed" panose="02000000000000000000" pitchFamily="2" charset="0"/>
                <a:ea typeface="Roboto Condensed" panose="02000000000000000000" pitchFamily="2" charset="0"/>
              </a:rPr>
              <a:t>. </a:t>
            </a: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3E1888A1-9A57-4FA1-809E-36F77D01216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 t="22398" b="17037"/>
          <a:stretch/>
        </p:blipFill>
        <p:spPr>
          <a:xfrm>
            <a:off x="1954089" y="4176000"/>
            <a:ext cx="3745154" cy="2268000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DAD650C8-2FD5-451A-AEC0-3094FBE582E3}"/>
              </a:ext>
            </a:extLst>
          </p:cNvPr>
          <p:cNvSpPr txBox="1"/>
          <p:nvPr/>
        </p:nvSpPr>
        <p:spPr>
          <a:xfrm>
            <a:off x="4882911" y="5496808"/>
            <a:ext cx="627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1-</a:t>
            </a:r>
            <a:r>
              <a:rPr lang="el-GR" sz="2400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π</a:t>
            </a:r>
            <a:endParaRPr lang="fr-FR" b="1" dirty="0">
              <a:solidFill>
                <a:srgbClr val="F06225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68297B9-1A61-4C5D-8EE0-005589BCCBFC}"/>
              </a:ext>
            </a:extLst>
          </p:cNvPr>
          <p:cNvSpPr txBox="1"/>
          <p:nvPr/>
        </p:nvSpPr>
        <p:spPr>
          <a:xfrm>
            <a:off x="2271132" y="5527585"/>
            <a:ext cx="627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BGE</a:t>
            </a:r>
            <a:endParaRPr lang="fr-FR" sz="1600" b="1" dirty="0">
              <a:solidFill>
                <a:srgbClr val="F06225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98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42" grpId="0" animBg="1"/>
      <p:bldP spid="43" grpId="0" animBg="1"/>
      <p:bldP spid="46" grpId="0"/>
      <p:bldP spid="47" grpId="0"/>
      <p:bldP spid="48" grpId="0"/>
      <p:bldP spid="49" grpId="0"/>
      <p:bldP spid="50" grpId="0"/>
      <p:bldP spid="57" grpId="0"/>
      <p:bldP spid="58" grpId="0" animBg="1"/>
      <p:bldP spid="66" grpId="0"/>
      <p:bldP spid="28" grpId="0"/>
      <p:bldP spid="2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raphique 51" descr="Voilier">
            <a:extLst>
              <a:ext uri="{FF2B5EF4-FFF2-40B4-BE49-F238E27FC236}">
                <a16:creationId xmlns:a16="http://schemas.microsoft.com/office/drawing/2014/main" id="{D5428F38-3311-4786-8278-470967D59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52832" y="4721297"/>
            <a:ext cx="914400" cy="914400"/>
          </a:xfrm>
          <a:prstGeom prst="rect">
            <a:avLst/>
          </a:prstGeom>
        </p:spPr>
      </p:pic>
      <p:pic>
        <p:nvPicPr>
          <p:cNvPr id="53" name="Graphique 52" descr="Voilier">
            <a:extLst>
              <a:ext uri="{FF2B5EF4-FFF2-40B4-BE49-F238E27FC236}">
                <a16:creationId xmlns:a16="http://schemas.microsoft.com/office/drawing/2014/main" id="{8ADAAD89-8E3F-4FBE-BA9A-927238219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80384" y="4762820"/>
            <a:ext cx="914400" cy="9144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2B83B7-6736-4E96-9482-492E75CA5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</a:t>
            </a:r>
            <a:r>
              <a:rPr lang="fr-FR" dirty="0" err="1"/>
              <a:t>three-way</a:t>
            </a:r>
            <a:r>
              <a:rPr lang="fr-FR" dirty="0"/>
              <a:t> </a:t>
            </a:r>
            <a:r>
              <a:rPr lang="fr-FR" dirty="0" err="1"/>
              <a:t>trade</a:t>
            </a:r>
            <a:r>
              <a:rPr lang="fr-FR" dirty="0"/>
              <a:t>-off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830E506-FDA0-4EC3-BFA7-77BA3FDB4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E4E7-BC2B-4966-A071-AA6AB7FD3884}" type="slidenum">
              <a:rPr lang="fr-FR" smtClean="0"/>
              <a:t>36</a:t>
            </a:fld>
            <a:endParaRPr lang="fr-FR" dirty="0"/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5DB039FC-962C-4944-90ED-936103B693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43861" y="6236420"/>
            <a:ext cx="601212" cy="601212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BF6F9963-7A85-4CA7-99C5-2C08275F1B8E}"/>
              </a:ext>
            </a:extLst>
          </p:cNvPr>
          <p:cNvCxnSpPr>
            <a:cxnSpLocks/>
          </p:cNvCxnSpPr>
          <p:nvPr/>
        </p:nvCxnSpPr>
        <p:spPr>
          <a:xfrm>
            <a:off x="6095995" y="1615582"/>
            <a:ext cx="0" cy="4740768"/>
          </a:xfrm>
          <a:prstGeom prst="line">
            <a:avLst/>
          </a:prstGeom>
          <a:ln w="38100">
            <a:solidFill>
              <a:srgbClr val="08457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4D4C1D8F-4E9C-4F2D-BFCD-C720FDF0592D}"/>
              </a:ext>
            </a:extLst>
          </p:cNvPr>
          <p:cNvSpPr txBox="1"/>
          <p:nvPr/>
        </p:nvSpPr>
        <p:spPr>
          <a:xfrm>
            <a:off x="0" y="1128258"/>
            <a:ext cx="6095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The ‘YAS’ </a:t>
            </a:r>
            <a:r>
              <a:rPr lang="fr-FR" sz="2400" b="1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framework</a:t>
            </a:r>
            <a:endParaRPr lang="fr-FR" sz="2400" b="1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EB18CB9-AACA-49EA-A584-11D603618BE4}"/>
              </a:ext>
            </a:extLst>
          </p:cNvPr>
          <p:cNvSpPr txBox="1"/>
          <p:nvPr/>
        </p:nvSpPr>
        <p:spPr>
          <a:xfrm>
            <a:off x="6095995" y="1128258"/>
            <a:ext cx="6095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Respiration as a proxy</a:t>
            </a:r>
          </a:p>
        </p:txBody>
      </p:sp>
      <p:sp>
        <p:nvSpPr>
          <p:cNvPr id="12" name="Triangle isocèle 11">
            <a:extLst>
              <a:ext uri="{FF2B5EF4-FFF2-40B4-BE49-F238E27FC236}">
                <a16:creationId xmlns:a16="http://schemas.microsoft.com/office/drawing/2014/main" id="{F6379A21-A99A-4D0F-800D-BA1D18F19350}"/>
              </a:ext>
            </a:extLst>
          </p:cNvPr>
          <p:cNvSpPr/>
          <p:nvPr/>
        </p:nvSpPr>
        <p:spPr>
          <a:xfrm>
            <a:off x="1238491" y="2585429"/>
            <a:ext cx="3249246" cy="2801074"/>
          </a:xfrm>
          <a:prstGeom prst="triangle">
            <a:avLst/>
          </a:prstGeom>
          <a:noFill/>
          <a:ln w="76200">
            <a:solidFill>
              <a:srgbClr val="08457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98A8F8A-08EC-4C94-81F1-E998756F3D61}"/>
              </a:ext>
            </a:extLst>
          </p:cNvPr>
          <p:cNvSpPr txBox="1"/>
          <p:nvPr/>
        </p:nvSpPr>
        <p:spPr>
          <a:xfrm>
            <a:off x="2701050" y="2185319"/>
            <a:ext cx="32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97532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Y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6EAC3D6-29EB-4CE5-9E5A-10EA3375851C}"/>
              </a:ext>
            </a:extLst>
          </p:cNvPr>
          <p:cNvSpPr txBox="1"/>
          <p:nvPr/>
        </p:nvSpPr>
        <p:spPr>
          <a:xfrm>
            <a:off x="4526628" y="5186448"/>
            <a:ext cx="32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97532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2A9D42F-96AC-43E7-89F0-06060DB5CFD7}"/>
              </a:ext>
            </a:extLst>
          </p:cNvPr>
          <p:cNvSpPr txBox="1"/>
          <p:nvPr/>
        </p:nvSpPr>
        <p:spPr>
          <a:xfrm>
            <a:off x="877076" y="5186448"/>
            <a:ext cx="338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97532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5C88864-AF65-4810-9C5D-FC78547B3B51}"/>
              </a:ext>
            </a:extLst>
          </p:cNvPr>
          <p:cNvSpPr/>
          <p:nvPr/>
        </p:nvSpPr>
        <p:spPr>
          <a:xfrm>
            <a:off x="7190829" y="2661740"/>
            <a:ext cx="422318" cy="42231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03E46A-D792-4804-9070-1D31812BF034}"/>
              </a:ext>
            </a:extLst>
          </p:cNvPr>
          <p:cNvSpPr/>
          <p:nvPr/>
        </p:nvSpPr>
        <p:spPr>
          <a:xfrm>
            <a:off x="7371261" y="2661740"/>
            <a:ext cx="954719" cy="4235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07FCA13-620E-4FD5-AA71-A36EF04B81EA}"/>
              </a:ext>
            </a:extLst>
          </p:cNvPr>
          <p:cNvSpPr/>
          <p:nvPr/>
        </p:nvSpPr>
        <p:spPr>
          <a:xfrm>
            <a:off x="10534175" y="2661740"/>
            <a:ext cx="422318" cy="422317"/>
          </a:xfrm>
          <a:prstGeom prst="ellipse">
            <a:avLst/>
          </a:prstGeom>
          <a:solidFill>
            <a:srgbClr val="E986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6A236B-41AE-4474-9BED-8D20EC388132}"/>
              </a:ext>
            </a:extLst>
          </p:cNvPr>
          <p:cNvSpPr/>
          <p:nvPr/>
        </p:nvSpPr>
        <p:spPr>
          <a:xfrm>
            <a:off x="8325980" y="2661740"/>
            <a:ext cx="2419354" cy="423588"/>
          </a:xfrm>
          <a:prstGeom prst="rect">
            <a:avLst/>
          </a:prstGeom>
          <a:solidFill>
            <a:srgbClr val="E986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23388C-ACBE-42F3-B02E-293FF952EA81}"/>
              </a:ext>
            </a:extLst>
          </p:cNvPr>
          <p:cNvSpPr/>
          <p:nvPr/>
        </p:nvSpPr>
        <p:spPr>
          <a:xfrm>
            <a:off x="8325544" y="2667157"/>
            <a:ext cx="1495797" cy="423588"/>
          </a:xfrm>
          <a:prstGeom prst="rect">
            <a:avLst/>
          </a:prstGeom>
          <a:solidFill>
            <a:srgbClr val="DC41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2021063-6C0B-4EDF-BB08-7B3188771F22}"/>
              </a:ext>
            </a:extLst>
          </p:cNvPr>
          <p:cNvSpPr/>
          <p:nvPr/>
        </p:nvSpPr>
        <p:spPr>
          <a:xfrm>
            <a:off x="8768722" y="2661740"/>
            <a:ext cx="339785" cy="423588"/>
          </a:xfrm>
          <a:prstGeom prst="rect">
            <a:avLst/>
          </a:prstGeom>
          <a:solidFill>
            <a:srgbClr val="D02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0D1CE66-A660-4297-B50F-BDC4EAC891DD}"/>
              </a:ext>
            </a:extLst>
          </p:cNvPr>
          <p:cNvSpPr/>
          <p:nvPr/>
        </p:nvSpPr>
        <p:spPr>
          <a:xfrm>
            <a:off x="9821341" y="2661740"/>
            <a:ext cx="563688" cy="423588"/>
          </a:xfrm>
          <a:prstGeom prst="rect">
            <a:avLst/>
          </a:prstGeom>
          <a:solidFill>
            <a:srgbClr val="E464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9B16FBC-9465-4169-9DFC-02C01D72A4FF}"/>
              </a:ext>
            </a:extLst>
          </p:cNvPr>
          <p:cNvSpPr/>
          <p:nvPr/>
        </p:nvSpPr>
        <p:spPr>
          <a:xfrm>
            <a:off x="8325544" y="2661740"/>
            <a:ext cx="443178" cy="423588"/>
          </a:xfrm>
          <a:prstGeom prst="rect">
            <a:avLst/>
          </a:prstGeom>
          <a:solidFill>
            <a:srgbClr val="AC1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24" name="Rectangle à coins arrondis 7">
            <a:extLst>
              <a:ext uri="{FF2B5EF4-FFF2-40B4-BE49-F238E27FC236}">
                <a16:creationId xmlns:a16="http://schemas.microsoft.com/office/drawing/2014/main" id="{EB80D433-4A9C-4542-987E-5622FD9CBC87}"/>
              </a:ext>
            </a:extLst>
          </p:cNvPr>
          <p:cNvSpPr/>
          <p:nvPr/>
        </p:nvSpPr>
        <p:spPr>
          <a:xfrm>
            <a:off x="7190829" y="2665870"/>
            <a:ext cx="3765664" cy="414059"/>
          </a:xfrm>
          <a:prstGeom prst="roundRect">
            <a:avLst>
              <a:gd name="adj" fmla="val 50000"/>
            </a:avLst>
          </a:prstGeom>
          <a:noFill/>
          <a:ln w="57150">
            <a:solidFill>
              <a:srgbClr val="0845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25" name="Accolade ouvrante 24">
            <a:extLst>
              <a:ext uri="{FF2B5EF4-FFF2-40B4-BE49-F238E27FC236}">
                <a16:creationId xmlns:a16="http://schemas.microsoft.com/office/drawing/2014/main" id="{4C7CAC5A-9CB2-4AC6-95F9-C33C6CE3EDFD}"/>
              </a:ext>
            </a:extLst>
          </p:cNvPr>
          <p:cNvSpPr/>
          <p:nvPr/>
        </p:nvSpPr>
        <p:spPr>
          <a:xfrm rot="5400000">
            <a:off x="7665485" y="1932609"/>
            <a:ext cx="185399" cy="1074299"/>
          </a:xfrm>
          <a:prstGeom prst="leftBrace">
            <a:avLst>
              <a:gd name="adj1" fmla="val 28333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26" name="Accolade ouvrante 25">
            <a:extLst>
              <a:ext uri="{FF2B5EF4-FFF2-40B4-BE49-F238E27FC236}">
                <a16:creationId xmlns:a16="http://schemas.microsoft.com/office/drawing/2014/main" id="{CAEBC2A7-A9E2-4AD3-BE32-13CA9CC4D54D}"/>
              </a:ext>
            </a:extLst>
          </p:cNvPr>
          <p:cNvSpPr/>
          <p:nvPr/>
        </p:nvSpPr>
        <p:spPr>
          <a:xfrm rot="5400000">
            <a:off x="9478280" y="1224324"/>
            <a:ext cx="185399" cy="2490871"/>
          </a:xfrm>
          <a:prstGeom prst="leftBrace">
            <a:avLst>
              <a:gd name="adj1" fmla="val 28333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6D1CFC3-E03F-48E8-9082-9244FB5B35E0}"/>
              </a:ext>
            </a:extLst>
          </p:cNvPr>
          <p:cNvSpPr txBox="1"/>
          <p:nvPr/>
        </p:nvSpPr>
        <p:spPr>
          <a:xfrm>
            <a:off x="6566957" y="3220155"/>
            <a:ext cx="7103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i="1" dirty="0" err="1">
                <a:latin typeface="Inria Serif" charset="0"/>
                <a:ea typeface="Inria Serif" charset="0"/>
                <a:cs typeface="Inria Serif" charset="0"/>
              </a:rPr>
              <a:t>Growth</a:t>
            </a:r>
            <a:endParaRPr lang="fr-FR" sz="1000" i="1" dirty="0">
              <a:latin typeface="Inria Serif" charset="0"/>
              <a:ea typeface="Inria Serif" charset="0"/>
              <a:cs typeface="Inria Serif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65D35BB1-D2F1-46F9-BB29-A5AE833DA0D7}"/>
              </a:ext>
            </a:extLst>
          </p:cNvPr>
          <p:cNvSpPr txBox="1"/>
          <p:nvPr/>
        </p:nvSpPr>
        <p:spPr>
          <a:xfrm>
            <a:off x="11010635" y="3220155"/>
            <a:ext cx="934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i="1" dirty="0" err="1">
                <a:latin typeface="Inria Serif" charset="0"/>
                <a:ea typeface="Inria Serif" charset="0"/>
                <a:cs typeface="Inria Serif" charset="0"/>
              </a:rPr>
              <a:t>Individual</a:t>
            </a:r>
            <a:r>
              <a:rPr lang="fr-FR" sz="1000" i="1" dirty="0">
                <a:latin typeface="Inria Serif" charset="0"/>
                <a:ea typeface="Inria Serif" charset="0"/>
                <a:cs typeface="Inria Serif" charset="0"/>
              </a:rPr>
              <a:t> </a:t>
            </a:r>
            <a:r>
              <a:rPr lang="fr-FR" sz="1000" i="1" dirty="0" err="1">
                <a:latin typeface="Inria Serif" charset="0"/>
                <a:ea typeface="Inria Serif" charset="0"/>
                <a:cs typeface="Inria Serif" charset="0"/>
              </a:rPr>
              <a:t>uptake</a:t>
            </a:r>
            <a:r>
              <a:rPr lang="fr-FR" sz="1000" i="1" dirty="0">
                <a:latin typeface="Inria Serif" charset="0"/>
                <a:ea typeface="Inria Serif" charset="0"/>
                <a:cs typeface="Inria Serif" charset="0"/>
              </a:rPr>
              <a:t> rate</a:t>
            </a: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20265450-0270-4A9D-9ADF-6F646AFD5B1B}"/>
              </a:ext>
            </a:extLst>
          </p:cNvPr>
          <p:cNvSpPr/>
          <p:nvPr/>
        </p:nvSpPr>
        <p:spPr>
          <a:xfrm rot="10800000">
            <a:off x="10647060" y="2940550"/>
            <a:ext cx="727149" cy="366554"/>
          </a:xfrm>
          <a:prstGeom prst="arc">
            <a:avLst>
              <a:gd name="adj1" fmla="val 16200000"/>
              <a:gd name="adj2" fmla="val 21244609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55B46815-A912-4C6F-A1EF-0A0F878CE5A6}"/>
              </a:ext>
            </a:extLst>
          </p:cNvPr>
          <p:cNvSpPr/>
          <p:nvPr/>
        </p:nvSpPr>
        <p:spPr>
          <a:xfrm rot="10800000" flipH="1">
            <a:off x="6885561" y="2940550"/>
            <a:ext cx="727149" cy="366554"/>
          </a:xfrm>
          <a:prstGeom prst="arc">
            <a:avLst>
              <a:gd name="adj1" fmla="val 16200000"/>
              <a:gd name="adj2" fmla="val 21244609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6FA6A301-1354-4EAC-B898-7166205506FE}"/>
              </a:ext>
            </a:extLst>
          </p:cNvPr>
          <p:cNvSpPr/>
          <p:nvPr/>
        </p:nvSpPr>
        <p:spPr>
          <a:xfrm rot="8100000" flipH="1">
            <a:off x="7887396" y="3194703"/>
            <a:ext cx="727149" cy="366554"/>
          </a:xfrm>
          <a:prstGeom prst="arc">
            <a:avLst>
              <a:gd name="adj1" fmla="val 19374718"/>
              <a:gd name="adj2" fmla="val 21150450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4BC1ADFA-D4EC-4F14-80B4-64AE5A6B5CA6}"/>
              </a:ext>
            </a:extLst>
          </p:cNvPr>
          <p:cNvSpPr/>
          <p:nvPr/>
        </p:nvSpPr>
        <p:spPr>
          <a:xfrm rot="7200000" flipH="1">
            <a:off x="8303957" y="3194703"/>
            <a:ext cx="727149" cy="366554"/>
          </a:xfrm>
          <a:prstGeom prst="arc">
            <a:avLst>
              <a:gd name="adj1" fmla="val 12265510"/>
              <a:gd name="adj2" fmla="val 20714714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0BFF513E-AC63-4B33-AAFC-37E4DC478F4F}"/>
              </a:ext>
            </a:extLst>
          </p:cNvPr>
          <p:cNvSpPr/>
          <p:nvPr/>
        </p:nvSpPr>
        <p:spPr>
          <a:xfrm rot="13500000">
            <a:off x="9383194" y="3137349"/>
            <a:ext cx="727149" cy="366554"/>
          </a:xfrm>
          <a:prstGeom prst="arc">
            <a:avLst>
              <a:gd name="adj1" fmla="val 17139703"/>
              <a:gd name="adj2" fmla="val 20703456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0516AC2F-DD33-4B3D-A43D-0CE63B829B70}"/>
              </a:ext>
            </a:extLst>
          </p:cNvPr>
          <p:cNvSpPr/>
          <p:nvPr/>
        </p:nvSpPr>
        <p:spPr>
          <a:xfrm rot="15300000">
            <a:off x="9963284" y="3088076"/>
            <a:ext cx="727149" cy="366554"/>
          </a:xfrm>
          <a:prstGeom prst="arc">
            <a:avLst>
              <a:gd name="adj1" fmla="val 11716603"/>
              <a:gd name="adj2" fmla="val 19051821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90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5AED0C14-8660-45C3-B5B0-C562E5B2298B}"/>
              </a:ext>
            </a:extLst>
          </p:cNvPr>
          <p:cNvSpPr txBox="1"/>
          <p:nvPr/>
        </p:nvSpPr>
        <p:spPr>
          <a:xfrm>
            <a:off x="7994799" y="3347957"/>
            <a:ext cx="7103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i="1" dirty="0" err="1">
                <a:latin typeface="Inria Serif" charset="0"/>
                <a:ea typeface="Inria Serif" charset="0"/>
                <a:cs typeface="Inria Serif" charset="0"/>
              </a:rPr>
              <a:t>Supply</a:t>
            </a:r>
            <a:endParaRPr lang="fr-FR" sz="1000" i="1" dirty="0">
              <a:latin typeface="Inria Serif" charset="0"/>
              <a:ea typeface="Inria Serif" charset="0"/>
              <a:cs typeface="Inria Serif" charset="0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3B3AABC-7508-4FB5-9232-942B7CC4F4FA}"/>
              </a:ext>
            </a:extLst>
          </p:cNvPr>
          <p:cNvSpPr txBox="1"/>
          <p:nvPr/>
        </p:nvSpPr>
        <p:spPr>
          <a:xfrm>
            <a:off x="8071356" y="3697535"/>
            <a:ext cx="10371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i="1" dirty="0">
                <a:latin typeface="Inria Serif" charset="0"/>
                <a:ea typeface="Inria Serif" charset="0"/>
                <a:cs typeface="Inria Serif" charset="0"/>
              </a:rPr>
              <a:t>Maintenance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865805B-809F-4448-8E88-33100E90A3BC}"/>
              </a:ext>
            </a:extLst>
          </p:cNvPr>
          <p:cNvSpPr txBox="1"/>
          <p:nvPr/>
        </p:nvSpPr>
        <p:spPr>
          <a:xfrm>
            <a:off x="9053688" y="3418610"/>
            <a:ext cx="11318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i="1" dirty="0">
                <a:latin typeface="Inria Serif" charset="0"/>
                <a:ea typeface="Inria Serif" charset="0"/>
                <a:cs typeface="Inria Serif" charset="0"/>
              </a:rPr>
              <a:t>Viral </a:t>
            </a:r>
            <a:r>
              <a:rPr lang="fr-FR" sz="1000" i="1" dirty="0" err="1">
                <a:latin typeface="Inria Serif" charset="0"/>
                <a:ea typeface="Inria Serif" charset="0"/>
                <a:cs typeface="Inria Serif" charset="0"/>
              </a:rPr>
              <a:t>resistance</a:t>
            </a:r>
            <a:endParaRPr lang="fr-FR" sz="1000" i="1" dirty="0">
              <a:latin typeface="Inria Serif" charset="0"/>
              <a:ea typeface="Inria Serif" charset="0"/>
              <a:cs typeface="Inria Serif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D01E6837-0D19-4E0C-8FF2-4C12D741A5E9}"/>
              </a:ext>
            </a:extLst>
          </p:cNvPr>
          <p:cNvSpPr txBox="1"/>
          <p:nvPr/>
        </p:nvSpPr>
        <p:spPr>
          <a:xfrm>
            <a:off x="10010080" y="3613198"/>
            <a:ext cx="7103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i="1" err="1">
                <a:latin typeface="Inria Serif" charset="0"/>
                <a:ea typeface="Inria Serif" charset="0"/>
                <a:cs typeface="Inria Serif" charset="0"/>
              </a:rPr>
              <a:t>Etc</a:t>
            </a:r>
            <a:r>
              <a:rPr lang="mr-IN" sz="1000" i="1">
                <a:latin typeface="Inria Serif" charset="0"/>
                <a:ea typeface="Inria Serif" charset="0"/>
                <a:cs typeface="Inria Serif" charset="0"/>
              </a:rPr>
              <a:t>…</a:t>
            </a:r>
            <a:endParaRPr lang="fr-FR" sz="1000" i="1">
              <a:latin typeface="Inria Serif" charset="0"/>
              <a:ea typeface="Inria Serif" charset="0"/>
              <a:cs typeface="Inria Serif" charset="0"/>
            </a:endParaRPr>
          </a:p>
        </p:txBody>
      </p: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1F269500-DAF4-4E06-B3F2-6DB860016704}"/>
              </a:ext>
            </a:extLst>
          </p:cNvPr>
          <p:cNvCxnSpPr/>
          <p:nvPr/>
        </p:nvCxnSpPr>
        <p:spPr>
          <a:xfrm>
            <a:off x="9638098" y="3154123"/>
            <a:ext cx="0" cy="367731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F98FA28F-5831-4152-A145-D4F00946A7D7}"/>
              </a:ext>
            </a:extLst>
          </p:cNvPr>
          <p:cNvSpPr txBox="1"/>
          <p:nvPr/>
        </p:nvSpPr>
        <p:spPr>
          <a:xfrm>
            <a:off x="8963043" y="3553836"/>
            <a:ext cx="1364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i="1" dirty="0">
                <a:latin typeface="Inria Serif" pitchFamily="2" charset="0"/>
                <a:ea typeface="Roboto Condensed" charset="0"/>
                <a:cs typeface="Roboto Condensed" charset="0"/>
              </a:rPr>
              <a:t>Respiration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27AE2FAE-AFE3-47FD-BFB3-7414B6289AC3}"/>
              </a:ext>
            </a:extLst>
          </p:cNvPr>
          <p:cNvSpPr txBox="1"/>
          <p:nvPr/>
        </p:nvSpPr>
        <p:spPr>
          <a:xfrm>
            <a:off x="7451402" y="1995244"/>
            <a:ext cx="606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97532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BGE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3BFEDA66-CEDB-4146-9757-607433BEBAC9}"/>
              </a:ext>
            </a:extLst>
          </p:cNvPr>
          <p:cNvSpPr txBox="1"/>
          <p:nvPr/>
        </p:nvSpPr>
        <p:spPr>
          <a:xfrm>
            <a:off x="9153523" y="1995244"/>
            <a:ext cx="8290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97532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1-BGE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A60DA404-9189-47E0-8DEE-EF02742F3EC3}"/>
              </a:ext>
            </a:extLst>
          </p:cNvPr>
          <p:cNvSpPr/>
          <p:nvPr/>
        </p:nvSpPr>
        <p:spPr>
          <a:xfrm>
            <a:off x="1563046" y="4688486"/>
            <a:ext cx="94770" cy="94770"/>
          </a:xfrm>
          <a:prstGeom prst="ellipse">
            <a:avLst/>
          </a:prstGeom>
          <a:solidFill>
            <a:srgbClr val="F9753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8B1F853-B13F-49EE-9DB2-A2EE72FDF28D}"/>
              </a:ext>
            </a:extLst>
          </p:cNvPr>
          <p:cNvSpPr/>
          <p:nvPr/>
        </p:nvSpPr>
        <p:spPr>
          <a:xfrm>
            <a:off x="10206024" y="4783256"/>
            <a:ext cx="1310613" cy="1169044"/>
          </a:xfrm>
          <a:prstGeom prst="rect">
            <a:avLst/>
          </a:prstGeom>
          <a:solidFill>
            <a:srgbClr val="F97532">
              <a:alpha val="10196"/>
            </a:srgbClr>
          </a:solidFill>
          <a:ln w="19050">
            <a:solidFill>
              <a:srgbClr val="F9753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000" b="1" dirty="0" err="1">
                <a:solidFill>
                  <a:schemeClr val="tx1"/>
                </a:solidFill>
                <a:latin typeface="Inria Serif" pitchFamily="2" charset="0"/>
              </a:rPr>
              <a:t>Uptake</a:t>
            </a:r>
            <a:endParaRPr lang="fr-FR" sz="1000" b="1" dirty="0">
              <a:solidFill>
                <a:schemeClr val="tx1"/>
              </a:solidFill>
              <a:latin typeface="Inria Serif" pitchFamily="2" charset="0"/>
            </a:endParaRPr>
          </a:p>
          <a:p>
            <a:r>
              <a:rPr lang="fr-FR" sz="1000" b="1" dirty="0">
                <a:solidFill>
                  <a:schemeClr val="tx1"/>
                </a:solidFill>
                <a:latin typeface="Inria Serif" pitchFamily="2" charset="0"/>
              </a:rPr>
              <a:t>Viral </a:t>
            </a:r>
            <a:r>
              <a:rPr lang="fr-FR" sz="1000" b="1" dirty="0" err="1">
                <a:solidFill>
                  <a:schemeClr val="tx1"/>
                </a:solidFill>
                <a:latin typeface="Inria Serif" pitchFamily="2" charset="0"/>
              </a:rPr>
              <a:t>resistance</a:t>
            </a:r>
            <a:endParaRPr lang="fr-FR" sz="1000" b="1" dirty="0">
              <a:solidFill>
                <a:schemeClr val="tx1"/>
              </a:solidFill>
              <a:latin typeface="Inria Serif" pitchFamily="2" charset="0"/>
            </a:endParaRPr>
          </a:p>
          <a:p>
            <a:r>
              <a:rPr lang="fr-FR" sz="1000" dirty="0" err="1">
                <a:solidFill>
                  <a:schemeClr val="tx1"/>
                </a:solidFill>
                <a:latin typeface="Inria Serif" pitchFamily="2" charset="0"/>
              </a:rPr>
              <a:t>Supply</a:t>
            </a:r>
            <a:endParaRPr lang="fr-FR" sz="1000" dirty="0">
              <a:solidFill>
                <a:schemeClr val="tx1"/>
              </a:solidFill>
              <a:latin typeface="Inria Serif" pitchFamily="2" charset="0"/>
            </a:endParaRPr>
          </a:p>
          <a:p>
            <a:r>
              <a:rPr lang="fr-FR" sz="1000" dirty="0">
                <a:solidFill>
                  <a:schemeClr val="tx1"/>
                </a:solidFill>
                <a:latin typeface="Inria Serif" pitchFamily="2" charset="0"/>
              </a:rPr>
              <a:t>Maintenance</a:t>
            </a:r>
          </a:p>
          <a:p>
            <a:r>
              <a:rPr lang="fr-FR" sz="1000" dirty="0">
                <a:solidFill>
                  <a:schemeClr val="tx1"/>
                </a:solidFill>
                <a:latin typeface="Inria Serif" pitchFamily="2" charset="0"/>
              </a:rPr>
              <a:t>Etc…</a:t>
            </a:r>
          </a:p>
        </p:txBody>
      </p:sp>
      <p:cxnSp>
        <p:nvCxnSpPr>
          <p:cNvPr id="41" name="Connecteur : en angle 40">
            <a:extLst>
              <a:ext uri="{FF2B5EF4-FFF2-40B4-BE49-F238E27FC236}">
                <a16:creationId xmlns:a16="http://schemas.microsoft.com/office/drawing/2014/main" id="{64211A2B-5B16-45F5-A28D-483DEA1AA6BC}"/>
              </a:ext>
            </a:extLst>
          </p:cNvPr>
          <p:cNvCxnSpPr>
            <a:stCxn id="40" idx="3"/>
            <a:endCxn id="47" idx="0"/>
          </p:cNvCxnSpPr>
          <p:nvPr/>
        </p:nvCxnSpPr>
        <p:spPr>
          <a:xfrm>
            <a:off x="10327075" y="3692336"/>
            <a:ext cx="534256" cy="1090920"/>
          </a:xfrm>
          <a:prstGeom prst="bentConnector2">
            <a:avLst/>
          </a:prstGeom>
          <a:ln>
            <a:solidFill>
              <a:srgbClr val="F975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Graphique 47">
            <a:extLst>
              <a:ext uri="{FF2B5EF4-FFF2-40B4-BE49-F238E27FC236}">
                <a16:creationId xmlns:a16="http://schemas.microsoft.com/office/drawing/2014/main" id="{530B7F3B-4964-491D-BAFF-6F5EA18BA3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-1" b="52022"/>
          <a:stretch/>
        </p:blipFill>
        <p:spPr>
          <a:xfrm>
            <a:off x="6652832" y="5388653"/>
            <a:ext cx="2115890" cy="792000"/>
          </a:xfrm>
          <a:prstGeom prst="rect">
            <a:avLst/>
          </a:prstGeom>
        </p:spPr>
      </p:pic>
      <p:pic>
        <p:nvPicPr>
          <p:cNvPr id="50" name="Graphique 49">
            <a:extLst>
              <a:ext uri="{FF2B5EF4-FFF2-40B4-BE49-F238E27FC236}">
                <a16:creationId xmlns:a16="http://schemas.microsoft.com/office/drawing/2014/main" id="{4EDFF889-F003-425B-8122-1A99253262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4176" b="51449"/>
          <a:stretch/>
        </p:blipFill>
        <p:spPr>
          <a:xfrm>
            <a:off x="6652832" y="5574737"/>
            <a:ext cx="2115890" cy="792000"/>
          </a:xfrm>
          <a:prstGeom prst="rect">
            <a:avLst/>
          </a:prstGeom>
        </p:spPr>
      </p:pic>
      <p:sp>
        <p:nvSpPr>
          <p:cNvPr id="55" name="ZoneTexte 54">
            <a:extLst>
              <a:ext uri="{FF2B5EF4-FFF2-40B4-BE49-F238E27FC236}">
                <a16:creationId xmlns:a16="http://schemas.microsoft.com/office/drawing/2014/main" id="{9C36C68E-E481-49AF-8C94-104C3A77DBF0}"/>
              </a:ext>
            </a:extLst>
          </p:cNvPr>
          <p:cNvSpPr txBox="1"/>
          <p:nvPr/>
        </p:nvSpPr>
        <p:spPr>
          <a:xfrm>
            <a:off x="7942285" y="5620504"/>
            <a:ext cx="8611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Respiration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5F06E383-5EB6-4306-93C8-77956C4F6A68}"/>
              </a:ext>
            </a:extLst>
          </p:cNvPr>
          <p:cNvSpPr txBox="1"/>
          <p:nvPr/>
        </p:nvSpPr>
        <p:spPr>
          <a:xfrm>
            <a:off x="7722907" y="4628993"/>
            <a:ext cx="841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Resistance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A9CE7AED-9B61-4BB9-AD72-50414FAC2A95}"/>
              </a:ext>
            </a:extLst>
          </p:cNvPr>
          <p:cNvSpPr txBox="1"/>
          <p:nvPr/>
        </p:nvSpPr>
        <p:spPr>
          <a:xfrm>
            <a:off x="6808507" y="4628993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Uptake</a:t>
            </a:r>
            <a:endParaRPr lang="fr-FR" sz="1200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5691222-414F-4D0A-8CC9-4F975644A5CB}"/>
              </a:ext>
            </a:extLst>
          </p:cNvPr>
          <p:cNvSpPr txBox="1"/>
          <p:nvPr/>
        </p:nvSpPr>
        <p:spPr>
          <a:xfrm>
            <a:off x="10971558" y="2726696"/>
            <a:ext cx="10871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8457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Total </a:t>
            </a:r>
            <a:r>
              <a:rPr lang="fr-FR" sz="1400" b="1" dirty="0" err="1">
                <a:solidFill>
                  <a:srgbClr val="08457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uptake</a:t>
            </a:r>
            <a:endParaRPr lang="fr-FR" sz="1400" b="1" dirty="0">
              <a:solidFill>
                <a:srgbClr val="08457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F3B175F0-0D08-4F1E-9071-80E2565378E9}"/>
              </a:ext>
            </a:extLst>
          </p:cNvPr>
          <p:cNvSpPr txBox="1"/>
          <p:nvPr/>
        </p:nvSpPr>
        <p:spPr>
          <a:xfrm>
            <a:off x="0" y="1582072"/>
            <a:ext cx="6095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Three</a:t>
            </a:r>
            <a:r>
              <a:rPr lang="fr-FR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fr-FR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competing</a:t>
            </a:r>
            <a:r>
              <a:rPr lang="fr-FR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fr-FR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strategies</a:t>
            </a:r>
            <a:r>
              <a:rPr lang="fr-FR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in </a:t>
            </a:r>
            <a:r>
              <a:rPr lang="fr-FR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which</a:t>
            </a:r>
            <a:r>
              <a:rPr lang="fr-FR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to </a:t>
            </a:r>
            <a:r>
              <a:rPr lang="fr-FR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invest</a:t>
            </a:r>
            <a:endParaRPr lang="fr-FR" dirty="0"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428765D7-A2B0-4B02-814D-BF2FA207F44C}"/>
              </a:ext>
            </a:extLst>
          </p:cNvPr>
          <p:cNvSpPr txBox="1"/>
          <p:nvPr/>
        </p:nvSpPr>
        <p:spPr>
          <a:xfrm>
            <a:off x="0" y="5952300"/>
            <a:ext cx="60959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3 traits </a:t>
            </a:r>
            <a:r>
              <a:rPr lang="fr-FR" sz="1400" i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y</a:t>
            </a:r>
            <a:r>
              <a:rPr lang="fr-FR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, </a:t>
            </a:r>
            <a:r>
              <a:rPr lang="fr-FR" sz="1400" i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a</a:t>
            </a:r>
            <a:r>
              <a:rPr lang="fr-FR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, </a:t>
            </a:r>
            <a:r>
              <a:rPr lang="fr-FR" sz="1400" i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</a:t>
            </a:r>
            <a:r>
              <a:rPr lang="fr-FR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fr-FR" sz="1400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with</a:t>
            </a:r>
            <a:r>
              <a:rPr lang="fr-FR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fr-FR" sz="1400" i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y</a:t>
            </a:r>
            <a:r>
              <a:rPr lang="fr-FR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+ </a:t>
            </a:r>
            <a:r>
              <a:rPr lang="fr-FR" sz="1400" i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a</a:t>
            </a:r>
            <a:r>
              <a:rPr lang="fr-FR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+ </a:t>
            </a:r>
            <a:r>
              <a:rPr lang="fr-FR" sz="1400" i="1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</a:t>
            </a:r>
            <a:r>
              <a:rPr lang="fr-FR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= 1</a:t>
            </a:r>
          </a:p>
        </p:txBody>
      </p:sp>
    </p:spTree>
    <p:extLst>
      <p:ext uri="{BB962C8B-B14F-4D97-AF65-F5344CB8AC3E}">
        <p14:creationId xmlns:p14="http://schemas.microsoft.com/office/powerpoint/2010/main" val="154281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remove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0.06875 -0.20833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8" y="-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046 C 0.00104 0.03009 0.00417 0.07106 0.01485 0.0706 C 0.03047 0.0706 0.03164 -0.06713 0.05013 -0.06759 C 0.0668 -0.06759 0.05781 0.05278 0.07396 0.05231 C 0.09076 0.05231 0.08177 -0.03495 0.09974 -0.03495 C 0.11576 -0.03495 0.1069 0.02384 0.12123 0.02384 C 0.1349 0.02384 0.12774 -0.02107 0.14037 -0.02107 C 0.14753 -0.02107 0.14805 -0.0088 0.1487 0.00046 " pathEditMode="relative" rAng="0" ptsTypes="AAAAAAA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5" y="9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96296E-6 L -1.875E-6 -0.04908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54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3.125E-6 -0.04907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54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11111E-6 L 2.08333E-6 -0.04907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54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1.25E-6 -0.04908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54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-3.125E-6 -0.04908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54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1.25E-6 -0.04907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2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8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1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4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7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0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12" grpId="0" animBg="1"/>
      <p:bldP spid="12" grpId="1" animBg="1"/>
      <p:bldP spid="13" grpId="0"/>
      <p:bldP spid="13" grpId="1"/>
      <p:bldP spid="14" grpId="0"/>
      <p:bldP spid="14" grpId="1"/>
      <p:bldP spid="15" grpId="0"/>
      <p:bldP spid="15" grpId="1"/>
      <p:bldP spid="16" grpId="0" animBg="1"/>
      <p:bldP spid="17" grpId="0" animBg="1"/>
      <p:bldP spid="18" grpId="0" animBg="1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6" grpId="0" animBg="1"/>
      <p:bldP spid="27" grpId="0"/>
      <p:bldP spid="28" grpId="0"/>
      <p:bldP spid="28" grpId="1"/>
      <p:bldP spid="29" grpId="0" animBg="1"/>
      <p:bldP spid="29" grpId="1" animBg="1"/>
      <p:bldP spid="30" grpId="0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40" grpId="0"/>
      <p:bldP spid="42" grpId="0"/>
      <p:bldP spid="43" grpId="0"/>
      <p:bldP spid="44" grpId="0" animBg="1"/>
      <p:bldP spid="44" grpId="2" animBg="1"/>
      <p:bldP spid="44" grpId="3" animBg="1"/>
      <p:bldP spid="44" grpId="4" animBg="1"/>
      <p:bldP spid="47" grpId="0" animBg="1"/>
      <p:bldP spid="55" grpId="0"/>
      <p:bldP spid="55" grpId="1"/>
      <p:bldP spid="56" grpId="0"/>
      <p:bldP spid="56" grpId="1"/>
      <p:bldP spid="57" grpId="0"/>
      <p:bldP spid="57" grpId="1"/>
      <p:bldP spid="3" grpId="0"/>
      <p:bldP spid="51" grpId="0"/>
      <p:bldP spid="51" grpId="1"/>
      <p:bldP spid="54" grpId="0"/>
      <p:bldP spid="54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6A312A4-2B7B-4B03-8F1C-5BA862E87ADF}"/>
              </a:ext>
            </a:extLst>
          </p:cNvPr>
          <p:cNvSpPr/>
          <p:nvPr/>
        </p:nvSpPr>
        <p:spPr>
          <a:xfrm>
            <a:off x="0" y="0"/>
            <a:ext cx="7419372" cy="1313075"/>
          </a:xfrm>
          <a:prstGeom prst="rect">
            <a:avLst/>
          </a:prstGeom>
          <a:solidFill>
            <a:srgbClr val="084570">
              <a:alpha val="10196"/>
            </a:srgbClr>
          </a:solidFill>
          <a:ln>
            <a:solidFill>
              <a:srgbClr val="084570">
                <a:alpha val="1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7653DCC-5090-4AE4-958D-07D603F87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82786" y="451413"/>
            <a:ext cx="4567399" cy="863781"/>
          </a:xfrm>
        </p:spPr>
        <p:txBody>
          <a:bodyPr>
            <a:normAutofit/>
          </a:bodyPr>
          <a:lstStyle/>
          <a:p>
            <a:r>
              <a:rPr lang="fr-FR" dirty="0" err="1"/>
              <a:t>Shifting</a:t>
            </a:r>
            <a:r>
              <a:rPr lang="fr-FR" dirty="0"/>
              <a:t> the </a:t>
            </a:r>
            <a:r>
              <a:rPr lang="fr-FR" dirty="0" err="1"/>
              <a:t>evolutionary</a:t>
            </a:r>
            <a:r>
              <a:rPr lang="fr-FR" dirty="0"/>
              <a:t> stable </a:t>
            </a:r>
            <a:r>
              <a:rPr lang="fr-FR" dirty="0" err="1"/>
              <a:t>strategy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67FA5C-EBA4-4E10-A556-85F0A657E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E4E7-BC2B-4966-A071-AA6AB7FD3884}" type="slidenum">
              <a:rPr lang="fr-FR" smtClean="0"/>
              <a:pPr/>
              <a:t>37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5B46FC1-C233-4A88-B660-0EB54E58E4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82788" y="1478706"/>
            <a:ext cx="3932238" cy="2172000"/>
          </a:xfrm>
        </p:spPr>
        <p:txBody>
          <a:bodyPr/>
          <a:lstStyle/>
          <a:p>
            <a:r>
              <a:rPr lang="fr-FR" dirty="0" err="1"/>
              <a:t>We</a:t>
            </a:r>
            <a:r>
              <a:rPr lang="fr-FR" dirty="0"/>
              <a:t> can </a:t>
            </a:r>
            <a:r>
              <a:rPr lang="fr-FR" dirty="0" err="1"/>
              <a:t>still</a:t>
            </a:r>
            <a:r>
              <a:rPr lang="fr-FR" dirty="0"/>
              <a:t> </a:t>
            </a:r>
            <a:r>
              <a:rPr lang="fr-FR" dirty="0" err="1"/>
              <a:t>define</a:t>
            </a:r>
            <a:r>
              <a:rPr lang="fr-FR" dirty="0"/>
              <a:t> the </a:t>
            </a:r>
            <a:r>
              <a:rPr lang="fr-FR" dirty="0" err="1"/>
              <a:t>selection</a:t>
            </a:r>
            <a:r>
              <a:rPr lang="fr-FR" dirty="0"/>
              <a:t> pressure as the </a:t>
            </a:r>
            <a:r>
              <a:rPr lang="fr-FR" dirty="0" err="1"/>
              <a:t>sum</a:t>
            </a:r>
            <a:r>
              <a:rPr lang="fr-FR" dirty="0"/>
              <a:t> of </a:t>
            </a:r>
            <a:r>
              <a:rPr lang="fr-FR" dirty="0" err="1"/>
              <a:t>three</a:t>
            </a:r>
            <a:r>
              <a:rPr lang="fr-FR" dirty="0"/>
              <a:t> distinct pressures: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yield</a:t>
            </a:r>
            <a:r>
              <a:rPr lang="fr-FR" dirty="0"/>
              <a:t>,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resource</a:t>
            </a:r>
            <a:r>
              <a:rPr lang="fr-FR" dirty="0"/>
              <a:t> 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acquisition</a:t>
            </a:r>
            <a:r>
              <a:rPr lang="fr-FR" dirty="0"/>
              <a:t> and 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stress</a:t>
            </a:r>
            <a:r>
              <a:rPr lang="fr-FR" dirty="0"/>
              <a:t>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tolerance</a:t>
            </a:r>
            <a:r>
              <a:rPr lang="fr-FR" dirty="0">
                <a:solidFill>
                  <a:srgbClr val="F06225"/>
                </a:solidFill>
              </a:rPr>
              <a:t>.</a:t>
            </a:r>
          </a:p>
          <a:p>
            <a:endParaRPr lang="fr-FR" dirty="0"/>
          </a:p>
          <a:p>
            <a:r>
              <a:rPr lang="fr-FR" sz="2400" dirty="0" err="1">
                <a:latin typeface="Inria Serif" pitchFamily="2" charset="0"/>
                <a:ea typeface="Cambria Math" panose="02040503050406030204" pitchFamily="18" charset="0"/>
              </a:rPr>
              <a:t>dS</a:t>
            </a:r>
            <a:r>
              <a:rPr lang="fr-FR" sz="2400" dirty="0">
                <a:latin typeface="Inria Serif" pitchFamily="2" charset="0"/>
                <a:ea typeface="Cambria Math" panose="02040503050406030204" pitchFamily="18" charset="0"/>
              </a:rPr>
              <a:t>(</a:t>
            </a:r>
            <a:r>
              <a:rPr lang="fr-FR" sz="2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BGE</a:t>
            </a:r>
            <a:r>
              <a:rPr lang="fr-FR" sz="2400" dirty="0">
                <a:latin typeface="Inria Serif" pitchFamily="2" charset="0"/>
                <a:ea typeface="Cambria Math" panose="02040503050406030204" pitchFamily="18" charset="0"/>
              </a:rPr>
              <a:t>) = </a:t>
            </a:r>
            <a:r>
              <a:rPr lang="fr-FR" sz="2400" b="1" i="1" dirty="0" err="1">
                <a:latin typeface="Inria Serif" pitchFamily="2" charset="0"/>
                <a:ea typeface="Cambria Math" panose="02040503050406030204" pitchFamily="18" charset="0"/>
              </a:rPr>
              <a:t>Y</a:t>
            </a:r>
            <a:r>
              <a:rPr lang="fr-FR" sz="2400" i="1" baseline="-25000" dirty="0" err="1">
                <a:latin typeface="Inria Serif" pitchFamily="2" charset="0"/>
                <a:ea typeface="Cambria Math" panose="02040503050406030204" pitchFamily="18" charset="0"/>
              </a:rPr>
              <a:t>p</a:t>
            </a:r>
            <a:r>
              <a:rPr lang="fr-FR" sz="2400" dirty="0">
                <a:latin typeface="Inria Serif" pitchFamily="2" charset="0"/>
                <a:ea typeface="Cambria Math" panose="02040503050406030204" pitchFamily="18" charset="0"/>
              </a:rPr>
              <a:t> + </a:t>
            </a:r>
            <a:r>
              <a:rPr lang="fr-FR" sz="2400" b="1" i="1" dirty="0" err="1">
                <a:latin typeface="Inria Serif" pitchFamily="2" charset="0"/>
                <a:ea typeface="Cambria Math" panose="02040503050406030204" pitchFamily="18" charset="0"/>
              </a:rPr>
              <a:t>A</a:t>
            </a:r>
            <a:r>
              <a:rPr lang="fr-FR" sz="2400" i="1" baseline="-25000" dirty="0" err="1">
                <a:latin typeface="Inria Serif" pitchFamily="2" charset="0"/>
                <a:ea typeface="Cambria Math" panose="02040503050406030204" pitchFamily="18" charset="0"/>
              </a:rPr>
              <a:t>p</a:t>
            </a:r>
            <a:r>
              <a:rPr lang="fr-FR" sz="2400" i="1" baseline="-25000" dirty="0">
                <a:latin typeface="Inria Serif" pitchFamily="2" charset="0"/>
                <a:ea typeface="Cambria Math" panose="02040503050406030204" pitchFamily="18" charset="0"/>
              </a:rPr>
              <a:t> </a:t>
            </a:r>
            <a:r>
              <a:rPr lang="fr-FR" sz="2400" dirty="0">
                <a:latin typeface="Inria Serif" pitchFamily="2" charset="0"/>
                <a:ea typeface="Cambria Math" panose="02040503050406030204" pitchFamily="18" charset="0"/>
              </a:rPr>
              <a:t>+ </a:t>
            </a:r>
            <a:r>
              <a:rPr lang="fr-FR" sz="2400" b="1" i="1" dirty="0" err="1">
                <a:latin typeface="Inria Serif" pitchFamily="2" charset="0"/>
                <a:ea typeface="Cambria Math" panose="02040503050406030204" pitchFamily="18" charset="0"/>
              </a:rPr>
              <a:t>S</a:t>
            </a:r>
            <a:r>
              <a:rPr lang="fr-FR" sz="2400" i="1" baseline="-25000" dirty="0" err="1">
                <a:latin typeface="Inria Serif" pitchFamily="2" charset="0"/>
                <a:ea typeface="Cambria Math" panose="02040503050406030204" pitchFamily="18" charset="0"/>
              </a:rPr>
              <a:t>p</a:t>
            </a:r>
            <a:endParaRPr lang="fr-FR" sz="2400" i="1" baseline="-250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3935C13A-BB88-4314-8CE2-E048F6385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43861" y="6238306"/>
            <a:ext cx="601212" cy="601212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65269FE-C252-497B-944B-8FFC84A453E3}"/>
              </a:ext>
            </a:extLst>
          </p:cNvPr>
          <p:cNvCxnSpPr>
            <a:cxnSpLocks/>
          </p:cNvCxnSpPr>
          <p:nvPr/>
        </p:nvCxnSpPr>
        <p:spPr>
          <a:xfrm>
            <a:off x="0" y="1315194"/>
            <a:ext cx="7419372" cy="0"/>
          </a:xfrm>
          <a:prstGeom prst="line">
            <a:avLst/>
          </a:prstGeom>
          <a:ln w="12700">
            <a:solidFill>
              <a:srgbClr val="08457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57D3546B-C6A3-46D4-BCD9-8DE5B026EC8E}"/>
              </a:ext>
            </a:extLst>
          </p:cNvPr>
          <p:cNvGrpSpPr/>
          <p:nvPr/>
        </p:nvGrpSpPr>
        <p:grpSpPr>
          <a:xfrm>
            <a:off x="506400" y="1084362"/>
            <a:ext cx="6460850" cy="461665"/>
            <a:chOff x="506400" y="3235215"/>
            <a:chExt cx="6460850" cy="461665"/>
          </a:xfrm>
        </p:grpSpPr>
        <p:pic>
          <p:nvPicPr>
            <p:cNvPr id="8" name="Gradient">
              <a:extLst>
                <a:ext uri="{FF2B5EF4-FFF2-40B4-BE49-F238E27FC236}">
                  <a16:creationId xmlns:a16="http://schemas.microsoft.com/office/drawing/2014/main" id="{9EC6AF98-6A97-4A5C-A00E-29AB258884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88"/>
            <a:stretch/>
          </p:blipFill>
          <p:spPr>
            <a:xfrm>
              <a:off x="517682" y="3280905"/>
              <a:ext cx="6449568" cy="365125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59C01CDB-75F0-4BD6-AECF-140B63805DB8}"/>
                </a:ext>
              </a:extLst>
            </p:cNvPr>
            <p:cNvSpPr txBox="1"/>
            <p:nvPr/>
          </p:nvSpPr>
          <p:spPr>
            <a:xfrm>
              <a:off x="3474253" y="3235215"/>
              <a:ext cx="6880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</a:rPr>
                <a:t>BGE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5B041C12-B53D-4281-A426-D4A1CF783B10}"/>
                </a:ext>
              </a:extLst>
            </p:cNvPr>
            <p:cNvSpPr txBox="1"/>
            <p:nvPr/>
          </p:nvSpPr>
          <p:spPr>
            <a:xfrm>
              <a:off x="6700830" y="3276698"/>
              <a:ext cx="266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  <a:latin typeface="Inria Serif" pitchFamily="2" charset="0"/>
                </a:rPr>
                <a:t>1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D91F4D6F-097D-4D2D-A211-0E5B3ABB5213}"/>
                </a:ext>
              </a:extLst>
            </p:cNvPr>
            <p:cNvSpPr txBox="1"/>
            <p:nvPr/>
          </p:nvSpPr>
          <p:spPr>
            <a:xfrm>
              <a:off x="506400" y="3276698"/>
              <a:ext cx="325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  <a:latin typeface="Inria Serif" pitchFamily="2" charset="0"/>
                </a:rPr>
                <a:t>0</a:t>
              </a:r>
            </a:p>
          </p:txBody>
        </p:sp>
      </p:grpSp>
      <p:pic>
        <p:nvPicPr>
          <p:cNvPr id="16" name="Graphique 15">
            <a:extLst>
              <a:ext uri="{FF2B5EF4-FFF2-40B4-BE49-F238E27FC236}">
                <a16:creationId xmlns:a16="http://schemas.microsoft.com/office/drawing/2014/main" id="{FF977A72-5EA8-41A1-BA56-15BB896166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1659" y="1680319"/>
            <a:ext cx="639386" cy="639386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4A0F70B1-D5F8-408D-8800-0DC372E4E470}"/>
              </a:ext>
            </a:extLst>
          </p:cNvPr>
          <p:cNvGrpSpPr/>
          <p:nvPr/>
        </p:nvGrpSpPr>
        <p:grpSpPr>
          <a:xfrm>
            <a:off x="88593" y="88269"/>
            <a:ext cx="705517" cy="705517"/>
            <a:chOff x="88593" y="2202075"/>
            <a:chExt cx="705517" cy="705517"/>
          </a:xfrm>
        </p:grpSpPr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28CA7CC2-BB23-43CA-AD70-C390397FC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1659" y="2235141"/>
              <a:ext cx="639386" cy="639386"/>
            </a:xfrm>
            <a:prstGeom prst="rect">
              <a:avLst/>
            </a:prstGeom>
          </p:spPr>
        </p:pic>
        <p:sp>
          <p:nvSpPr>
            <p:cNvPr id="19" name="Interdiction 18">
              <a:extLst>
                <a:ext uri="{FF2B5EF4-FFF2-40B4-BE49-F238E27FC236}">
                  <a16:creationId xmlns:a16="http://schemas.microsoft.com/office/drawing/2014/main" id="{7B7E83FB-049F-4106-8A4B-22556D6068FA}"/>
                </a:ext>
              </a:extLst>
            </p:cNvPr>
            <p:cNvSpPr/>
            <p:nvPr/>
          </p:nvSpPr>
          <p:spPr>
            <a:xfrm>
              <a:off x="88593" y="2202075"/>
              <a:ext cx="705517" cy="705517"/>
            </a:xfrm>
            <a:prstGeom prst="noSmoking">
              <a:avLst>
                <a:gd name="adj" fmla="val 10353"/>
              </a:avLst>
            </a:prstGeom>
            <a:solidFill>
              <a:srgbClr val="F062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7A006E49-0377-4C5E-B72B-AD83D4490C89}"/>
              </a:ext>
            </a:extLst>
          </p:cNvPr>
          <p:cNvCxnSpPr>
            <a:cxnSpLocks/>
          </p:cNvCxnSpPr>
          <p:nvPr/>
        </p:nvCxnSpPr>
        <p:spPr>
          <a:xfrm>
            <a:off x="4841980" y="728959"/>
            <a:ext cx="0" cy="749747"/>
          </a:xfrm>
          <a:prstGeom prst="line">
            <a:avLst/>
          </a:prstGeom>
          <a:ln w="28575">
            <a:solidFill>
              <a:srgbClr val="08457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lèche : droite 22">
            <a:extLst>
              <a:ext uri="{FF2B5EF4-FFF2-40B4-BE49-F238E27FC236}">
                <a16:creationId xmlns:a16="http://schemas.microsoft.com/office/drawing/2014/main" id="{05C9D4B4-0B95-4617-929A-FE86E7F8DF6D}"/>
              </a:ext>
            </a:extLst>
          </p:cNvPr>
          <p:cNvSpPr/>
          <p:nvPr/>
        </p:nvSpPr>
        <p:spPr>
          <a:xfrm>
            <a:off x="5011838" y="646441"/>
            <a:ext cx="737139" cy="365125"/>
          </a:xfrm>
          <a:prstGeom prst="rightArrow">
            <a:avLst>
              <a:gd name="adj1" fmla="val 50000"/>
              <a:gd name="adj2" fmla="val 88041"/>
            </a:avLst>
          </a:prstGeom>
          <a:solidFill>
            <a:srgbClr val="EFDB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 : droite 23">
            <a:extLst>
              <a:ext uri="{FF2B5EF4-FFF2-40B4-BE49-F238E27FC236}">
                <a16:creationId xmlns:a16="http://schemas.microsoft.com/office/drawing/2014/main" id="{547E968C-5890-4756-8152-7E0D09439F99}"/>
              </a:ext>
            </a:extLst>
          </p:cNvPr>
          <p:cNvSpPr/>
          <p:nvPr/>
        </p:nvSpPr>
        <p:spPr>
          <a:xfrm rot="10800000">
            <a:off x="3912317" y="646441"/>
            <a:ext cx="737139" cy="365125"/>
          </a:xfrm>
          <a:prstGeom prst="rightArrow">
            <a:avLst>
              <a:gd name="adj1" fmla="val 50000"/>
              <a:gd name="adj2" fmla="val 88041"/>
            </a:avLst>
          </a:prstGeom>
          <a:solidFill>
            <a:srgbClr val="FF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CACE952-DD47-4CF8-B2E2-680F86209E3B}"/>
                  </a:ext>
                </a:extLst>
              </p:cNvPr>
              <p:cNvSpPr txBox="1"/>
              <p:nvPr/>
            </p:nvSpPr>
            <p:spPr>
              <a:xfrm>
                <a:off x="4177175" y="361647"/>
                <a:ext cx="470524" cy="405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𝑁𝐵</m:t>
                          </m:r>
                        </m:sup>
                      </m:sSubSup>
                    </m:oMath>
                  </m:oMathPara>
                </a14:m>
                <a:endParaRPr lang="fr-FR" sz="1400" i="1" baseline="-25000" dirty="0">
                  <a:latin typeface="Roboto Condensed" panose="02000000000000000000" pitchFamily="2" charset="0"/>
                  <a:ea typeface="Roboto Condensed" panose="02000000000000000000" pitchFamily="2" charset="0"/>
                </a:endParaRPr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CACE952-DD47-4CF8-B2E2-680F86209E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7175" y="361647"/>
                <a:ext cx="470524" cy="405496"/>
              </a:xfrm>
              <a:prstGeom prst="rect">
                <a:avLst/>
              </a:prstGeom>
              <a:blipFill>
                <a:blip r:embed="rId8"/>
                <a:stretch>
                  <a:fillRect r="-16883" b="-14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ZoneTexte 26">
            <a:extLst>
              <a:ext uri="{FF2B5EF4-FFF2-40B4-BE49-F238E27FC236}">
                <a16:creationId xmlns:a16="http://schemas.microsoft.com/office/drawing/2014/main" id="{FE4B93C3-9E58-4C7F-AF0B-3C54291DFDF5}"/>
              </a:ext>
            </a:extLst>
          </p:cNvPr>
          <p:cNvSpPr txBox="1"/>
          <p:nvPr/>
        </p:nvSpPr>
        <p:spPr>
          <a:xfrm>
            <a:off x="4498782" y="49064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ESS</a:t>
            </a:r>
            <a:r>
              <a:rPr lang="fr-FR" sz="1600" i="1" cap="small" baseline="30000" dirty="0" err="1">
                <a:solidFill>
                  <a:srgbClr val="F06225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nb</a:t>
            </a:r>
            <a:endParaRPr lang="fr-FR" sz="1600" i="1" cap="small" baseline="30000" dirty="0">
              <a:solidFill>
                <a:srgbClr val="F06225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6BF0E35C-CC40-4BAE-AE8F-9B176769A97E}"/>
              </a:ext>
            </a:extLst>
          </p:cNvPr>
          <p:cNvCxnSpPr>
            <a:cxnSpLocks/>
            <a:stCxn id="27" idx="2"/>
          </p:cNvCxnSpPr>
          <p:nvPr/>
        </p:nvCxnSpPr>
        <p:spPr>
          <a:xfrm>
            <a:off x="4841985" y="387618"/>
            <a:ext cx="0" cy="25882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lèche : droite 29">
            <a:extLst>
              <a:ext uri="{FF2B5EF4-FFF2-40B4-BE49-F238E27FC236}">
                <a16:creationId xmlns:a16="http://schemas.microsoft.com/office/drawing/2014/main" id="{66D338CB-2B8D-42CD-8CE2-11A11660FA11}"/>
              </a:ext>
            </a:extLst>
          </p:cNvPr>
          <p:cNvSpPr/>
          <p:nvPr/>
        </p:nvSpPr>
        <p:spPr>
          <a:xfrm>
            <a:off x="5011838" y="1640890"/>
            <a:ext cx="737139" cy="365125"/>
          </a:xfrm>
          <a:prstGeom prst="rightArrow">
            <a:avLst>
              <a:gd name="adj1" fmla="val 50000"/>
              <a:gd name="adj2" fmla="val 88041"/>
            </a:avLst>
          </a:prstGeom>
          <a:noFill/>
          <a:ln>
            <a:solidFill>
              <a:srgbClr val="08457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lèche : droite 30">
            <a:extLst>
              <a:ext uri="{FF2B5EF4-FFF2-40B4-BE49-F238E27FC236}">
                <a16:creationId xmlns:a16="http://schemas.microsoft.com/office/drawing/2014/main" id="{1E15BCA3-3B3A-4453-B9FC-7552C7411AA7}"/>
              </a:ext>
            </a:extLst>
          </p:cNvPr>
          <p:cNvSpPr/>
          <p:nvPr/>
        </p:nvSpPr>
        <p:spPr>
          <a:xfrm rot="10800000">
            <a:off x="3912317" y="1640890"/>
            <a:ext cx="737139" cy="365125"/>
          </a:xfrm>
          <a:prstGeom prst="rightArrow">
            <a:avLst>
              <a:gd name="adj1" fmla="val 50000"/>
              <a:gd name="adj2" fmla="val 88041"/>
            </a:avLst>
          </a:prstGeom>
          <a:noFill/>
          <a:ln>
            <a:solidFill>
              <a:srgbClr val="08457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1A4AEAF5-512D-4E60-8EC2-C3AA029C4486}"/>
                  </a:ext>
                </a:extLst>
              </p:cNvPr>
              <p:cNvSpPr txBox="1"/>
              <p:nvPr/>
            </p:nvSpPr>
            <p:spPr>
              <a:xfrm>
                <a:off x="4990951" y="361647"/>
                <a:ext cx="470524" cy="405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𝒀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𝑁𝐵</m:t>
                          </m:r>
                        </m:sup>
                      </m:sSubSup>
                    </m:oMath>
                  </m:oMathPara>
                </a14:m>
                <a:endParaRPr lang="fr-FR" sz="1400" i="1" baseline="-25000" dirty="0">
                  <a:latin typeface="Roboto Condensed" panose="02000000000000000000" pitchFamily="2" charset="0"/>
                  <a:ea typeface="Roboto Condensed" panose="02000000000000000000" pitchFamily="2" charset="0"/>
                </a:endParaRPr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1A4AEAF5-512D-4E60-8EC2-C3AA029C44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951" y="361647"/>
                <a:ext cx="470524" cy="405496"/>
              </a:xfrm>
              <a:prstGeom prst="rect">
                <a:avLst/>
              </a:prstGeom>
              <a:blipFill>
                <a:blip r:embed="rId9"/>
                <a:stretch>
                  <a:fillRect r="-14286" b="-14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e 57">
            <a:extLst>
              <a:ext uri="{FF2B5EF4-FFF2-40B4-BE49-F238E27FC236}">
                <a16:creationId xmlns:a16="http://schemas.microsoft.com/office/drawing/2014/main" id="{5E20CCDF-7EC2-4A5D-A2E0-D97A66E91E9A}"/>
              </a:ext>
            </a:extLst>
          </p:cNvPr>
          <p:cNvGrpSpPr/>
          <p:nvPr/>
        </p:nvGrpSpPr>
        <p:grpSpPr>
          <a:xfrm>
            <a:off x="4199707" y="1635381"/>
            <a:ext cx="1261884" cy="785814"/>
            <a:chOff x="4199707" y="1635381"/>
            <a:chExt cx="1261884" cy="785814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9A5E9207-AD0A-46E2-BD6A-480D75E7FBBC}"/>
                </a:ext>
              </a:extLst>
            </p:cNvPr>
            <p:cNvSpPr txBox="1"/>
            <p:nvPr/>
          </p:nvSpPr>
          <p:spPr>
            <a:xfrm>
              <a:off x="4684613" y="1635381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?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178B23AA-0638-4676-9869-5C41BD026E7D}"/>
                </a:ext>
              </a:extLst>
            </p:cNvPr>
            <p:cNvSpPr txBox="1"/>
            <p:nvPr/>
          </p:nvSpPr>
          <p:spPr>
            <a:xfrm>
              <a:off x="4199707" y="2021085"/>
              <a:ext cx="12618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000" dirty="0" err="1">
                  <a:latin typeface="Inria Serif" pitchFamily="2" charset="0"/>
                  <a:ea typeface="Cambria Math" panose="02040503050406030204" pitchFamily="18" charset="0"/>
                </a:rPr>
                <a:t>dS</a:t>
              </a:r>
              <a:r>
                <a:rPr lang="fr-FR" sz="2000" dirty="0">
                  <a:latin typeface="Inria Serif" pitchFamily="2" charset="0"/>
                  <a:ea typeface="Cambria Math" panose="02040503050406030204" pitchFamily="18" charset="0"/>
                </a:rPr>
                <a:t>(</a:t>
              </a:r>
              <a:r>
                <a:rPr lang="fr-FR" sz="2000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ESS</a:t>
              </a:r>
              <a:r>
                <a:rPr lang="fr-FR" sz="2000" i="1" cap="small" baseline="30000" dirty="0" err="1">
                  <a:latin typeface="Cambria Math" panose="02040503050406030204" pitchFamily="18" charset="0"/>
                  <a:ea typeface="Cambria Math" panose="02040503050406030204" pitchFamily="18" charset="0"/>
                </a:rPr>
                <a:t>nb</a:t>
              </a:r>
              <a:r>
                <a:rPr lang="fr-FR" sz="2000" dirty="0">
                  <a:latin typeface="Inria Serif" pitchFamily="2" charset="0"/>
                  <a:ea typeface="Cambria Math" panose="02040503050406030204" pitchFamily="18" charset="0"/>
                </a:rPr>
                <a:t>)</a:t>
              </a:r>
              <a:endParaRPr lang="fr-FR" sz="2000" b="1" dirty="0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2C6EA52A-90C2-4C37-83DD-0B4211E1B075}"/>
                  </a:ext>
                </a:extLst>
              </p:cNvPr>
              <p:cNvSpPr txBox="1"/>
              <p:nvPr/>
            </p:nvSpPr>
            <p:spPr>
              <a:xfrm>
                <a:off x="458374" y="3182630"/>
                <a:ext cx="3218702" cy="4901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400" dirty="0">
                    <a:latin typeface="Inria Serif" pitchFamily="2" charset="0"/>
                    <a:ea typeface="Cambria Math" panose="02040503050406030204" pitchFamily="18" charset="0"/>
                  </a:rPr>
                  <a:t>dS(</a:t>
                </a:r>
                <a:r>
                  <a:rPr lang="fr-FR" sz="2400" dirty="0" err="1">
                    <a:latin typeface="Roboto Condensed" panose="02000000000000000000" pitchFamily="2" charset="0"/>
                    <a:ea typeface="Roboto Condensed" panose="02000000000000000000" pitchFamily="2" charset="0"/>
                  </a:rPr>
                  <a:t>ESS</a:t>
                </a:r>
                <a:r>
                  <a:rPr lang="fr-FR" sz="2400" i="1" cap="small" baseline="300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nb</a:t>
                </a:r>
                <a:r>
                  <a:rPr lang="fr-FR" sz="2400" dirty="0">
                    <a:latin typeface="Inria Serif" pitchFamily="2" charset="0"/>
                    <a:ea typeface="Cambria Math" panose="02040503050406030204" pitchFamily="18" charset="0"/>
                  </a:rPr>
                  <a:t>)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fr-F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fr-F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fr-F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fr-F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fr-F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fr-FR" sz="2400" b="1" dirty="0">
                  <a:latin typeface="Roboto Condensed" panose="02000000000000000000" pitchFamily="2" charset="0"/>
                  <a:ea typeface="Roboto Condensed" panose="02000000000000000000" pitchFamily="2" charset="0"/>
                </a:endParaRPr>
              </a:p>
            </p:txBody>
          </p:sp>
        </mc:Choice>
        <mc:Fallback xmlns="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2C6EA52A-90C2-4C37-83DD-0B4211E1B0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374" y="3182630"/>
                <a:ext cx="3218702" cy="490199"/>
              </a:xfrm>
              <a:prstGeom prst="rect">
                <a:avLst/>
              </a:prstGeom>
              <a:blipFill>
                <a:blip r:embed="rId10"/>
                <a:stretch>
                  <a:fillRect l="-2841" t="-10000" b="-237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e 58">
            <a:extLst>
              <a:ext uri="{FF2B5EF4-FFF2-40B4-BE49-F238E27FC236}">
                <a16:creationId xmlns:a16="http://schemas.microsoft.com/office/drawing/2014/main" id="{44736C0A-0A2A-4989-A577-1875464F7369}"/>
              </a:ext>
            </a:extLst>
          </p:cNvPr>
          <p:cNvGrpSpPr/>
          <p:nvPr/>
        </p:nvGrpSpPr>
        <p:grpSpPr>
          <a:xfrm>
            <a:off x="3004043" y="2791260"/>
            <a:ext cx="4084319" cy="1260890"/>
            <a:chOff x="3004043" y="3056634"/>
            <a:chExt cx="4084319" cy="126089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64332E4-B9F2-40BF-9F4B-5C0A00A13C21}"/>
                </a:ext>
              </a:extLst>
            </p:cNvPr>
            <p:cNvSpPr/>
            <p:nvPr/>
          </p:nvSpPr>
          <p:spPr>
            <a:xfrm>
              <a:off x="3004043" y="3427203"/>
              <a:ext cx="603323" cy="531800"/>
            </a:xfrm>
            <a:prstGeom prst="rect">
              <a:avLst/>
            </a:prstGeom>
            <a:solidFill>
              <a:srgbClr val="084570">
                <a:alpha val="9804"/>
              </a:srgbClr>
            </a:solidFill>
            <a:ln w="19050">
              <a:solidFill>
                <a:srgbClr val="08457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Rectangle : coins arrondis 36">
              <a:extLst>
                <a:ext uri="{FF2B5EF4-FFF2-40B4-BE49-F238E27FC236}">
                  <a16:creationId xmlns:a16="http://schemas.microsoft.com/office/drawing/2014/main" id="{997AEDBE-5A5D-4955-BB29-726434A8AC55}"/>
                </a:ext>
              </a:extLst>
            </p:cNvPr>
            <p:cNvSpPr/>
            <p:nvPr/>
          </p:nvSpPr>
          <p:spPr>
            <a:xfrm>
              <a:off x="3906380" y="3056634"/>
              <a:ext cx="3181982" cy="1260890"/>
            </a:xfrm>
            <a:prstGeom prst="roundRect">
              <a:avLst>
                <a:gd name="adj" fmla="val 9925"/>
              </a:avLst>
            </a:prstGeom>
            <a:solidFill>
              <a:srgbClr val="084570">
                <a:alpha val="10196"/>
              </a:srgbClr>
            </a:solidFill>
            <a:ln w="19050">
              <a:solidFill>
                <a:srgbClr val="08457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AD7C9B50-505D-408E-A299-424F290E88BC}"/>
                </a:ext>
              </a:extLst>
            </p:cNvPr>
            <p:cNvSpPr txBox="1"/>
            <p:nvPr/>
          </p:nvSpPr>
          <p:spPr>
            <a:xfrm>
              <a:off x="3906380" y="3107484"/>
              <a:ext cx="30455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Dealing</a:t>
              </a:r>
              <a:r>
                <a:rPr lang="fr-FR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fr-FR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with</a:t>
              </a:r>
              <a:r>
                <a:rPr lang="fr-FR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viral </a:t>
              </a:r>
              <a:r>
                <a:rPr lang="fr-FR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mortality</a:t>
              </a:r>
              <a:endParaRPr lang="fr-FR" dirty="0"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890A2E4E-BB20-4D32-AC0F-B8876C4D48E5}"/>
                </a:ext>
              </a:extLst>
            </p:cNvPr>
            <p:cNvCxnSpPr>
              <a:cxnSpLocks/>
              <a:stCxn id="36" idx="3"/>
              <a:endCxn id="37" idx="1"/>
            </p:cNvCxnSpPr>
            <p:nvPr/>
          </p:nvCxnSpPr>
          <p:spPr>
            <a:xfrm flipV="1">
              <a:off x="3607366" y="3687079"/>
              <a:ext cx="299014" cy="6024"/>
            </a:xfrm>
            <a:prstGeom prst="line">
              <a:avLst/>
            </a:prstGeom>
            <a:ln w="19050">
              <a:solidFill>
                <a:srgbClr val="08457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C434A6C0-EF3B-4F5C-89D6-DCF358FAD731}"/>
              </a:ext>
            </a:extLst>
          </p:cNvPr>
          <p:cNvGrpSpPr/>
          <p:nvPr/>
        </p:nvGrpSpPr>
        <p:grpSpPr>
          <a:xfrm>
            <a:off x="476974" y="3161829"/>
            <a:ext cx="6611387" cy="3328500"/>
            <a:chOff x="476974" y="3427203"/>
            <a:chExt cx="6611387" cy="33285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3F80D0D-5F20-4F16-87BF-8746B99454CB}"/>
                </a:ext>
              </a:extLst>
            </p:cNvPr>
            <p:cNvSpPr/>
            <p:nvPr/>
          </p:nvSpPr>
          <p:spPr>
            <a:xfrm>
              <a:off x="2101706" y="3427203"/>
              <a:ext cx="603323" cy="531800"/>
            </a:xfrm>
            <a:prstGeom prst="rect">
              <a:avLst/>
            </a:prstGeom>
            <a:solidFill>
              <a:srgbClr val="084570">
                <a:alpha val="9804"/>
              </a:srgbClr>
            </a:solidFill>
            <a:ln w="19050">
              <a:solidFill>
                <a:srgbClr val="08457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7AC58884-1B51-429B-A8CB-E8AA22692741}"/>
                </a:ext>
              </a:extLst>
            </p:cNvPr>
            <p:cNvSpPr/>
            <p:nvPr/>
          </p:nvSpPr>
          <p:spPr>
            <a:xfrm>
              <a:off x="476974" y="4586665"/>
              <a:ext cx="6611387" cy="2169038"/>
            </a:xfrm>
            <a:prstGeom prst="roundRect">
              <a:avLst>
                <a:gd name="adj" fmla="val 9925"/>
              </a:avLst>
            </a:prstGeom>
            <a:solidFill>
              <a:srgbClr val="084570">
                <a:alpha val="10196"/>
              </a:srgbClr>
            </a:solidFill>
            <a:ln w="19050">
              <a:solidFill>
                <a:srgbClr val="08457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49" name="Connecteur : en angle 48">
              <a:extLst>
                <a:ext uri="{FF2B5EF4-FFF2-40B4-BE49-F238E27FC236}">
                  <a16:creationId xmlns:a16="http://schemas.microsoft.com/office/drawing/2014/main" id="{28285865-8858-4D7C-BD75-9100F32328BA}"/>
                </a:ext>
              </a:extLst>
            </p:cNvPr>
            <p:cNvCxnSpPr>
              <a:cxnSpLocks/>
              <a:stCxn id="35" idx="2"/>
              <a:endCxn id="38" idx="0"/>
            </p:cNvCxnSpPr>
            <p:nvPr/>
          </p:nvCxnSpPr>
          <p:spPr>
            <a:xfrm rot="16200000" flipH="1">
              <a:off x="2779187" y="3583184"/>
              <a:ext cx="627662" cy="1379300"/>
            </a:xfrm>
            <a:prstGeom prst="bentConnector3">
              <a:avLst/>
            </a:prstGeom>
            <a:ln w="19050">
              <a:solidFill>
                <a:srgbClr val="08457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5AF5A3BF-30CA-4E82-B82A-00AD8741F7E0}"/>
                </a:ext>
              </a:extLst>
            </p:cNvPr>
            <p:cNvSpPr txBox="1"/>
            <p:nvPr/>
          </p:nvSpPr>
          <p:spPr>
            <a:xfrm>
              <a:off x="534829" y="4667898"/>
              <a:ext cx="4650359" cy="383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Dealing</a:t>
              </a:r>
              <a:r>
                <a:rPr lang="fr-FR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fr-FR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with</a:t>
              </a:r>
              <a:r>
                <a:rPr lang="fr-FR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  <a:r>
                <a:rPr lang="fr-FR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increased</a:t>
              </a:r>
              <a:r>
                <a:rPr lang="fr-FR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DOM </a:t>
              </a:r>
              <a:r>
                <a:rPr lang="fr-FR" dirty="0" err="1">
                  <a:latin typeface="Roboto Condensed" panose="02000000000000000000" pitchFamily="2" charset="0"/>
                  <a:ea typeface="Roboto Condensed" panose="02000000000000000000" pitchFamily="2" charset="0"/>
                </a:rPr>
                <a:t>supply</a:t>
              </a:r>
              <a:r>
                <a:rPr lang="fr-FR" dirty="0">
                  <a:latin typeface="Roboto Condensed" panose="02000000000000000000" pitchFamily="2" charset="0"/>
                  <a:ea typeface="Roboto Condensed" panose="02000000000000000000" pitchFamily="2" charset="0"/>
                </a:rPr>
                <a:t> </a:t>
              </a:r>
            </a:p>
          </p:txBody>
        </p:sp>
      </p:grpSp>
      <p:pic>
        <p:nvPicPr>
          <p:cNvPr id="57" name="Graphique 56">
            <a:extLst>
              <a:ext uri="{FF2B5EF4-FFF2-40B4-BE49-F238E27FC236}">
                <a16:creationId xmlns:a16="http://schemas.microsoft.com/office/drawing/2014/main" id="{03844BDF-F79D-4D40-82E6-287D99E166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289712" y="3735416"/>
            <a:ext cx="2899163" cy="2496886"/>
          </a:xfrm>
          <a:prstGeom prst="rect">
            <a:avLst/>
          </a:prstGeom>
        </p:spPr>
      </p:pic>
      <p:pic>
        <p:nvPicPr>
          <p:cNvPr id="41" name="Graphique 40">
            <a:extLst>
              <a:ext uri="{FF2B5EF4-FFF2-40B4-BE49-F238E27FC236}">
                <a16:creationId xmlns:a16="http://schemas.microsoft.com/office/drawing/2014/main" id="{A4BA998A-2FBD-4282-AD89-1C5D406787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5671" y="4882565"/>
            <a:ext cx="875325" cy="875325"/>
          </a:xfrm>
          <a:prstGeom prst="rect">
            <a:avLst/>
          </a:prstGeom>
        </p:spPr>
      </p:pic>
      <p:pic>
        <p:nvPicPr>
          <p:cNvPr id="43" name="Graphique 42">
            <a:extLst>
              <a:ext uri="{FF2B5EF4-FFF2-40B4-BE49-F238E27FC236}">
                <a16:creationId xmlns:a16="http://schemas.microsoft.com/office/drawing/2014/main" id="{78B8D216-01F6-4B59-BE57-301109E72F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824403" y="4882565"/>
            <a:ext cx="875325" cy="875325"/>
          </a:xfrm>
          <a:prstGeom prst="rect">
            <a:avLst/>
          </a:prstGeom>
        </p:spPr>
      </p:pic>
      <p:pic>
        <p:nvPicPr>
          <p:cNvPr id="45" name="Graphique 44">
            <a:extLst>
              <a:ext uri="{FF2B5EF4-FFF2-40B4-BE49-F238E27FC236}">
                <a16:creationId xmlns:a16="http://schemas.microsoft.com/office/drawing/2014/main" id="{36CBDB55-BA21-4BF0-AA37-8164274BD8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963135" y="4882565"/>
            <a:ext cx="875325" cy="875325"/>
          </a:xfrm>
          <a:prstGeom prst="rect">
            <a:avLst/>
          </a:prstGeom>
        </p:spPr>
      </p:pic>
      <p:sp>
        <p:nvSpPr>
          <p:cNvPr id="51" name="Flèche : droite 50">
            <a:extLst>
              <a:ext uri="{FF2B5EF4-FFF2-40B4-BE49-F238E27FC236}">
                <a16:creationId xmlns:a16="http://schemas.microsoft.com/office/drawing/2014/main" id="{5D0B3710-33A1-4A22-8289-0C72FFE2CF5B}"/>
              </a:ext>
            </a:extLst>
          </p:cNvPr>
          <p:cNvSpPr/>
          <p:nvPr/>
        </p:nvSpPr>
        <p:spPr>
          <a:xfrm rot="18900000">
            <a:off x="6119825" y="5137665"/>
            <a:ext cx="737139" cy="365125"/>
          </a:xfrm>
          <a:prstGeom prst="rightArrow">
            <a:avLst>
              <a:gd name="adj1" fmla="val 50000"/>
              <a:gd name="adj2" fmla="val 88041"/>
            </a:avLst>
          </a:prstGeom>
          <a:solidFill>
            <a:srgbClr val="F06225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C0153B4-31BB-40F6-987B-A89F5FB83232}"/>
              </a:ext>
            </a:extLst>
          </p:cNvPr>
          <p:cNvSpPr txBox="1"/>
          <p:nvPr/>
        </p:nvSpPr>
        <p:spPr>
          <a:xfrm>
            <a:off x="685671" y="5922878"/>
            <a:ext cx="6192434" cy="369332"/>
          </a:xfrm>
          <a:prstGeom prst="rect">
            <a:avLst/>
          </a:prstGeom>
          <a:noFill/>
        </p:spPr>
        <p:txBody>
          <a:bodyPr wrap="square" numCol="2" spcCol="720000" rtlCol="0">
            <a:spAutoFit/>
          </a:bodyPr>
          <a:lstStyle/>
          <a:p>
            <a:pPr algn="r"/>
            <a:r>
              <a:rPr lang="fr-FR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Poor </a:t>
            </a:r>
            <a:r>
              <a:rPr lang="fr-FR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regions</a:t>
            </a:r>
            <a:r>
              <a:rPr lang="fr-FR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: BGE </a:t>
            </a:r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↘</a:t>
            </a:r>
          </a:p>
          <a:p>
            <a:r>
              <a:rPr lang="fr-FR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Rich </a:t>
            </a:r>
            <a:r>
              <a:rPr lang="fr-FR" dirty="0" err="1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regions</a:t>
            </a:r>
            <a:r>
              <a:rPr lang="fr-FR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: BGE </a:t>
            </a:r>
            <a:r>
              <a:rPr lang="fr-FR" dirty="0">
                <a:latin typeface="Cambria Math" panose="02040503050406030204" pitchFamily="18" charset="0"/>
                <a:ea typeface="Cambria Math" panose="02040503050406030204" pitchFamily="18" charset="0"/>
              </a:rPr>
              <a:t>↗</a:t>
            </a:r>
            <a:endParaRPr lang="fr-FR" dirty="0"/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B891FB9E-C155-4615-91AC-118E7EC3F597}"/>
              </a:ext>
            </a:extLst>
          </p:cNvPr>
          <p:cNvCxnSpPr>
            <a:cxnSpLocks/>
            <a:endCxn id="15" idx="2"/>
          </p:cNvCxnSpPr>
          <p:nvPr/>
        </p:nvCxnSpPr>
        <p:spPr>
          <a:xfrm>
            <a:off x="3781888" y="5922878"/>
            <a:ext cx="0" cy="369332"/>
          </a:xfrm>
          <a:prstGeom prst="line">
            <a:avLst/>
          </a:prstGeom>
          <a:ln w="12700">
            <a:solidFill>
              <a:srgbClr val="08457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AE4ED1F0-8A36-459B-A534-09895E94F7AB}"/>
              </a:ext>
            </a:extLst>
          </p:cNvPr>
          <p:cNvGrpSpPr/>
          <p:nvPr/>
        </p:nvGrpSpPr>
        <p:grpSpPr>
          <a:xfrm>
            <a:off x="4494604" y="3305408"/>
            <a:ext cx="470914" cy="581392"/>
            <a:chOff x="-2681606" y="2835684"/>
            <a:chExt cx="914400" cy="1128923"/>
          </a:xfrm>
        </p:grpSpPr>
        <p:sp>
          <p:nvSpPr>
            <p:cNvPr id="44" name="Pentagone 43">
              <a:extLst>
                <a:ext uri="{FF2B5EF4-FFF2-40B4-BE49-F238E27FC236}">
                  <a16:creationId xmlns:a16="http://schemas.microsoft.com/office/drawing/2014/main" id="{939D7573-7042-4B0F-A4E7-35BE3AFB7E83}"/>
                </a:ext>
              </a:extLst>
            </p:cNvPr>
            <p:cNvSpPr/>
            <p:nvPr/>
          </p:nvSpPr>
          <p:spPr>
            <a:xfrm rot="10800000">
              <a:off x="-2681606" y="2835684"/>
              <a:ext cx="914400" cy="1128923"/>
            </a:xfrm>
            <a:prstGeom prst="pentagon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2" name="Graphique 61">
              <a:extLst>
                <a:ext uri="{FF2B5EF4-FFF2-40B4-BE49-F238E27FC236}">
                  <a16:creationId xmlns:a16="http://schemas.microsoft.com/office/drawing/2014/main" id="{DE5FE551-DE3A-4DDE-BFE2-55D488F33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2577359" y="2944801"/>
              <a:ext cx="705906" cy="705906"/>
            </a:xfrm>
            <a:prstGeom prst="rect">
              <a:avLst/>
            </a:prstGeom>
          </p:spPr>
        </p:pic>
      </p:grp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7ED31BE6-28AA-4FDE-8292-AAF6F9581E3F}"/>
              </a:ext>
            </a:extLst>
          </p:cNvPr>
          <p:cNvGrpSpPr/>
          <p:nvPr/>
        </p:nvGrpSpPr>
        <p:grpSpPr>
          <a:xfrm>
            <a:off x="6024655" y="3152392"/>
            <a:ext cx="693627" cy="806427"/>
            <a:chOff x="5928563" y="3151505"/>
            <a:chExt cx="693627" cy="806427"/>
          </a:xfrm>
        </p:grpSpPr>
        <p:pic>
          <p:nvPicPr>
            <p:cNvPr id="67" name="Graphique 66">
              <a:extLst>
                <a:ext uri="{FF2B5EF4-FFF2-40B4-BE49-F238E27FC236}">
                  <a16:creationId xmlns:a16="http://schemas.microsoft.com/office/drawing/2014/main" id="{01840A2E-4FE1-4B18-A1CC-3B6630F96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928563" y="3604678"/>
              <a:ext cx="353254" cy="353254"/>
            </a:xfrm>
            <a:prstGeom prst="rect">
              <a:avLst/>
            </a:prstGeom>
          </p:spPr>
        </p:pic>
        <p:pic>
          <p:nvPicPr>
            <p:cNvPr id="69" name="Graphique 68">
              <a:extLst>
                <a:ext uri="{FF2B5EF4-FFF2-40B4-BE49-F238E27FC236}">
                  <a16:creationId xmlns:a16="http://schemas.microsoft.com/office/drawing/2014/main" id="{E1CD2BF9-833C-4F58-8666-97FD915F1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992130" y="3151505"/>
              <a:ext cx="630060" cy="630060"/>
            </a:xfrm>
            <a:prstGeom prst="rect">
              <a:avLst/>
            </a:prstGeom>
          </p:spPr>
        </p:pic>
        <p:cxnSp>
          <p:nvCxnSpPr>
            <p:cNvPr id="56" name="Connecteur droit 55">
              <a:extLst>
                <a:ext uri="{FF2B5EF4-FFF2-40B4-BE49-F238E27FC236}">
                  <a16:creationId xmlns:a16="http://schemas.microsoft.com/office/drawing/2014/main" id="{D1FBAF9B-AD78-47CD-9543-0D4D9FEBB232}"/>
                </a:ext>
              </a:extLst>
            </p:cNvPr>
            <p:cNvCxnSpPr>
              <a:endCxn id="69" idx="1"/>
            </p:cNvCxnSpPr>
            <p:nvPr/>
          </p:nvCxnSpPr>
          <p:spPr>
            <a:xfrm flipV="1">
              <a:off x="5928563" y="3466535"/>
              <a:ext cx="63567" cy="22709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70">
              <a:extLst>
                <a:ext uri="{FF2B5EF4-FFF2-40B4-BE49-F238E27FC236}">
                  <a16:creationId xmlns:a16="http://schemas.microsoft.com/office/drawing/2014/main" id="{E7F9448F-2E4A-47D5-AE48-B72026BFE9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81817" y="3715127"/>
              <a:ext cx="254238" cy="16791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ZoneTexte 73">
            <a:extLst>
              <a:ext uri="{FF2B5EF4-FFF2-40B4-BE49-F238E27FC236}">
                <a16:creationId xmlns:a16="http://schemas.microsoft.com/office/drawing/2014/main" id="{37C932A2-0E39-4825-BF78-2BC476E81CC6}"/>
              </a:ext>
            </a:extLst>
          </p:cNvPr>
          <p:cNvSpPr txBox="1"/>
          <p:nvPr/>
        </p:nvSpPr>
        <p:spPr>
          <a:xfrm>
            <a:off x="5141135" y="3183494"/>
            <a:ext cx="7232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€?</a:t>
            </a:r>
          </a:p>
        </p:txBody>
      </p:sp>
      <p:sp>
        <p:nvSpPr>
          <p:cNvPr id="78" name="Forme libre : forme 77">
            <a:extLst>
              <a:ext uri="{FF2B5EF4-FFF2-40B4-BE49-F238E27FC236}">
                <a16:creationId xmlns:a16="http://schemas.microsoft.com/office/drawing/2014/main" id="{7BC771C8-46DA-4246-AEEC-8E5B2795FA22}"/>
              </a:ext>
            </a:extLst>
          </p:cNvPr>
          <p:cNvSpPr/>
          <p:nvPr/>
        </p:nvSpPr>
        <p:spPr>
          <a:xfrm rot="5400000">
            <a:off x="4198132" y="4969887"/>
            <a:ext cx="266599" cy="700679"/>
          </a:xfrm>
          <a:custGeom>
            <a:avLst/>
            <a:gdLst>
              <a:gd name="connsiteX0" fmla="*/ 343520 w 343520"/>
              <a:gd name="connsiteY0" fmla="*/ 764700 h 902843"/>
              <a:gd name="connsiteX1" fmla="*/ 343520 w 343520"/>
              <a:gd name="connsiteY1" fmla="*/ 902843 h 902843"/>
              <a:gd name="connsiteX2" fmla="*/ 0 w 343520"/>
              <a:gd name="connsiteY2" fmla="*/ 902843 h 902843"/>
              <a:gd name="connsiteX3" fmla="*/ 0 w 343520"/>
              <a:gd name="connsiteY3" fmla="*/ 764700 h 902843"/>
              <a:gd name="connsiteX4" fmla="*/ 102689 w 343520"/>
              <a:gd name="connsiteY4" fmla="*/ 764700 h 902843"/>
              <a:gd name="connsiteX5" fmla="*/ 102689 w 343520"/>
              <a:gd name="connsiteY5" fmla="*/ 0 h 902843"/>
              <a:gd name="connsiteX6" fmla="*/ 240832 w 343520"/>
              <a:gd name="connsiteY6" fmla="*/ 0 h 902843"/>
              <a:gd name="connsiteX7" fmla="*/ 240832 w 343520"/>
              <a:gd name="connsiteY7" fmla="*/ 764700 h 90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520" h="902843">
                <a:moveTo>
                  <a:pt x="343520" y="764700"/>
                </a:moveTo>
                <a:lnTo>
                  <a:pt x="343520" y="902843"/>
                </a:lnTo>
                <a:lnTo>
                  <a:pt x="0" y="902843"/>
                </a:lnTo>
                <a:lnTo>
                  <a:pt x="0" y="764700"/>
                </a:lnTo>
                <a:lnTo>
                  <a:pt x="102689" y="764700"/>
                </a:lnTo>
                <a:lnTo>
                  <a:pt x="102689" y="0"/>
                </a:lnTo>
                <a:lnTo>
                  <a:pt x="240832" y="0"/>
                </a:lnTo>
                <a:lnTo>
                  <a:pt x="240832" y="764700"/>
                </a:lnTo>
                <a:close/>
              </a:path>
            </a:pathLst>
          </a:cu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Forme libre : forme 78">
            <a:extLst>
              <a:ext uri="{FF2B5EF4-FFF2-40B4-BE49-F238E27FC236}">
                <a16:creationId xmlns:a16="http://schemas.microsoft.com/office/drawing/2014/main" id="{632AB0C0-876F-4A46-825F-B2835406546F}"/>
              </a:ext>
            </a:extLst>
          </p:cNvPr>
          <p:cNvSpPr/>
          <p:nvPr/>
        </p:nvSpPr>
        <p:spPr>
          <a:xfrm rot="16200000">
            <a:off x="2059400" y="4969887"/>
            <a:ext cx="266599" cy="700679"/>
          </a:xfrm>
          <a:custGeom>
            <a:avLst/>
            <a:gdLst>
              <a:gd name="connsiteX0" fmla="*/ 343520 w 343520"/>
              <a:gd name="connsiteY0" fmla="*/ 764700 h 902843"/>
              <a:gd name="connsiteX1" fmla="*/ 343520 w 343520"/>
              <a:gd name="connsiteY1" fmla="*/ 902843 h 902843"/>
              <a:gd name="connsiteX2" fmla="*/ 0 w 343520"/>
              <a:gd name="connsiteY2" fmla="*/ 902843 h 902843"/>
              <a:gd name="connsiteX3" fmla="*/ 0 w 343520"/>
              <a:gd name="connsiteY3" fmla="*/ 764700 h 902843"/>
              <a:gd name="connsiteX4" fmla="*/ 102689 w 343520"/>
              <a:gd name="connsiteY4" fmla="*/ 764700 h 902843"/>
              <a:gd name="connsiteX5" fmla="*/ 102689 w 343520"/>
              <a:gd name="connsiteY5" fmla="*/ 0 h 902843"/>
              <a:gd name="connsiteX6" fmla="*/ 240832 w 343520"/>
              <a:gd name="connsiteY6" fmla="*/ 0 h 902843"/>
              <a:gd name="connsiteX7" fmla="*/ 240832 w 343520"/>
              <a:gd name="connsiteY7" fmla="*/ 764700 h 90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520" h="902843">
                <a:moveTo>
                  <a:pt x="343520" y="764700"/>
                </a:moveTo>
                <a:lnTo>
                  <a:pt x="343520" y="902843"/>
                </a:lnTo>
                <a:lnTo>
                  <a:pt x="0" y="902843"/>
                </a:lnTo>
                <a:lnTo>
                  <a:pt x="0" y="764700"/>
                </a:lnTo>
                <a:lnTo>
                  <a:pt x="102689" y="764700"/>
                </a:lnTo>
                <a:lnTo>
                  <a:pt x="102689" y="0"/>
                </a:lnTo>
                <a:lnTo>
                  <a:pt x="240832" y="0"/>
                </a:lnTo>
                <a:lnTo>
                  <a:pt x="240832" y="764700"/>
                </a:lnTo>
                <a:close/>
              </a:path>
            </a:pathLst>
          </a:custGeom>
          <a:solidFill>
            <a:srgbClr val="F06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413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4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3" grpId="1" animBg="1"/>
      <p:bldP spid="24" grpId="0" animBg="1"/>
      <p:bldP spid="24" grpId="1" animBg="1"/>
      <p:bldP spid="26" grpId="0"/>
      <p:bldP spid="26" grpId="1"/>
      <p:bldP spid="27" grpId="0"/>
      <p:bldP spid="30" grpId="0" animBg="1"/>
      <p:bldP spid="31" grpId="0" animBg="1"/>
      <p:bldP spid="32" grpId="0"/>
      <p:bldP spid="32" grpId="1"/>
      <p:bldP spid="34" grpId="0"/>
      <p:bldP spid="51" grpId="0" animBg="1"/>
      <p:bldP spid="15" grpId="0" build="p"/>
      <p:bldP spid="74" grpId="0"/>
      <p:bldP spid="78" grpId="0" animBg="1"/>
      <p:bldP spid="78" grpId="1" animBg="1"/>
      <p:bldP spid="7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5EC2477-A6D5-47FF-848A-56AFC174A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E4E7-BC2B-4966-A071-AA6AB7FD3884}" type="slidenum">
              <a:rPr lang="fr-FR" smtClean="0"/>
              <a:pPr/>
              <a:t>38</a:t>
            </a:fld>
            <a:endParaRPr lang="fr-FR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964A7A2E-F1D4-4DDF-830A-A72284F1A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67369" y="2259080"/>
            <a:ext cx="1676816" cy="1676816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367AE72E-815F-4B27-9BB9-7F706B4667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7815" y="2259080"/>
            <a:ext cx="1676816" cy="1676816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9DB98A47-9870-4681-8C0E-AC8EAC08D2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02703" y="2259080"/>
            <a:ext cx="1676816" cy="1676816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7F8E4C10-FCEC-4E21-A4D3-294C4C2F38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57592" y="2259080"/>
            <a:ext cx="1676816" cy="1676816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01B26165-B82B-4164-9F5C-847F848099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12481" y="2259080"/>
            <a:ext cx="1676816" cy="1676816"/>
          </a:xfrm>
          <a:prstGeom prst="rect">
            <a:avLst/>
          </a:prstGeom>
        </p:spPr>
      </p:pic>
      <p:cxnSp>
        <p:nvCxnSpPr>
          <p:cNvPr id="9" name="Connecteur droit 8" hidden="1">
            <a:extLst>
              <a:ext uri="{FF2B5EF4-FFF2-40B4-BE49-F238E27FC236}">
                <a16:creationId xmlns:a16="http://schemas.microsoft.com/office/drawing/2014/main" id="{3B7A7914-A5E4-4047-972C-3FDA4AC15D19}"/>
              </a:ext>
            </a:extLst>
          </p:cNvPr>
          <p:cNvCxnSpPr>
            <a:cxnSpLocks/>
          </p:cNvCxnSpPr>
          <p:nvPr/>
        </p:nvCxnSpPr>
        <p:spPr>
          <a:xfrm>
            <a:off x="2135273" y="1078902"/>
            <a:ext cx="7921454" cy="0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 hidden="1">
            <a:extLst>
              <a:ext uri="{FF2B5EF4-FFF2-40B4-BE49-F238E27FC236}">
                <a16:creationId xmlns:a16="http://schemas.microsoft.com/office/drawing/2014/main" id="{15FC7569-EBA2-406C-BB91-1E65B7A92DCE}"/>
              </a:ext>
            </a:extLst>
          </p:cNvPr>
          <p:cNvSpPr txBox="1"/>
          <p:nvPr/>
        </p:nvSpPr>
        <p:spPr>
          <a:xfrm>
            <a:off x="3748035" y="463082"/>
            <a:ext cx="4695930" cy="1200329"/>
          </a:xfrm>
          <a:prstGeom prst="rect">
            <a:avLst/>
          </a:prstGeom>
          <a:solidFill>
            <a:srgbClr val="08457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7200" b="1" kern="0" spc="1000" dirty="0" err="1">
                <a:solidFill>
                  <a:schemeClr val="bg1"/>
                </a:solidFill>
                <a:latin typeface="Inria Serif" pitchFamily="2" charset="0"/>
              </a:rPr>
              <a:t>Outline</a:t>
            </a:r>
            <a:endParaRPr lang="fr-FR" sz="7200" b="1" kern="0" spc="1000" dirty="0">
              <a:solidFill>
                <a:schemeClr val="bg1"/>
              </a:solidFill>
              <a:latin typeface="Inria Serif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0605FC-4845-4394-873D-20D01F31512B}"/>
              </a:ext>
            </a:extLst>
          </p:cNvPr>
          <p:cNvSpPr/>
          <p:nvPr/>
        </p:nvSpPr>
        <p:spPr>
          <a:xfrm>
            <a:off x="83196" y="4137015"/>
            <a:ext cx="22060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 err="1">
                <a:solidFill>
                  <a:schemeClr val="bg1"/>
                </a:solidFill>
                <a:latin typeface="Inria Serif" pitchFamily="2" charset="0"/>
              </a:rPr>
              <a:t>Microbial</a:t>
            </a:r>
            <a:r>
              <a:rPr lang="fr-FR" sz="2400" dirty="0">
                <a:solidFill>
                  <a:schemeClr val="bg1"/>
                </a:solidFill>
                <a:latin typeface="Inria Serif" pitchFamily="2" charset="0"/>
              </a:rPr>
              <a:t> </a:t>
            </a:r>
            <a:r>
              <a:rPr lang="fr-FR" sz="2400" dirty="0" err="1">
                <a:solidFill>
                  <a:schemeClr val="bg1"/>
                </a:solidFill>
                <a:latin typeface="Inria Serif" pitchFamily="2" charset="0"/>
              </a:rPr>
              <a:t>loop</a:t>
            </a:r>
            <a:endParaRPr lang="fr-FR" sz="2400" dirty="0">
              <a:solidFill>
                <a:schemeClr val="bg1"/>
              </a:solidFill>
              <a:latin typeface="Inria Serif" pitchFamily="2" charset="0"/>
            </a:endParaRPr>
          </a:p>
          <a:p>
            <a:pPr algn="ctr"/>
            <a:r>
              <a:rPr lang="fr-FR" sz="2400" dirty="0" err="1">
                <a:solidFill>
                  <a:schemeClr val="bg1"/>
                </a:solidFill>
                <a:latin typeface="Inria Serif" pitchFamily="2" charset="0"/>
              </a:rPr>
              <a:t>modelling</a:t>
            </a:r>
            <a:endParaRPr lang="fr-FR" sz="2400" dirty="0">
              <a:solidFill>
                <a:schemeClr val="bg1"/>
              </a:solidFill>
              <a:latin typeface="Inria Serif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8141BD-71F8-4D8F-B184-9CD2475724D5}"/>
              </a:ext>
            </a:extLst>
          </p:cNvPr>
          <p:cNvSpPr/>
          <p:nvPr/>
        </p:nvSpPr>
        <p:spPr>
          <a:xfrm>
            <a:off x="2708804" y="4137015"/>
            <a:ext cx="18646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 err="1">
                <a:solidFill>
                  <a:schemeClr val="bg1"/>
                </a:solidFill>
                <a:latin typeface="Inria Serif" pitchFamily="2" charset="0"/>
              </a:rPr>
              <a:t>Sea</a:t>
            </a:r>
            <a:r>
              <a:rPr lang="fr-FR" sz="2400" dirty="0">
                <a:solidFill>
                  <a:schemeClr val="bg1"/>
                </a:solidFill>
                <a:latin typeface="Inria Serif" pitchFamily="2" charset="0"/>
              </a:rPr>
              <a:t>-surface</a:t>
            </a:r>
          </a:p>
          <a:p>
            <a:pPr algn="ctr"/>
            <a:r>
              <a:rPr lang="fr-FR" sz="2400" dirty="0" err="1">
                <a:solidFill>
                  <a:schemeClr val="bg1"/>
                </a:solidFill>
                <a:latin typeface="Inria Serif" pitchFamily="2" charset="0"/>
              </a:rPr>
              <a:t>ecosystem</a:t>
            </a:r>
            <a:endParaRPr lang="fr-FR" sz="2400" dirty="0">
              <a:solidFill>
                <a:schemeClr val="bg1"/>
              </a:solidFill>
              <a:latin typeface="Inria Serif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750A8F-7227-448A-9404-0A8B58138FC0}"/>
              </a:ext>
            </a:extLst>
          </p:cNvPr>
          <p:cNvSpPr/>
          <p:nvPr/>
        </p:nvSpPr>
        <p:spPr>
          <a:xfrm>
            <a:off x="5039463" y="4137015"/>
            <a:ext cx="21130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 err="1">
                <a:solidFill>
                  <a:schemeClr val="bg1"/>
                </a:solidFill>
                <a:latin typeface="Inria Serif" pitchFamily="2" charset="0"/>
              </a:rPr>
              <a:t>Earth</a:t>
            </a:r>
            <a:r>
              <a:rPr lang="fr-FR" sz="2400" dirty="0">
                <a:solidFill>
                  <a:schemeClr val="bg1"/>
                </a:solidFill>
                <a:latin typeface="Inria Serif" pitchFamily="2" charset="0"/>
              </a:rPr>
              <a:t>-system</a:t>
            </a:r>
          </a:p>
          <a:p>
            <a:pPr algn="ctr"/>
            <a:r>
              <a:rPr lang="fr-FR" sz="2400" dirty="0" err="1">
                <a:solidFill>
                  <a:schemeClr val="bg1"/>
                </a:solidFill>
                <a:latin typeface="Inria Serif" pitchFamily="2" charset="0"/>
              </a:rPr>
              <a:t>models</a:t>
            </a:r>
            <a:endParaRPr lang="fr-FR" sz="2400" dirty="0">
              <a:solidFill>
                <a:schemeClr val="bg1"/>
              </a:solidFill>
              <a:latin typeface="Inria Serif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B8754D2-6845-4EBA-8904-B26799DB0C11}"/>
              </a:ext>
            </a:extLst>
          </p:cNvPr>
          <p:cNvSpPr/>
          <p:nvPr/>
        </p:nvSpPr>
        <p:spPr>
          <a:xfrm>
            <a:off x="7673888" y="4137015"/>
            <a:ext cx="17540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Inria Serif" pitchFamily="2" charset="0"/>
              </a:rPr>
              <a:t>Viral shunt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Inria Serif" pitchFamily="2" charset="0"/>
              </a:rPr>
              <a:t>influence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2A1CF61-C718-4699-86CE-CC9492C6009B}"/>
              </a:ext>
            </a:extLst>
          </p:cNvPr>
          <p:cNvSpPr/>
          <p:nvPr/>
        </p:nvSpPr>
        <p:spPr>
          <a:xfrm>
            <a:off x="9992524" y="4137015"/>
            <a:ext cx="20265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latin typeface="Inria Serif" pitchFamily="2" charset="0"/>
              </a:rPr>
              <a:t>Viral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Inria Serif" pitchFamily="2" charset="0"/>
              </a:rPr>
              <a:t>transduction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50E5DF-BC22-408E-AA34-DE313295C184}"/>
              </a:ext>
            </a:extLst>
          </p:cNvPr>
          <p:cNvSpPr/>
          <p:nvPr/>
        </p:nvSpPr>
        <p:spPr>
          <a:xfrm>
            <a:off x="146511" y="1704562"/>
            <a:ext cx="9424871" cy="3448876"/>
          </a:xfrm>
          <a:prstGeom prst="rect">
            <a:avLst/>
          </a:prstGeom>
          <a:solidFill>
            <a:srgbClr val="08457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13325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0873D2-F502-44FE-8666-7A1514E29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transduction process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ADD221-63AD-4BBF-B4B6-5440BF35B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E4E7-BC2B-4966-A071-AA6AB7FD3884}" type="slidenum">
              <a:rPr lang="fr-FR" smtClean="0"/>
              <a:t>39</a:t>
            </a:fld>
            <a:endParaRPr lang="fr-FR"/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3709BCB2-D8E5-453B-96D0-0764050CF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700000">
            <a:off x="521591" y="1216204"/>
            <a:ext cx="960468" cy="960466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22172491-F571-48A4-8FD7-D5F512B63F75}"/>
              </a:ext>
            </a:extLst>
          </p:cNvPr>
          <p:cNvGrpSpPr/>
          <p:nvPr/>
        </p:nvGrpSpPr>
        <p:grpSpPr>
          <a:xfrm rot="20700000">
            <a:off x="299217" y="1857971"/>
            <a:ext cx="2003198" cy="2003194"/>
            <a:chOff x="366472" y="1842665"/>
            <a:chExt cx="2003198" cy="2003194"/>
          </a:xfrm>
        </p:grpSpPr>
        <p:pic>
          <p:nvPicPr>
            <p:cNvPr id="8" name="Graphique 7">
              <a:extLst>
                <a:ext uri="{FF2B5EF4-FFF2-40B4-BE49-F238E27FC236}">
                  <a16:creationId xmlns:a16="http://schemas.microsoft.com/office/drawing/2014/main" id="{F176E335-CFE6-4134-97B4-DB2A11895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6472" y="1842665"/>
              <a:ext cx="2003198" cy="2003194"/>
            </a:xfrm>
            <a:prstGeom prst="rect">
              <a:avLst/>
            </a:prstGeom>
          </p:spPr>
        </p:pic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2720B41C-CB37-4D8C-918B-AFD60FFB3310}"/>
                </a:ext>
              </a:extLst>
            </p:cNvPr>
            <p:cNvSpPr/>
            <p:nvPr/>
          </p:nvSpPr>
          <p:spPr>
            <a:xfrm>
              <a:off x="1582420" y="2969260"/>
              <a:ext cx="276860" cy="276860"/>
            </a:xfrm>
            <a:prstGeom prst="ellipse">
              <a:avLst/>
            </a:prstGeom>
            <a:noFill/>
            <a:ln w="76200">
              <a:solidFill>
                <a:srgbClr val="F975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9" name="Graphique 8">
            <a:extLst>
              <a:ext uri="{FF2B5EF4-FFF2-40B4-BE49-F238E27FC236}">
                <a16:creationId xmlns:a16="http://schemas.microsoft.com/office/drawing/2014/main" id="{C6B1C819-A17A-4352-A312-0394A68C8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700000">
            <a:off x="3861739" y="2847604"/>
            <a:ext cx="960468" cy="960466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D1408D0C-682F-474D-A3EB-CEEEB0CBBD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700000">
            <a:off x="2950398" y="2642206"/>
            <a:ext cx="960468" cy="960466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C54A54BE-2AC3-4389-BA8A-5AF8BE31FF5C}"/>
              </a:ext>
            </a:extLst>
          </p:cNvPr>
          <p:cNvGrpSpPr/>
          <p:nvPr/>
        </p:nvGrpSpPr>
        <p:grpSpPr>
          <a:xfrm>
            <a:off x="4616230" y="2231749"/>
            <a:ext cx="960468" cy="960466"/>
            <a:chOff x="3344327" y="4565908"/>
            <a:chExt cx="960468" cy="960466"/>
          </a:xfrm>
        </p:grpSpPr>
        <p:sp>
          <p:nvSpPr>
            <p:cNvPr id="12" name="Hexagone 11">
              <a:extLst>
                <a:ext uri="{FF2B5EF4-FFF2-40B4-BE49-F238E27FC236}">
                  <a16:creationId xmlns:a16="http://schemas.microsoft.com/office/drawing/2014/main" id="{32A9D33D-C2A0-430B-B45C-726E23C63D2F}"/>
                </a:ext>
              </a:extLst>
            </p:cNvPr>
            <p:cNvSpPr/>
            <p:nvPr/>
          </p:nvSpPr>
          <p:spPr>
            <a:xfrm rot="4500000">
              <a:off x="3610493" y="4748864"/>
              <a:ext cx="294802" cy="195615"/>
            </a:xfrm>
            <a:prstGeom prst="hexagon">
              <a:avLst>
                <a:gd name="adj" fmla="val 36842"/>
                <a:gd name="vf" fmla="val 115470"/>
              </a:avLst>
            </a:prstGeom>
            <a:solidFill>
              <a:srgbClr val="F97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Graphique 12">
              <a:extLst>
                <a:ext uri="{FF2B5EF4-FFF2-40B4-BE49-F238E27FC236}">
                  <a16:creationId xmlns:a16="http://schemas.microsoft.com/office/drawing/2014/main" id="{EBBE5CE8-7DDB-4811-B831-8C88FCBCF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20700000">
              <a:off x="3344327" y="4565908"/>
              <a:ext cx="960468" cy="960466"/>
            </a:xfrm>
            <a:prstGeom prst="rect">
              <a:avLst/>
            </a:prstGeom>
          </p:spPr>
        </p:pic>
      </p:grpSp>
      <p:pic>
        <p:nvPicPr>
          <p:cNvPr id="14" name="Graphique 13">
            <a:extLst>
              <a:ext uri="{FF2B5EF4-FFF2-40B4-BE49-F238E27FC236}">
                <a16:creationId xmlns:a16="http://schemas.microsoft.com/office/drawing/2014/main" id="{3ED670E4-FED6-4A9C-84DA-020FE300D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700000">
            <a:off x="3647250" y="2021837"/>
            <a:ext cx="960468" cy="960466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15AA0A7F-D199-4B13-822A-6AB0E3C090AD}"/>
              </a:ext>
            </a:extLst>
          </p:cNvPr>
          <p:cNvGrpSpPr/>
          <p:nvPr/>
        </p:nvGrpSpPr>
        <p:grpSpPr>
          <a:xfrm>
            <a:off x="6614104" y="1227840"/>
            <a:ext cx="960468" cy="960466"/>
            <a:chOff x="3344327" y="4565908"/>
            <a:chExt cx="960468" cy="960466"/>
          </a:xfrm>
        </p:grpSpPr>
        <p:sp>
          <p:nvSpPr>
            <p:cNvPr id="16" name="Hexagone 15">
              <a:extLst>
                <a:ext uri="{FF2B5EF4-FFF2-40B4-BE49-F238E27FC236}">
                  <a16:creationId xmlns:a16="http://schemas.microsoft.com/office/drawing/2014/main" id="{015221B7-5C42-4E10-990D-29A2833F298A}"/>
                </a:ext>
              </a:extLst>
            </p:cNvPr>
            <p:cNvSpPr/>
            <p:nvPr/>
          </p:nvSpPr>
          <p:spPr>
            <a:xfrm rot="4500000">
              <a:off x="3610493" y="4748864"/>
              <a:ext cx="294802" cy="195615"/>
            </a:xfrm>
            <a:prstGeom prst="hexagon">
              <a:avLst>
                <a:gd name="adj" fmla="val 36842"/>
                <a:gd name="vf" fmla="val 115470"/>
              </a:avLst>
            </a:prstGeom>
            <a:solidFill>
              <a:srgbClr val="F97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2E6286A5-7890-47D2-A331-470E6E5FD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20700000">
              <a:off x="3344327" y="4565908"/>
              <a:ext cx="960468" cy="960466"/>
            </a:xfrm>
            <a:prstGeom prst="rect">
              <a:avLst/>
            </a:prstGeom>
          </p:spPr>
        </p:pic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7C69A7E3-2E67-4F98-9A4F-67C186131B9C}"/>
              </a:ext>
            </a:extLst>
          </p:cNvPr>
          <p:cNvSpPr txBox="1"/>
          <p:nvPr/>
        </p:nvSpPr>
        <p:spPr>
          <a:xfrm>
            <a:off x="279868" y="4469865"/>
            <a:ext cx="1835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Roboto Condensed Bold" panose="02000000000000000000" pitchFamily="2" charset="0"/>
                <a:ea typeface="Roboto Condensed Bold" panose="02000000000000000000" pitchFamily="2" charset="0"/>
              </a:rPr>
              <a:t>Infection</a:t>
            </a:r>
            <a:endParaRPr lang="fr-FR" sz="2800" dirty="0">
              <a:latin typeface="Roboto Condensed Bold" panose="02000000000000000000" pitchFamily="2" charset="0"/>
              <a:ea typeface="Roboto Condensed Bold" panose="02000000000000000000" pitchFamily="2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1414AF5-3889-42A5-9FE1-4EF3510A7616}"/>
              </a:ext>
            </a:extLst>
          </p:cNvPr>
          <p:cNvSpPr txBox="1"/>
          <p:nvPr/>
        </p:nvSpPr>
        <p:spPr>
          <a:xfrm>
            <a:off x="3869841" y="4469865"/>
            <a:ext cx="1149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err="1">
                <a:latin typeface="Roboto Condensed Bold" panose="02000000000000000000" pitchFamily="2" charset="0"/>
                <a:ea typeface="Roboto Condensed Bold" panose="02000000000000000000" pitchFamily="2" charset="0"/>
              </a:rPr>
              <a:t>Lysis</a:t>
            </a:r>
            <a:endParaRPr lang="fr-FR" sz="2800" dirty="0">
              <a:latin typeface="Roboto Condensed Bold" panose="02000000000000000000" pitchFamily="2" charset="0"/>
              <a:ea typeface="Roboto Condensed Bold" panose="02000000000000000000" pitchFamily="2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F8E855D-EAD6-4921-ABA2-FBCD5B969F0F}"/>
              </a:ext>
            </a:extLst>
          </p:cNvPr>
          <p:cNvSpPr txBox="1"/>
          <p:nvPr/>
        </p:nvSpPr>
        <p:spPr>
          <a:xfrm>
            <a:off x="6925681" y="4469865"/>
            <a:ext cx="1616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Roboto Condensed Bold" panose="02000000000000000000" pitchFamily="2" charset="0"/>
                <a:ea typeface="Roboto Condensed Bold" panose="02000000000000000000" pitchFamily="2" charset="0"/>
              </a:rPr>
              <a:t>Contact</a:t>
            </a:r>
            <a:endParaRPr lang="fr-FR" sz="2800" dirty="0">
              <a:latin typeface="Roboto Condensed Bold" panose="02000000000000000000" pitchFamily="2" charset="0"/>
              <a:ea typeface="Roboto Condensed Bold" panose="02000000000000000000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97ABC4B-CADE-4670-8165-95831C43D6DE}"/>
              </a:ext>
            </a:extLst>
          </p:cNvPr>
          <p:cNvSpPr txBox="1"/>
          <p:nvPr/>
        </p:nvSpPr>
        <p:spPr>
          <a:xfrm>
            <a:off x="10153112" y="4469865"/>
            <a:ext cx="1766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Roboto Condensed Bold" panose="02000000000000000000" pitchFamily="2" charset="0"/>
                <a:ea typeface="Roboto Condensed Bold" panose="02000000000000000000" pitchFamily="2" charset="0"/>
              </a:rPr>
              <a:t>Transfer</a:t>
            </a:r>
            <a:endParaRPr lang="fr-FR" sz="2800" dirty="0">
              <a:latin typeface="Roboto Condensed Bold" panose="02000000000000000000" pitchFamily="2" charset="0"/>
              <a:ea typeface="Roboto Condensed Bold" panose="02000000000000000000" pitchFamily="2" charset="0"/>
            </a:endParaRP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50AC0E98-4B06-48DE-AB66-4F562B8099C5}"/>
              </a:ext>
            </a:extLst>
          </p:cNvPr>
          <p:cNvCxnSpPr/>
          <p:nvPr/>
        </p:nvCxnSpPr>
        <p:spPr>
          <a:xfrm>
            <a:off x="2534855" y="4841961"/>
            <a:ext cx="79865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B72E6A93-50D9-4051-AA83-9C064FFDDA9E}"/>
              </a:ext>
            </a:extLst>
          </p:cNvPr>
          <p:cNvCxnSpPr/>
          <p:nvPr/>
        </p:nvCxnSpPr>
        <p:spPr>
          <a:xfrm>
            <a:off x="5555847" y="4841961"/>
            <a:ext cx="79865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3EE383DB-9AF8-451A-8AA3-C53DE05E5986}"/>
              </a:ext>
            </a:extLst>
          </p:cNvPr>
          <p:cNvCxnSpPr/>
          <p:nvPr/>
        </p:nvCxnSpPr>
        <p:spPr>
          <a:xfrm>
            <a:off x="8981954" y="4841961"/>
            <a:ext cx="79865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D80E8244-9BB7-4553-B037-020B2EBE7901}"/>
              </a:ext>
            </a:extLst>
          </p:cNvPr>
          <p:cNvSpPr txBox="1"/>
          <p:nvPr/>
        </p:nvSpPr>
        <p:spPr>
          <a:xfrm flipH="1">
            <a:off x="5094123" y="3317004"/>
            <a:ext cx="1536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latin typeface="Inria Serif" pitchFamily="2" charset="0"/>
              </a:rPr>
              <a:t>Gene </a:t>
            </a:r>
            <a:r>
              <a:rPr lang="fr-FR" i="1" dirty="0" err="1">
                <a:latin typeface="Inria Serif" pitchFamily="2" charset="0"/>
              </a:rPr>
              <a:t>transducing</a:t>
            </a:r>
            <a:r>
              <a:rPr lang="fr-FR" i="1" dirty="0">
                <a:latin typeface="Inria Serif" pitchFamily="2" charset="0"/>
              </a:rPr>
              <a:t> </a:t>
            </a:r>
            <a:r>
              <a:rPr lang="fr-FR" i="1" dirty="0" err="1">
                <a:latin typeface="Inria Serif" pitchFamily="2" charset="0"/>
              </a:rPr>
              <a:t>particle</a:t>
            </a:r>
            <a:endParaRPr lang="fr-FR" i="1" dirty="0">
              <a:latin typeface="Inria Serif" pitchFamily="2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FCC4CD42-7844-4B23-99E9-A6CD4030794B}"/>
              </a:ext>
            </a:extLst>
          </p:cNvPr>
          <p:cNvSpPr txBox="1"/>
          <p:nvPr/>
        </p:nvSpPr>
        <p:spPr>
          <a:xfrm flipH="1">
            <a:off x="1589840" y="864471"/>
            <a:ext cx="93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latin typeface="Inria Serif" pitchFamily="2" charset="0"/>
              </a:rPr>
              <a:t>Virion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1702C21D-4CB0-40AF-A63B-897C07A25AC1}"/>
              </a:ext>
            </a:extLst>
          </p:cNvPr>
          <p:cNvSpPr txBox="1"/>
          <p:nvPr/>
        </p:nvSpPr>
        <p:spPr>
          <a:xfrm flipH="1">
            <a:off x="64276" y="3837909"/>
            <a:ext cx="93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latin typeface="Inria Serif" pitchFamily="2" charset="0"/>
              </a:rPr>
              <a:t>Host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9E685615-591F-4221-86F7-C44D576BEE36}"/>
              </a:ext>
            </a:extLst>
          </p:cNvPr>
          <p:cNvSpPr txBox="1"/>
          <p:nvPr/>
        </p:nvSpPr>
        <p:spPr>
          <a:xfrm flipH="1">
            <a:off x="10084183" y="1337259"/>
            <a:ext cx="1835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>
                <a:latin typeface="Inria Serif" pitchFamily="2" charset="0"/>
              </a:rPr>
              <a:t>Changed</a:t>
            </a:r>
            <a:r>
              <a:rPr lang="fr-FR" i="1" dirty="0">
                <a:latin typeface="Inria Serif" pitchFamily="2" charset="0"/>
              </a:rPr>
              <a:t> </a:t>
            </a:r>
            <a:r>
              <a:rPr lang="fr-FR" i="1" dirty="0" err="1">
                <a:latin typeface="Inria Serif" pitchFamily="2" charset="0"/>
              </a:rPr>
              <a:t>genotype</a:t>
            </a:r>
            <a:endParaRPr lang="fr-FR" i="1" dirty="0">
              <a:latin typeface="Inria Serif" pitchFamily="2" charset="0"/>
            </a:endParaRPr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29B971FF-1789-45C1-A6B7-27769E55CDBD}"/>
              </a:ext>
            </a:extLst>
          </p:cNvPr>
          <p:cNvSpPr/>
          <p:nvPr/>
        </p:nvSpPr>
        <p:spPr>
          <a:xfrm rot="5400000">
            <a:off x="1063766" y="746462"/>
            <a:ext cx="924491" cy="924491"/>
          </a:xfrm>
          <a:prstGeom prst="arc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1ACB668A-185C-453E-BB19-4DA38D526E05}"/>
              </a:ext>
            </a:extLst>
          </p:cNvPr>
          <p:cNvSpPr/>
          <p:nvPr/>
        </p:nvSpPr>
        <p:spPr>
          <a:xfrm rot="16200000">
            <a:off x="526864" y="3375663"/>
            <a:ext cx="924491" cy="924491"/>
          </a:xfrm>
          <a:prstGeom prst="arc">
            <a:avLst>
              <a:gd name="adj1" fmla="val 16200000"/>
              <a:gd name="adj2" fmla="val 19739397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E9D17ED4-1BC9-474C-8D07-C0CCC0F5E5B8}"/>
              </a:ext>
            </a:extLst>
          </p:cNvPr>
          <p:cNvSpPr/>
          <p:nvPr/>
        </p:nvSpPr>
        <p:spPr>
          <a:xfrm rot="900000">
            <a:off x="5077091" y="2751279"/>
            <a:ext cx="924491" cy="924491"/>
          </a:xfrm>
          <a:prstGeom prst="arc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1ED2E565-CB99-483E-9628-ECBCC2503A5D}"/>
              </a:ext>
            </a:extLst>
          </p:cNvPr>
          <p:cNvSpPr txBox="1"/>
          <p:nvPr/>
        </p:nvSpPr>
        <p:spPr>
          <a:xfrm>
            <a:off x="279867" y="5405423"/>
            <a:ext cx="103145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We</a:t>
            </a:r>
            <a:r>
              <a:rPr lang="fr-FR" sz="2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sz="24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aim</a:t>
            </a:r>
            <a:r>
              <a:rPr lang="fr-FR" sz="2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to analyse how transduction impacts </a:t>
            </a:r>
            <a:r>
              <a:rPr lang="fr-FR" sz="24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bacterial</a:t>
            </a:r>
            <a:r>
              <a:rPr lang="fr-FR" sz="2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adaptation </a:t>
            </a:r>
            <a:r>
              <a:rPr lang="fr-FR" sz="24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both</a:t>
            </a:r>
            <a:r>
              <a:rPr lang="fr-FR" sz="2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sz="2400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analytically</a:t>
            </a:r>
            <a:r>
              <a:rPr lang="fr-FR" sz="2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and </a:t>
            </a:r>
            <a:r>
              <a:rPr lang="fr-FR" sz="2400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numerically</a:t>
            </a:r>
            <a:r>
              <a:rPr lang="fr-FR" sz="2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sz="2400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through</a:t>
            </a:r>
            <a:r>
              <a:rPr lang="fr-FR" sz="2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an </a:t>
            </a:r>
            <a:r>
              <a:rPr lang="fr-FR" sz="2400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individual-centered</a:t>
            </a:r>
            <a:r>
              <a:rPr lang="fr-FR" sz="2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, </a:t>
            </a:r>
            <a:r>
              <a:rPr lang="fr-FR" sz="2400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trait-</a:t>
            </a:r>
            <a:r>
              <a:rPr lang="fr-FR" sz="2400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based</a:t>
            </a:r>
            <a:r>
              <a:rPr lang="fr-FR" sz="2400" dirty="0">
                <a:latin typeface="Roboto Condensed" panose="02000000000000000000" pitchFamily="2" charset="0"/>
                <a:ea typeface="Roboto Condensed" panose="02000000000000000000" pitchFamily="2" charset="0"/>
              </a:rPr>
              <a:t> model.</a:t>
            </a:r>
          </a:p>
        </p:txBody>
      </p:sp>
      <p:pic>
        <p:nvPicPr>
          <p:cNvPr id="39" name="Graphique 38">
            <a:extLst>
              <a:ext uri="{FF2B5EF4-FFF2-40B4-BE49-F238E27FC236}">
                <a16:creationId xmlns:a16="http://schemas.microsoft.com/office/drawing/2014/main" id="{DF355AD0-F394-49F4-ACD5-2EEBC10EC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43861" y="6236420"/>
            <a:ext cx="601212" cy="601212"/>
          </a:xfrm>
          <a:prstGeom prst="rect">
            <a:avLst/>
          </a:prstGeom>
        </p:spPr>
      </p:pic>
      <p:grpSp>
        <p:nvGrpSpPr>
          <p:cNvPr id="41" name="Groupe 40">
            <a:extLst>
              <a:ext uri="{FF2B5EF4-FFF2-40B4-BE49-F238E27FC236}">
                <a16:creationId xmlns:a16="http://schemas.microsoft.com/office/drawing/2014/main" id="{0F9F7BAD-BDC3-4339-931D-E33D891068A9}"/>
              </a:ext>
            </a:extLst>
          </p:cNvPr>
          <p:cNvGrpSpPr/>
          <p:nvPr/>
        </p:nvGrpSpPr>
        <p:grpSpPr>
          <a:xfrm rot="20700000">
            <a:off x="6680903" y="1857970"/>
            <a:ext cx="2003198" cy="2003194"/>
            <a:chOff x="366472" y="1842665"/>
            <a:chExt cx="2003198" cy="2003194"/>
          </a:xfrm>
        </p:grpSpPr>
        <p:pic>
          <p:nvPicPr>
            <p:cNvPr id="42" name="Graphique 41">
              <a:extLst>
                <a:ext uri="{FF2B5EF4-FFF2-40B4-BE49-F238E27FC236}">
                  <a16:creationId xmlns:a16="http://schemas.microsoft.com/office/drawing/2014/main" id="{8C31F008-59CE-4246-9985-3E57D2661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6472" y="1842665"/>
              <a:ext cx="2003198" cy="2003194"/>
            </a:xfrm>
            <a:prstGeom prst="rect">
              <a:avLst/>
            </a:prstGeom>
          </p:spPr>
        </p:pic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56109054-B788-440A-B710-918E9B0F4661}"/>
                </a:ext>
              </a:extLst>
            </p:cNvPr>
            <p:cNvSpPr/>
            <p:nvPr/>
          </p:nvSpPr>
          <p:spPr>
            <a:xfrm>
              <a:off x="1582420" y="2969260"/>
              <a:ext cx="276860" cy="276860"/>
            </a:xfrm>
            <a:prstGeom prst="ellipse">
              <a:avLst/>
            </a:prstGeom>
            <a:noFill/>
            <a:ln w="76200">
              <a:solidFill>
                <a:srgbClr val="F1BC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8546DDE5-44E0-459A-B4B7-DD3BAFBE8C6D}"/>
              </a:ext>
            </a:extLst>
          </p:cNvPr>
          <p:cNvGrpSpPr/>
          <p:nvPr/>
        </p:nvGrpSpPr>
        <p:grpSpPr>
          <a:xfrm rot="20700000">
            <a:off x="9855068" y="1857968"/>
            <a:ext cx="2003198" cy="2003194"/>
            <a:chOff x="366472" y="1842665"/>
            <a:chExt cx="2003198" cy="2003194"/>
          </a:xfrm>
        </p:grpSpPr>
        <p:pic>
          <p:nvPicPr>
            <p:cNvPr id="45" name="Graphique 44">
              <a:extLst>
                <a:ext uri="{FF2B5EF4-FFF2-40B4-BE49-F238E27FC236}">
                  <a16:creationId xmlns:a16="http://schemas.microsoft.com/office/drawing/2014/main" id="{98289476-503E-4522-8BBA-19A8AF52B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6472" y="1842665"/>
              <a:ext cx="2003198" cy="2003194"/>
            </a:xfrm>
            <a:prstGeom prst="rect">
              <a:avLst/>
            </a:prstGeom>
          </p:spPr>
        </p:pic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BD56603B-23F7-4EBA-A556-C297380A8F62}"/>
                </a:ext>
              </a:extLst>
            </p:cNvPr>
            <p:cNvSpPr/>
            <p:nvPr/>
          </p:nvSpPr>
          <p:spPr>
            <a:xfrm>
              <a:off x="1582420" y="2969260"/>
              <a:ext cx="276860" cy="276860"/>
            </a:xfrm>
            <a:prstGeom prst="ellipse">
              <a:avLst/>
            </a:prstGeom>
            <a:noFill/>
            <a:ln w="76200">
              <a:solidFill>
                <a:srgbClr val="F975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2880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31" grpId="0"/>
      <p:bldP spid="32" grpId="0"/>
      <p:bldP spid="33" grpId="0"/>
      <p:bldP spid="34" grpId="0"/>
      <p:bldP spid="35" grpId="0" animBg="1"/>
      <p:bldP spid="36" grpId="0" animBg="1"/>
      <p:bldP spid="37" grpId="0" animBg="1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terialEvolution_Extract_wSound">
            <a:hlinkClick r:id="" action="ppaction://media"/>
            <a:extLst>
              <a:ext uri="{FF2B5EF4-FFF2-40B4-BE49-F238E27FC236}">
                <a16:creationId xmlns:a16="http://schemas.microsoft.com/office/drawing/2014/main" id="{428F006E-D26E-4477-B160-F46CEA9865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505B2592-6C16-4B87-BE00-1179657E007B}"/>
              </a:ext>
            </a:extLst>
          </p:cNvPr>
          <p:cNvSpPr txBox="1"/>
          <p:nvPr/>
        </p:nvSpPr>
        <p:spPr>
          <a:xfrm>
            <a:off x="9499600" y="136525"/>
            <a:ext cx="1341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F26448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None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34D096E-2413-4DAB-91A6-B8E49EAC9E24}"/>
              </a:ext>
            </a:extLst>
          </p:cNvPr>
          <p:cNvSpPr txBox="1"/>
          <p:nvPr/>
        </p:nvSpPr>
        <p:spPr>
          <a:xfrm>
            <a:off x="10403882" y="136525"/>
            <a:ext cx="17881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dirty="0" err="1">
                <a:solidFill>
                  <a:srgbClr val="F26448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Bacterial</a:t>
            </a:r>
            <a:r>
              <a:rPr lang="fr-FR" sz="1400" b="1" dirty="0">
                <a:solidFill>
                  <a:srgbClr val="F26448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colonies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97D1158-5A0B-46FA-80D7-D50C5ACC1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E4E7-BC2B-4966-A071-AA6AB7FD3884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28F519E-75A1-4BA1-B75D-DE47FD0AD0FE}"/>
              </a:ext>
            </a:extLst>
          </p:cNvPr>
          <p:cNvSpPr txBox="1"/>
          <p:nvPr/>
        </p:nvSpPr>
        <p:spPr>
          <a:xfrm>
            <a:off x="0" y="6456581"/>
            <a:ext cx="85747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chemeClr val="bg1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Baym</a:t>
            </a:r>
            <a:r>
              <a:rPr lang="fr-FR" sz="1400" dirty="0">
                <a:solidFill>
                  <a:schemeClr val="bg1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, Michael, et al. "</a:t>
            </a:r>
            <a:r>
              <a:rPr lang="fr-FR" sz="1400" dirty="0" err="1">
                <a:solidFill>
                  <a:schemeClr val="bg1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Spatiotemporal</a:t>
            </a:r>
            <a:r>
              <a:rPr lang="fr-FR" sz="1400" dirty="0">
                <a:solidFill>
                  <a:schemeClr val="bg1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fr-FR" sz="1400" dirty="0" err="1">
                <a:solidFill>
                  <a:schemeClr val="bg1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microbial</a:t>
            </a:r>
            <a:r>
              <a:rPr lang="fr-FR" sz="1400" dirty="0">
                <a:solidFill>
                  <a:schemeClr val="bg1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fr-FR" sz="1400" dirty="0" err="1">
                <a:solidFill>
                  <a:schemeClr val="bg1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evolution</a:t>
            </a:r>
            <a:r>
              <a:rPr lang="fr-FR" sz="1400" dirty="0">
                <a:solidFill>
                  <a:schemeClr val="bg1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on </a:t>
            </a:r>
            <a:r>
              <a:rPr lang="fr-FR" sz="1400" dirty="0" err="1">
                <a:solidFill>
                  <a:schemeClr val="bg1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antibiotic</a:t>
            </a:r>
            <a:r>
              <a:rPr lang="fr-FR" sz="1400" dirty="0">
                <a:solidFill>
                  <a:schemeClr val="bg1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fr-FR" sz="1400" dirty="0" err="1">
                <a:solidFill>
                  <a:schemeClr val="bg1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landscapes</a:t>
            </a:r>
            <a:r>
              <a:rPr lang="fr-FR" sz="1400" dirty="0">
                <a:solidFill>
                  <a:schemeClr val="bg1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." </a:t>
            </a:r>
            <a:r>
              <a:rPr lang="fr-FR" sz="1400" i="1" dirty="0">
                <a:solidFill>
                  <a:schemeClr val="bg1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Science</a:t>
            </a:r>
            <a:r>
              <a:rPr lang="fr-FR" sz="1400" dirty="0">
                <a:solidFill>
                  <a:schemeClr val="bg1">
                    <a:lumMod val="75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353.6304 (2016): 1147-1151.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818075D-9096-440C-AAA2-8BC7FBC692A3}"/>
              </a:ext>
            </a:extLst>
          </p:cNvPr>
          <p:cNvCxnSpPr>
            <a:cxnSpLocks/>
          </p:cNvCxnSpPr>
          <p:nvPr/>
        </p:nvCxnSpPr>
        <p:spPr>
          <a:xfrm>
            <a:off x="2722880" y="-57150"/>
            <a:ext cx="0" cy="6456581"/>
          </a:xfrm>
          <a:prstGeom prst="line">
            <a:avLst/>
          </a:prstGeom>
          <a:ln w="12700">
            <a:solidFill>
              <a:srgbClr val="F2644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DDCC9BB-C154-40CB-B276-C02378013464}"/>
              </a:ext>
            </a:extLst>
          </p:cNvPr>
          <p:cNvCxnSpPr>
            <a:cxnSpLocks/>
          </p:cNvCxnSpPr>
          <p:nvPr/>
        </p:nvCxnSpPr>
        <p:spPr>
          <a:xfrm>
            <a:off x="4064000" y="-57150"/>
            <a:ext cx="0" cy="6456581"/>
          </a:xfrm>
          <a:prstGeom prst="line">
            <a:avLst/>
          </a:prstGeom>
          <a:ln w="12700">
            <a:solidFill>
              <a:srgbClr val="F2644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F10DC15-BAB2-4D36-A48F-61010C5EC5DF}"/>
              </a:ext>
            </a:extLst>
          </p:cNvPr>
          <p:cNvCxnSpPr>
            <a:cxnSpLocks/>
          </p:cNvCxnSpPr>
          <p:nvPr/>
        </p:nvCxnSpPr>
        <p:spPr>
          <a:xfrm>
            <a:off x="5486400" y="-57150"/>
            <a:ext cx="0" cy="6456581"/>
          </a:xfrm>
          <a:prstGeom prst="line">
            <a:avLst/>
          </a:prstGeom>
          <a:ln w="12700">
            <a:solidFill>
              <a:srgbClr val="F2644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95411C8-A3BF-4B22-9717-13202963C389}"/>
              </a:ext>
            </a:extLst>
          </p:cNvPr>
          <p:cNvCxnSpPr>
            <a:cxnSpLocks/>
          </p:cNvCxnSpPr>
          <p:nvPr/>
        </p:nvCxnSpPr>
        <p:spPr>
          <a:xfrm>
            <a:off x="6878320" y="-57150"/>
            <a:ext cx="0" cy="6456581"/>
          </a:xfrm>
          <a:prstGeom prst="line">
            <a:avLst/>
          </a:prstGeom>
          <a:ln w="12700">
            <a:solidFill>
              <a:srgbClr val="F2644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00127F5-1DA6-4861-BCCE-2395CD8EEBE7}"/>
              </a:ext>
            </a:extLst>
          </p:cNvPr>
          <p:cNvCxnSpPr>
            <a:cxnSpLocks/>
          </p:cNvCxnSpPr>
          <p:nvPr/>
        </p:nvCxnSpPr>
        <p:spPr>
          <a:xfrm>
            <a:off x="9499600" y="-57150"/>
            <a:ext cx="0" cy="6456581"/>
          </a:xfrm>
          <a:prstGeom prst="line">
            <a:avLst/>
          </a:prstGeom>
          <a:ln w="12700">
            <a:solidFill>
              <a:srgbClr val="F2644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0E414DD-15E0-46DA-BC41-C169479E40C5}"/>
              </a:ext>
            </a:extLst>
          </p:cNvPr>
          <p:cNvCxnSpPr>
            <a:cxnSpLocks/>
          </p:cNvCxnSpPr>
          <p:nvPr/>
        </p:nvCxnSpPr>
        <p:spPr>
          <a:xfrm>
            <a:off x="8229600" y="-57150"/>
            <a:ext cx="0" cy="6456581"/>
          </a:xfrm>
          <a:prstGeom prst="line">
            <a:avLst/>
          </a:prstGeom>
          <a:ln w="12700">
            <a:solidFill>
              <a:srgbClr val="F2644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17EDFAE3-8FC0-4544-A718-C024B4036D3A}"/>
              </a:ext>
            </a:extLst>
          </p:cNvPr>
          <p:cNvCxnSpPr>
            <a:cxnSpLocks/>
          </p:cNvCxnSpPr>
          <p:nvPr/>
        </p:nvCxnSpPr>
        <p:spPr>
          <a:xfrm flipH="1">
            <a:off x="10899182" y="4216955"/>
            <a:ext cx="345183" cy="0"/>
          </a:xfrm>
          <a:prstGeom prst="straightConnector1">
            <a:avLst/>
          </a:prstGeom>
          <a:ln w="38100">
            <a:solidFill>
              <a:srgbClr val="F26448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84EFA2B2-5AAB-4554-A01C-2F8B7957D6EB}"/>
              </a:ext>
            </a:extLst>
          </p:cNvPr>
          <p:cNvCxnSpPr>
            <a:cxnSpLocks/>
          </p:cNvCxnSpPr>
          <p:nvPr/>
        </p:nvCxnSpPr>
        <p:spPr>
          <a:xfrm flipH="1">
            <a:off x="10899182" y="3394275"/>
            <a:ext cx="345183" cy="0"/>
          </a:xfrm>
          <a:prstGeom prst="straightConnector1">
            <a:avLst/>
          </a:prstGeom>
          <a:ln w="38100">
            <a:solidFill>
              <a:srgbClr val="F26448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F5AC9BFF-A878-4C34-B52C-6E97D2CCB2C9}"/>
              </a:ext>
            </a:extLst>
          </p:cNvPr>
          <p:cNvCxnSpPr>
            <a:cxnSpLocks/>
          </p:cNvCxnSpPr>
          <p:nvPr/>
        </p:nvCxnSpPr>
        <p:spPr>
          <a:xfrm flipH="1">
            <a:off x="10899182" y="5212635"/>
            <a:ext cx="345183" cy="0"/>
          </a:xfrm>
          <a:prstGeom prst="straightConnector1">
            <a:avLst/>
          </a:prstGeom>
          <a:ln w="38100">
            <a:solidFill>
              <a:srgbClr val="F26448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DB758FC9-9893-4B56-96F8-DA6DB4D4439E}"/>
              </a:ext>
            </a:extLst>
          </p:cNvPr>
          <p:cNvCxnSpPr>
            <a:cxnSpLocks/>
          </p:cNvCxnSpPr>
          <p:nvPr/>
        </p:nvCxnSpPr>
        <p:spPr>
          <a:xfrm flipH="1">
            <a:off x="10899182" y="6367065"/>
            <a:ext cx="345183" cy="0"/>
          </a:xfrm>
          <a:prstGeom prst="straightConnector1">
            <a:avLst/>
          </a:prstGeom>
          <a:ln w="38100">
            <a:solidFill>
              <a:srgbClr val="F26448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42BE8E9D-52D5-4577-83C8-FF8B22FEB41E}"/>
              </a:ext>
            </a:extLst>
          </p:cNvPr>
          <p:cNvCxnSpPr>
            <a:cxnSpLocks/>
          </p:cNvCxnSpPr>
          <p:nvPr/>
        </p:nvCxnSpPr>
        <p:spPr>
          <a:xfrm flipH="1">
            <a:off x="10899182" y="2286580"/>
            <a:ext cx="345183" cy="0"/>
          </a:xfrm>
          <a:prstGeom prst="straightConnector1">
            <a:avLst/>
          </a:prstGeom>
          <a:ln w="38100">
            <a:solidFill>
              <a:srgbClr val="F26448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92D3627E-6F5F-454F-BEBE-C0A528C726F2}"/>
              </a:ext>
            </a:extLst>
          </p:cNvPr>
          <p:cNvSpPr txBox="1"/>
          <p:nvPr/>
        </p:nvSpPr>
        <p:spPr>
          <a:xfrm>
            <a:off x="1381761" y="136525"/>
            <a:ext cx="1341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F26448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None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F68A4E22-500E-47E0-BAC7-79E098BFCB83}"/>
              </a:ext>
            </a:extLst>
          </p:cNvPr>
          <p:cNvSpPr txBox="1"/>
          <p:nvPr/>
        </p:nvSpPr>
        <p:spPr>
          <a:xfrm>
            <a:off x="0" y="136525"/>
            <a:ext cx="1341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F26448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[</a:t>
            </a:r>
            <a:r>
              <a:rPr lang="fr-FR" sz="1400" b="1" dirty="0" err="1">
                <a:solidFill>
                  <a:srgbClr val="F26448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Antibiotics</a:t>
            </a:r>
            <a:r>
              <a:rPr lang="fr-FR" sz="1400" b="1" dirty="0">
                <a:solidFill>
                  <a:srgbClr val="F26448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]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DC5BBC05-1202-4085-B32F-55C038D9BC63}"/>
              </a:ext>
            </a:extLst>
          </p:cNvPr>
          <p:cNvSpPr txBox="1"/>
          <p:nvPr/>
        </p:nvSpPr>
        <p:spPr>
          <a:xfrm>
            <a:off x="2722880" y="136525"/>
            <a:ext cx="1341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F26448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0302B8F6-BCB7-4A35-AE76-B9E4E73D2AE8}"/>
              </a:ext>
            </a:extLst>
          </p:cNvPr>
          <p:cNvSpPr txBox="1"/>
          <p:nvPr/>
        </p:nvSpPr>
        <p:spPr>
          <a:xfrm>
            <a:off x="4114799" y="136525"/>
            <a:ext cx="1341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F26448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10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F051E1BF-D13D-43ED-BB2C-94B425BEDDFD}"/>
              </a:ext>
            </a:extLst>
          </p:cNvPr>
          <p:cNvSpPr txBox="1"/>
          <p:nvPr/>
        </p:nvSpPr>
        <p:spPr>
          <a:xfrm>
            <a:off x="6888481" y="136525"/>
            <a:ext cx="1341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F26448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10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A3BABEC3-05F1-40C4-9419-DF1AF4EEE8B2}"/>
              </a:ext>
            </a:extLst>
          </p:cNvPr>
          <p:cNvSpPr txBox="1"/>
          <p:nvPr/>
        </p:nvSpPr>
        <p:spPr>
          <a:xfrm>
            <a:off x="5527041" y="136525"/>
            <a:ext cx="1341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F26448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100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4A86EA39-7735-4851-A8D6-2B42E310D232}"/>
              </a:ext>
            </a:extLst>
          </p:cNvPr>
          <p:cNvSpPr txBox="1"/>
          <p:nvPr/>
        </p:nvSpPr>
        <p:spPr>
          <a:xfrm>
            <a:off x="8168510" y="136525"/>
            <a:ext cx="1341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F26448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</a:t>
            </a:r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BF9FE92E-BEB0-4C87-8294-1342ABA690E1}"/>
              </a:ext>
            </a:extLst>
          </p:cNvPr>
          <p:cNvCxnSpPr>
            <a:cxnSpLocks/>
          </p:cNvCxnSpPr>
          <p:nvPr/>
        </p:nvCxnSpPr>
        <p:spPr>
          <a:xfrm flipH="1">
            <a:off x="10899182" y="1499503"/>
            <a:ext cx="345183" cy="0"/>
          </a:xfrm>
          <a:prstGeom prst="straightConnector1">
            <a:avLst/>
          </a:prstGeom>
          <a:ln w="38100">
            <a:solidFill>
              <a:srgbClr val="F26448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229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5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1" grpId="0"/>
      <p:bldP spid="14" grpId="0"/>
      <p:bldP spid="40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e 90">
            <a:extLst>
              <a:ext uri="{FF2B5EF4-FFF2-40B4-BE49-F238E27FC236}">
                <a16:creationId xmlns:a16="http://schemas.microsoft.com/office/drawing/2014/main" id="{6A0F207D-EEE8-428F-8A12-917D0B68230C}"/>
              </a:ext>
            </a:extLst>
          </p:cNvPr>
          <p:cNvGrpSpPr/>
          <p:nvPr/>
        </p:nvGrpSpPr>
        <p:grpSpPr>
          <a:xfrm>
            <a:off x="9496712" y="3008739"/>
            <a:ext cx="527120" cy="527120"/>
            <a:chOff x="9496712" y="3132211"/>
            <a:chExt cx="527120" cy="527120"/>
          </a:xfrm>
        </p:grpSpPr>
        <p:pic>
          <p:nvPicPr>
            <p:cNvPr id="66" name="Graphique 65">
              <a:extLst>
                <a:ext uri="{FF2B5EF4-FFF2-40B4-BE49-F238E27FC236}">
                  <a16:creationId xmlns:a16="http://schemas.microsoft.com/office/drawing/2014/main" id="{E965F99D-BD25-4E9D-BE10-188EE9779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496712" y="3132211"/>
              <a:ext cx="527120" cy="527120"/>
            </a:xfrm>
            <a:prstGeom prst="rect">
              <a:avLst/>
            </a:prstGeom>
          </p:spPr>
        </p:pic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BE28064B-6661-4FA3-9242-806638186E21}"/>
                </a:ext>
              </a:extLst>
            </p:cNvPr>
            <p:cNvSpPr/>
            <p:nvPr/>
          </p:nvSpPr>
          <p:spPr>
            <a:xfrm>
              <a:off x="9737411" y="3273554"/>
              <a:ext cx="45722" cy="45720"/>
            </a:xfrm>
            <a:prstGeom prst="ellipse">
              <a:avLst/>
            </a:prstGeom>
            <a:solidFill>
              <a:srgbClr val="F97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62AAF41-4795-4F3E-B17D-009953327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/>
              <a:t>Modeling viral transduction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E1262C-BB7A-452E-9BC0-0D14CD223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E4E7-BC2B-4966-A071-AA6AB7FD3884}" type="slidenum">
              <a:rPr lang="fr-FR" smtClean="0"/>
              <a:pPr/>
              <a:t>40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5CE69AE-DC18-449C-8D22-0CF8209D9D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0663" y="1478706"/>
            <a:ext cx="3932238" cy="1008462"/>
          </a:xfrm>
        </p:spPr>
        <p:txBody>
          <a:bodyPr/>
          <a:lstStyle/>
          <a:p>
            <a:r>
              <a:rPr lang="fr-FR" dirty="0" err="1"/>
              <a:t>We</a:t>
            </a:r>
            <a:r>
              <a:rPr lang="fr-FR" dirty="0"/>
              <a:t> model non-</a:t>
            </a:r>
            <a:r>
              <a:rPr lang="fr-FR" dirty="0" err="1"/>
              <a:t>homologous</a:t>
            </a:r>
            <a:r>
              <a:rPr lang="fr-FR" dirty="0"/>
              <a:t> end </a:t>
            </a:r>
            <a:r>
              <a:rPr lang="fr-FR" dirty="0" err="1"/>
              <a:t>joining</a:t>
            </a:r>
            <a:r>
              <a:rPr lang="fr-FR" dirty="0"/>
              <a:t> transduction: </a:t>
            </a:r>
            <a:r>
              <a:rPr lang="fr-FR" dirty="0" err="1"/>
              <a:t>gene</a:t>
            </a:r>
            <a:r>
              <a:rPr lang="fr-FR" dirty="0"/>
              <a:t> </a:t>
            </a:r>
            <a:r>
              <a:rPr lang="fr-FR" dirty="0" err="1"/>
              <a:t>transfer</a:t>
            </a:r>
            <a:r>
              <a:rPr lang="fr-FR" dirty="0"/>
              <a:t>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adds</a:t>
            </a:r>
            <a:r>
              <a:rPr lang="fr-FR" b="1" dirty="0">
                <a:solidFill>
                  <a:srgbClr val="F97532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dirty="0" err="1"/>
              <a:t>missing</a:t>
            </a:r>
            <a:r>
              <a:rPr lang="fr-FR" dirty="0"/>
              <a:t> mutation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without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replacing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dirty="0"/>
              <a:t>host </a:t>
            </a:r>
            <a:r>
              <a:rPr lang="fr-FR" dirty="0" err="1"/>
              <a:t>genome</a:t>
            </a:r>
            <a:r>
              <a:rPr lang="fr-FR" dirty="0"/>
              <a:t>.</a:t>
            </a: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63F58F79-A1C0-45DB-8231-B797EFE9F8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43861" y="6236420"/>
            <a:ext cx="601212" cy="601212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65F730E1-FF87-4042-B15A-6C140A7385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9800000">
            <a:off x="2655569" y="352744"/>
            <a:ext cx="1545164" cy="1545164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AA3AEAEE-03F4-4666-A96C-A6B13331BA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9800000">
            <a:off x="2655569" y="4893527"/>
            <a:ext cx="1545164" cy="1545164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5007216A-8578-41AF-BA15-F40E644919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9800000">
            <a:off x="469899" y="2623135"/>
            <a:ext cx="1545164" cy="1545164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E6D36EB1-5429-4F85-85CD-CE913C110B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800000">
            <a:off x="3989646" y="-9375"/>
            <a:ext cx="987743" cy="987743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21D4438F-0514-4C18-8825-745032D825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51338" y="2901845"/>
            <a:ext cx="987743" cy="987743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CA51CEE1-5392-467A-943B-81F8B306AF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326824" y="2901845"/>
            <a:ext cx="987743" cy="987743"/>
          </a:xfrm>
          <a:prstGeom prst="rect">
            <a:avLst/>
          </a:prstGeom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1C642AAC-8F33-4AD8-8912-7B0432172945}"/>
              </a:ext>
            </a:extLst>
          </p:cNvPr>
          <p:cNvSpPr/>
          <p:nvPr/>
        </p:nvSpPr>
        <p:spPr>
          <a:xfrm>
            <a:off x="3609398" y="1125326"/>
            <a:ext cx="140016" cy="140016"/>
          </a:xfrm>
          <a:prstGeom prst="ellipse">
            <a:avLst/>
          </a:prstGeom>
          <a:solidFill>
            <a:srgbClr val="B9C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AEBAC94-0B71-4357-8A0F-504CFB66DFDB}"/>
              </a:ext>
            </a:extLst>
          </p:cNvPr>
          <p:cNvSpPr/>
          <p:nvPr/>
        </p:nvSpPr>
        <p:spPr>
          <a:xfrm>
            <a:off x="3790645" y="1125326"/>
            <a:ext cx="140016" cy="140016"/>
          </a:xfrm>
          <a:prstGeom prst="ellipse">
            <a:avLst/>
          </a:prstGeom>
          <a:solidFill>
            <a:srgbClr val="F97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2A2870B-C51C-46CE-A166-FFE2CD3208C6}"/>
              </a:ext>
            </a:extLst>
          </p:cNvPr>
          <p:cNvSpPr/>
          <p:nvPr/>
        </p:nvSpPr>
        <p:spPr>
          <a:xfrm>
            <a:off x="3428151" y="5666108"/>
            <a:ext cx="140016" cy="140016"/>
          </a:xfrm>
          <a:prstGeom prst="ellipse">
            <a:avLst/>
          </a:prstGeom>
          <a:solidFill>
            <a:srgbClr val="F3A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37559193-E4E4-4FFC-9782-7F136E90E9C1}"/>
              </a:ext>
            </a:extLst>
          </p:cNvPr>
          <p:cNvSpPr/>
          <p:nvPr/>
        </p:nvSpPr>
        <p:spPr>
          <a:xfrm>
            <a:off x="3790645" y="5666108"/>
            <a:ext cx="140016" cy="140016"/>
          </a:xfrm>
          <a:prstGeom prst="ellipse">
            <a:avLst/>
          </a:prstGeom>
          <a:solidFill>
            <a:srgbClr val="F97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A538779-9351-478B-98D4-5C23A8977190}"/>
              </a:ext>
            </a:extLst>
          </p:cNvPr>
          <p:cNvSpPr/>
          <p:nvPr/>
        </p:nvSpPr>
        <p:spPr>
          <a:xfrm>
            <a:off x="1243751" y="3401664"/>
            <a:ext cx="140016" cy="140016"/>
          </a:xfrm>
          <a:prstGeom prst="ellipse">
            <a:avLst/>
          </a:prstGeom>
          <a:solidFill>
            <a:srgbClr val="F3A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46AB6123-9CC9-43A9-A2A7-FA3119263787}"/>
              </a:ext>
            </a:extLst>
          </p:cNvPr>
          <p:cNvSpPr/>
          <p:nvPr/>
        </p:nvSpPr>
        <p:spPr>
          <a:xfrm>
            <a:off x="1424998" y="3401664"/>
            <a:ext cx="140016" cy="140016"/>
          </a:xfrm>
          <a:prstGeom prst="ellipse">
            <a:avLst/>
          </a:prstGeom>
          <a:solidFill>
            <a:srgbClr val="B9C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42575122-CE78-493B-9F63-CDE45923030B}"/>
              </a:ext>
            </a:extLst>
          </p:cNvPr>
          <p:cNvSpPr/>
          <p:nvPr/>
        </p:nvSpPr>
        <p:spPr>
          <a:xfrm>
            <a:off x="1606245" y="3401664"/>
            <a:ext cx="140016" cy="140016"/>
          </a:xfrm>
          <a:prstGeom prst="ellipse">
            <a:avLst/>
          </a:prstGeom>
          <a:solidFill>
            <a:srgbClr val="F97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190A6573-E684-4126-8567-2FC59E849D39}"/>
              </a:ext>
            </a:extLst>
          </p:cNvPr>
          <p:cNvGrpSpPr/>
          <p:nvPr/>
        </p:nvGrpSpPr>
        <p:grpSpPr>
          <a:xfrm>
            <a:off x="5339081" y="2901845"/>
            <a:ext cx="987743" cy="987743"/>
            <a:chOff x="5339081" y="2901845"/>
            <a:chExt cx="987743" cy="987743"/>
          </a:xfrm>
        </p:grpSpPr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D47287BD-E5D6-42AF-A454-16E634C37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339081" y="2901845"/>
              <a:ext cx="987743" cy="987743"/>
            </a:xfrm>
            <a:prstGeom prst="rect">
              <a:avLst/>
            </a:prstGeom>
          </p:spPr>
        </p:pic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8FCB6F39-1F1B-41BE-80CE-2D46823F43C1}"/>
                </a:ext>
              </a:extLst>
            </p:cNvPr>
            <p:cNvSpPr/>
            <p:nvPr/>
          </p:nvSpPr>
          <p:spPr>
            <a:xfrm>
              <a:off x="5792667" y="3206188"/>
              <a:ext cx="80571" cy="80571"/>
            </a:xfrm>
            <a:prstGeom prst="ellipse">
              <a:avLst/>
            </a:prstGeom>
            <a:solidFill>
              <a:srgbClr val="B9CD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4D8A0821-C687-4085-AF87-184D7752D303}"/>
                </a:ext>
              </a:extLst>
            </p:cNvPr>
            <p:cNvSpPr/>
            <p:nvPr/>
          </p:nvSpPr>
          <p:spPr>
            <a:xfrm>
              <a:off x="5792667" y="3125617"/>
              <a:ext cx="80571" cy="80571"/>
            </a:xfrm>
            <a:prstGeom prst="ellipse">
              <a:avLst/>
            </a:prstGeom>
            <a:solidFill>
              <a:srgbClr val="F97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89F44741-A320-4B04-9BA9-695B72DDCCA4}"/>
              </a:ext>
            </a:extLst>
          </p:cNvPr>
          <p:cNvGrpSpPr/>
          <p:nvPr/>
        </p:nvGrpSpPr>
        <p:grpSpPr>
          <a:xfrm rot="1800000">
            <a:off x="3971414" y="4564161"/>
            <a:ext cx="987743" cy="987743"/>
            <a:chOff x="5339081" y="2901845"/>
            <a:chExt cx="987743" cy="987743"/>
          </a:xfrm>
        </p:grpSpPr>
        <p:pic>
          <p:nvPicPr>
            <p:cNvPr id="36" name="Graphique 35">
              <a:extLst>
                <a:ext uri="{FF2B5EF4-FFF2-40B4-BE49-F238E27FC236}">
                  <a16:creationId xmlns:a16="http://schemas.microsoft.com/office/drawing/2014/main" id="{3C5AB5F4-35EE-44DD-95DE-143EB2798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339081" y="2901845"/>
              <a:ext cx="987743" cy="987743"/>
            </a:xfrm>
            <a:prstGeom prst="rect">
              <a:avLst/>
            </a:prstGeom>
          </p:spPr>
        </p:pic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324CF65E-99BB-4F5C-9FFF-5D0BA1EF4181}"/>
                </a:ext>
              </a:extLst>
            </p:cNvPr>
            <p:cNvSpPr/>
            <p:nvPr/>
          </p:nvSpPr>
          <p:spPr>
            <a:xfrm>
              <a:off x="5792667" y="3206188"/>
              <a:ext cx="80571" cy="80571"/>
            </a:xfrm>
            <a:prstGeom prst="ellipse">
              <a:avLst/>
            </a:prstGeom>
            <a:solidFill>
              <a:srgbClr val="B9CD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2E0627E5-FAC0-4369-8D65-58246EADC8E2}"/>
                </a:ext>
              </a:extLst>
            </p:cNvPr>
            <p:cNvSpPr/>
            <p:nvPr/>
          </p:nvSpPr>
          <p:spPr>
            <a:xfrm>
              <a:off x="5792667" y="3125617"/>
              <a:ext cx="80571" cy="80571"/>
            </a:xfrm>
            <a:prstGeom prst="ellipse">
              <a:avLst/>
            </a:prstGeom>
            <a:solidFill>
              <a:srgbClr val="F97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9" name="Arc 38">
            <a:extLst>
              <a:ext uri="{FF2B5EF4-FFF2-40B4-BE49-F238E27FC236}">
                <a16:creationId xmlns:a16="http://schemas.microsoft.com/office/drawing/2014/main" id="{7A7F8253-6E4C-461D-A861-890CB058A0CB}"/>
              </a:ext>
            </a:extLst>
          </p:cNvPr>
          <p:cNvSpPr/>
          <p:nvPr/>
        </p:nvSpPr>
        <p:spPr>
          <a:xfrm>
            <a:off x="1243750" y="1079845"/>
            <a:ext cx="4629488" cy="4629488"/>
          </a:xfrm>
          <a:prstGeom prst="arc">
            <a:avLst>
              <a:gd name="adj1" fmla="val 7059167"/>
              <a:gd name="adj2" fmla="val 9994794"/>
            </a:avLst>
          </a:prstGeom>
          <a:ln w="76200" cap="rnd">
            <a:solidFill>
              <a:srgbClr val="08457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953CE62D-7351-4149-AFFE-9064BB63F3C0}"/>
              </a:ext>
            </a:extLst>
          </p:cNvPr>
          <p:cNvSpPr/>
          <p:nvPr/>
        </p:nvSpPr>
        <p:spPr>
          <a:xfrm>
            <a:off x="1243750" y="1079845"/>
            <a:ext cx="4629488" cy="4629488"/>
          </a:xfrm>
          <a:prstGeom prst="arc">
            <a:avLst>
              <a:gd name="adj1" fmla="val 17592021"/>
              <a:gd name="adj2" fmla="val 20711765"/>
            </a:avLst>
          </a:prstGeom>
          <a:ln w="76200" cap="rnd">
            <a:solidFill>
              <a:srgbClr val="08457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487AE0C5-3ED7-416B-9128-C5FB0A7294F9}"/>
              </a:ext>
            </a:extLst>
          </p:cNvPr>
          <p:cNvSpPr/>
          <p:nvPr/>
        </p:nvSpPr>
        <p:spPr>
          <a:xfrm>
            <a:off x="1243750" y="1079845"/>
            <a:ext cx="4629488" cy="4629488"/>
          </a:xfrm>
          <a:prstGeom prst="arc">
            <a:avLst>
              <a:gd name="adj1" fmla="val 1047853"/>
              <a:gd name="adj2" fmla="val 3322305"/>
            </a:avLst>
          </a:prstGeom>
          <a:ln w="76200" cap="rnd">
            <a:solidFill>
              <a:srgbClr val="08457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E4819A2-A8A7-4CF5-99DD-2F346B82F7CD}"/>
              </a:ext>
            </a:extLst>
          </p:cNvPr>
          <p:cNvSpPr/>
          <p:nvPr/>
        </p:nvSpPr>
        <p:spPr>
          <a:xfrm>
            <a:off x="276929" y="310394"/>
            <a:ext cx="140016" cy="140016"/>
          </a:xfrm>
          <a:prstGeom prst="ellipse">
            <a:avLst/>
          </a:prstGeom>
          <a:solidFill>
            <a:srgbClr val="F3A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1982C7D3-3C92-4F47-9F41-7D589B4AE31F}"/>
              </a:ext>
            </a:extLst>
          </p:cNvPr>
          <p:cNvSpPr/>
          <p:nvPr/>
        </p:nvSpPr>
        <p:spPr>
          <a:xfrm>
            <a:off x="458176" y="310394"/>
            <a:ext cx="140016" cy="140016"/>
          </a:xfrm>
          <a:prstGeom prst="ellipse">
            <a:avLst/>
          </a:prstGeom>
          <a:solidFill>
            <a:srgbClr val="B9C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F5D9B349-9596-4AA5-BED3-E348EF2E610C}"/>
              </a:ext>
            </a:extLst>
          </p:cNvPr>
          <p:cNvSpPr/>
          <p:nvPr/>
        </p:nvSpPr>
        <p:spPr>
          <a:xfrm>
            <a:off x="639423" y="310394"/>
            <a:ext cx="140016" cy="140016"/>
          </a:xfrm>
          <a:prstGeom prst="ellipse">
            <a:avLst/>
          </a:prstGeom>
          <a:solidFill>
            <a:srgbClr val="F97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EA93A57E-6B23-453D-A331-BD97B8481A2C}"/>
              </a:ext>
            </a:extLst>
          </p:cNvPr>
          <p:cNvSpPr txBox="1"/>
          <p:nvPr/>
        </p:nvSpPr>
        <p:spPr>
          <a:xfrm>
            <a:off x="820670" y="235159"/>
            <a:ext cx="8867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Mutations</a:t>
            </a:r>
          </a:p>
        </p:txBody>
      </p: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02ACF248-4D2E-4E61-ACB2-0FA93F2CF9B1}"/>
              </a:ext>
            </a:extLst>
          </p:cNvPr>
          <p:cNvGrpSpPr/>
          <p:nvPr/>
        </p:nvGrpSpPr>
        <p:grpSpPr>
          <a:xfrm>
            <a:off x="280807" y="1025270"/>
            <a:ext cx="542990" cy="542988"/>
            <a:chOff x="5339081" y="2901845"/>
            <a:chExt cx="987743" cy="987743"/>
          </a:xfrm>
        </p:grpSpPr>
        <p:pic>
          <p:nvPicPr>
            <p:cNvPr id="49" name="Graphique 48">
              <a:extLst>
                <a:ext uri="{FF2B5EF4-FFF2-40B4-BE49-F238E27FC236}">
                  <a16:creationId xmlns:a16="http://schemas.microsoft.com/office/drawing/2014/main" id="{0FF41907-7804-4E46-A151-75B650DAA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339081" y="2901845"/>
              <a:ext cx="987743" cy="987743"/>
            </a:xfrm>
            <a:prstGeom prst="rect">
              <a:avLst/>
            </a:prstGeom>
          </p:spPr>
        </p:pic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CD29CFB3-9BC8-4C28-8567-B74AD6E29406}"/>
                </a:ext>
              </a:extLst>
            </p:cNvPr>
            <p:cNvSpPr/>
            <p:nvPr/>
          </p:nvSpPr>
          <p:spPr>
            <a:xfrm>
              <a:off x="5792667" y="3206188"/>
              <a:ext cx="80571" cy="80571"/>
            </a:xfrm>
            <a:prstGeom prst="ellipse">
              <a:avLst/>
            </a:prstGeom>
            <a:solidFill>
              <a:srgbClr val="B9CD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57FAAED0-E0FA-4B91-801A-2FDE4EFB8020}"/>
                </a:ext>
              </a:extLst>
            </p:cNvPr>
            <p:cNvSpPr/>
            <p:nvPr/>
          </p:nvSpPr>
          <p:spPr>
            <a:xfrm>
              <a:off x="5792667" y="3125617"/>
              <a:ext cx="80571" cy="80571"/>
            </a:xfrm>
            <a:prstGeom prst="ellipse">
              <a:avLst/>
            </a:prstGeom>
            <a:solidFill>
              <a:srgbClr val="F97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52" name="Graphique 51">
            <a:extLst>
              <a:ext uri="{FF2B5EF4-FFF2-40B4-BE49-F238E27FC236}">
                <a16:creationId xmlns:a16="http://schemas.microsoft.com/office/drawing/2014/main" id="{5E83DFC9-6AE8-4C0D-9B5D-8AE33E9709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7084" y="552402"/>
            <a:ext cx="542990" cy="542990"/>
          </a:xfrm>
          <a:prstGeom prst="rect">
            <a:avLst/>
          </a:prstGeom>
        </p:spPr>
      </p:pic>
      <p:sp>
        <p:nvSpPr>
          <p:cNvPr id="53" name="ZoneTexte 52">
            <a:extLst>
              <a:ext uri="{FF2B5EF4-FFF2-40B4-BE49-F238E27FC236}">
                <a16:creationId xmlns:a16="http://schemas.microsoft.com/office/drawing/2014/main" id="{C4604EE1-5379-43BE-BD6E-F38231298914}"/>
              </a:ext>
            </a:extLst>
          </p:cNvPr>
          <p:cNvSpPr txBox="1"/>
          <p:nvPr/>
        </p:nvSpPr>
        <p:spPr>
          <a:xfrm>
            <a:off x="820670" y="1174318"/>
            <a:ext cx="479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GTP</a:t>
            </a:r>
          </a:p>
        </p:txBody>
      </p:sp>
      <p:pic>
        <p:nvPicPr>
          <p:cNvPr id="80" name="Graphique 79">
            <a:extLst>
              <a:ext uri="{FF2B5EF4-FFF2-40B4-BE49-F238E27FC236}">
                <a16:creationId xmlns:a16="http://schemas.microsoft.com/office/drawing/2014/main" id="{8A369BD2-F853-4390-8FF4-CC7335CCE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96712" y="4202932"/>
            <a:ext cx="527120" cy="527120"/>
          </a:xfrm>
          <a:prstGeom prst="rect">
            <a:avLst/>
          </a:prstGeom>
        </p:spPr>
      </p:pic>
      <p:sp>
        <p:nvSpPr>
          <p:cNvPr id="54" name="ZoneTexte 53">
            <a:extLst>
              <a:ext uri="{FF2B5EF4-FFF2-40B4-BE49-F238E27FC236}">
                <a16:creationId xmlns:a16="http://schemas.microsoft.com/office/drawing/2014/main" id="{7116EB29-FE93-4EA1-87DC-7173B4B690B6}"/>
              </a:ext>
            </a:extLst>
          </p:cNvPr>
          <p:cNvSpPr txBox="1"/>
          <p:nvPr/>
        </p:nvSpPr>
        <p:spPr>
          <a:xfrm>
            <a:off x="820670" y="704739"/>
            <a:ext cx="588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Virion</a:t>
            </a:r>
          </a:p>
        </p:txBody>
      </p:sp>
      <p:sp>
        <p:nvSpPr>
          <p:cNvPr id="56" name="Espace réservé du texte 6">
            <a:extLst>
              <a:ext uri="{FF2B5EF4-FFF2-40B4-BE49-F238E27FC236}">
                <a16:creationId xmlns:a16="http://schemas.microsoft.com/office/drawing/2014/main" id="{3D9AE422-A517-438B-B9A1-997EDED56D6A}"/>
              </a:ext>
            </a:extLst>
          </p:cNvPr>
          <p:cNvSpPr txBox="1">
            <a:spLocks/>
          </p:cNvSpPr>
          <p:nvPr/>
        </p:nvSpPr>
        <p:spPr>
          <a:xfrm>
            <a:off x="7840662" y="2572840"/>
            <a:ext cx="3838194" cy="3290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200" i="1" dirty="0"/>
              <a:t>Invasion fixation cycle</a:t>
            </a:r>
          </a:p>
        </p:txBody>
      </p:sp>
      <p:pic>
        <p:nvPicPr>
          <p:cNvPr id="58" name="Graphique 57">
            <a:extLst>
              <a:ext uri="{FF2B5EF4-FFF2-40B4-BE49-F238E27FC236}">
                <a16:creationId xmlns:a16="http://schemas.microsoft.com/office/drawing/2014/main" id="{C743621B-B716-4F79-A198-2937E2A9F9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9800000">
            <a:off x="8013397" y="2803181"/>
            <a:ext cx="938237" cy="938237"/>
          </a:xfrm>
          <a:prstGeom prst="rect">
            <a:avLst/>
          </a:prstGeom>
        </p:spPr>
      </p:pic>
      <p:grpSp>
        <p:nvGrpSpPr>
          <p:cNvPr id="89" name="Groupe 88">
            <a:extLst>
              <a:ext uri="{FF2B5EF4-FFF2-40B4-BE49-F238E27FC236}">
                <a16:creationId xmlns:a16="http://schemas.microsoft.com/office/drawing/2014/main" id="{A79DC5BB-4587-4799-A743-68F747C336D1}"/>
              </a:ext>
            </a:extLst>
          </p:cNvPr>
          <p:cNvGrpSpPr/>
          <p:nvPr/>
        </p:nvGrpSpPr>
        <p:grpSpPr>
          <a:xfrm>
            <a:off x="10568910" y="2803181"/>
            <a:ext cx="938237" cy="938237"/>
            <a:chOff x="10568910" y="2926653"/>
            <a:chExt cx="938237" cy="938237"/>
          </a:xfrm>
        </p:grpSpPr>
        <p:pic>
          <p:nvPicPr>
            <p:cNvPr id="59" name="Graphique 58">
              <a:extLst>
                <a:ext uri="{FF2B5EF4-FFF2-40B4-BE49-F238E27FC236}">
                  <a16:creationId xmlns:a16="http://schemas.microsoft.com/office/drawing/2014/main" id="{17285DAC-3A73-43B3-B460-3E581A67F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19800000">
              <a:off x="10568910" y="2926653"/>
              <a:ext cx="938237" cy="938237"/>
            </a:xfrm>
            <a:prstGeom prst="rect">
              <a:avLst/>
            </a:prstGeom>
          </p:spPr>
        </p:pic>
        <p:sp>
          <p:nvSpPr>
            <p:cNvPr id="69" name="Ellipse 68">
              <a:extLst>
                <a:ext uri="{FF2B5EF4-FFF2-40B4-BE49-F238E27FC236}">
                  <a16:creationId xmlns:a16="http://schemas.microsoft.com/office/drawing/2014/main" id="{2FCA187C-F59B-433B-A1D5-6F1B9ACE7AB9}"/>
                </a:ext>
              </a:extLst>
            </p:cNvPr>
            <p:cNvSpPr/>
            <p:nvPr/>
          </p:nvSpPr>
          <p:spPr>
            <a:xfrm>
              <a:off x="11238155" y="3413118"/>
              <a:ext cx="77545" cy="77545"/>
            </a:xfrm>
            <a:prstGeom prst="ellipse">
              <a:avLst/>
            </a:prstGeom>
            <a:solidFill>
              <a:srgbClr val="F97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1" name="ZoneTexte 70">
            <a:extLst>
              <a:ext uri="{FF2B5EF4-FFF2-40B4-BE49-F238E27FC236}">
                <a16:creationId xmlns:a16="http://schemas.microsoft.com/office/drawing/2014/main" id="{4FBDADBC-2132-4E09-A17B-04B74A2120B2}"/>
              </a:ext>
            </a:extLst>
          </p:cNvPr>
          <p:cNvSpPr txBox="1"/>
          <p:nvPr/>
        </p:nvSpPr>
        <p:spPr>
          <a:xfrm>
            <a:off x="9074132" y="309484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A54A629B-8CF3-46B4-85F8-4C2BE0387200}"/>
              </a:ext>
            </a:extLst>
          </p:cNvPr>
          <p:cNvSpPr txBox="1"/>
          <p:nvPr/>
        </p:nvSpPr>
        <p:spPr>
          <a:xfrm>
            <a:off x="10146330" y="309484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=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AEB63BB4-9C48-4C9E-B8A6-AABC44089F28}"/>
              </a:ext>
            </a:extLst>
          </p:cNvPr>
          <p:cNvSpPr txBox="1"/>
          <p:nvPr/>
        </p:nvSpPr>
        <p:spPr>
          <a:xfrm>
            <a:off x="7999289" y="3602171"/>
            <a:ext cx="9664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i="1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Resident</a:t>
            </a:r>
            <a:r>
              <a:rPr lang="fr-FR" sz="1100" i="1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</a:t>
            </a:r>
            <a:r>
              <a:rPr lang="fr-FR" sz="1100" i="1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phenotype</a:t>
            </a:r>
            <a:endParaRPr lang="fr-FR" sz="1100" i="1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54B5B453-395F-4915-A517-E24C58804B82}"/>
              </a:ext>
            </a:extLst>
          </p:cNvPr>
          <p:cNvSpPr txBox="1"/>
          <p:nvPr/>
        </p:nvSpPr>
        <p:spPr>
          <a:xfrm>
            <a:off x="9277046" y="3602171"/>
            <a:ext cx="9664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i="1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Mutant GTP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5C4CF8FA-18DF-48E1-81B8-CCA9EFC424E9}"/>
              </a:ext>
            </a:extLst>
          </p:cNvPr>
          <p:cNvSpPr txBox="1"/>
          <p:nvPr/>
        </p:nvSpPr>
        <p:spPr>
          <a:xfrm>
            <a:off x="10550902" y="3602171"/>
            <a:ext cx="9664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i="1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Mutant </a:t>
            </a:r>
            <a:r>
              <a:rPr lang="fr-FR" sz="1100" i="1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phenotype</a:t>
            </a:r>
            <a:endParaRPr lang="fr-FR" sz="1100" i="1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grpSp>
        <p:nvGrpSpPr>
          <p:cNvPr id="88" name="Groupe 87">
            <a:extLst>
              <a:ext uri="{FF2B5EF4-FFF2-40B4-BE49-F238E27FC236}">
                <a16:creationId xmlns:a16="http://schemas.microsoft.com/office/drawing/2014/main" id="{059E41D7-351F-4499-891F-012DD12D3D28}"/>
              </a:ext>
            </a:extLst>
          </p:cNvPr>
          <p:cNvGrpSpPr/>
          <p:nvPr/>
        </p:nvGrpSpPr>
        <p:grpSpPr>
          <a:xfrm>
            <a:off x="10568910" y="3997374"/>
            <a:ext cx="938237" cy="938237"/>
            <a:chOff x="10568910" y="4120846"/>
            <a:chExt cx="938237" cy="938237"/>
          </a:xfrm>
        </p:grpSpPr>
        <p:pic>
          <p:nvPicPr>
            <p:cNvPr id="79" name="Graphique 78">
              <a:extLst>
                <a:ext uri="{FF2B5EF4-FFF2-40B4-BE49-F238E27FC236}">
                  <a16:creationId xmlns:a16="http://schemas.microsoft.com/office/drawing/2014/main" id="{AC16422D-D1A5-4E78-AEC9-D03A6DDD8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19800000">
              <a:off x="10568910" y="4120846"/>
              <a:ext cx="938237" cy="938237"/>
            </a:xfrm>
            <a:prstGeom prst="rect">
              <a:avLst/>
            </a:prstGeom>
          </p:spPr>
        </p:pic>
        <p:sp>
          <p:nvSpPr>
            <p:cNvPr id="81" name="Ellipse 80">
              <a:extLst>
                <a:ext uri="{FF2B5EF4-FFF2-40B4-BE49-F238E27FC236}">
                  <a16:creationId xmlns:a16="http://schemas.microsoft.com/office/drawing/2014/main" id="{EA180079-DE44-4B11-A48B-3F0591030310}"/>
                </a:ext>
              </a:extLst>
            </p:cNvPr>
            <p:cNvSpPr/>
            <p:nvPr/>
          </p:nvSpPr>
          <p:spPr>
            <a:xfrm>
              <a:off x="11238155" y="4607311"/>
              <a:ext cx="77545" cy="77545"/>
            </a:xfrm>
            <a:prstGeom prst="ellipse">
              <a:avLst/>
            </a:prstGeom>
            <a:solidFill>
              <a:srgbClr val="F97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7D5EA615-1FCA-4288-8DDC-6BB6E1AA6752}"/>
              </a:ext>
            </a:extLst>
          </p:cNvPr>
          <p:cNvGrpSpPr/>
          <p:nvPr/>
        </p:nvGrpSpPr>
        <p:grpSpPr>
          <a:xfrm>
            <a:off x="8013397" y="3997374"/>
            <a:ext cx="938237" cy="938237"/>
            <a:chOff x="8013397" y="4120846"/>
            <a:chExt cx="938237" cy="938237"/>
          </a:xfrm>
        </p:grpSpPr>
        <p:pic>
          <p:nvPicPr>
            <p:cNvPr id="78" name="Graphique 77">
              <a:extLst>
                <a:ext uri="{FF2B5EF4-FFF2-40B4-BE49-F238E27FC236}">
                  <a16:creationId xmlns:a16="http://schemas.microsoft.com/office/drawing/2014/main" id="{03E2643D-EC7B-4DB2-9497-E619DCDA7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19800000">
              <a:off x="8013397" y="4120846"/>
              <a:ext cx="938237" cy="938237"/>
            </a:xfrm>
            <a:prstGeom prst="rect">
              <a:avLst/>
            </a:prstGeom>
          </p:spPr>
        </p:pic>
        <p:sp>
          <p:nvSpPr>
            <p:cNvPr id="82" name="Ellipse 81">
              <a:extLst>
                <a:ext uri="{FF2B5EF4-FFF2-40B4-BE49-F238E27FC236}">
                  <a16:creationId xmlns:a16="http://schemas.microsoft.com/office/drawing/2014/main" id="{5392AC94-2C4B-4DD8-AD23-77EAB822DFE0}"/>
                </a:ext>
              </a:extLst>
            </p:cNvPr>
            <p:cNvSpPr/>
            <p:nvPr/>
          </p:nvSpPr>
          <p:spPr>
            <a:xfrm>
              <a:off x="8699089" y="4607311"/>
              <a:ext cx="77545" cy="77545"/>
            </a:xfrm>
            <a:prstGeom prst="ellipse">
              <a:avLst/>
            </a:prstGeom>
            <a:solidFill>
              <a:srgbClr val="F97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3" name="ZoneTexte 82">
            <a:extLst>
              <a:ext uri="{FF2B5EF4-FFF2-40B4-BE49-F238E27FC236}">
                <a16:creationId xmlns:a16="http://schemas.microsoft.com/office/drawing/2014/main" id="{87AA50FA-A7F5-46D7-B151-5060A9F00C3D}"/>
              </a:ext>
            </a:extLst>
          </p:cNvPr>
          <p:cNvSpPr txBox="1"/>
          <p:nvPr/>
        </p:nvSpPr>
        <p:spPr>
          <a:xfrm>
            <a:off x="9074132" y="428904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+</a:t>
            </a: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AEF61FAC-7961-445E-93C5-4AC8ECD1E7AE}"/>
              </a:ext>
            </a:extLst>
          </p:cNvPr>
          <p:cNvSpPr txBox="1"/>
          <p:nvPr/>
        </p:nvSpPr>
        <p:spPr>
          <a:xfrm>
            <a:off x="10146330" y="428904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=</a:t>
            </a: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CB8EEC8E-E0B1-4863-8519-35386956C6B7}"/>
              </a:ext>
            </a:extLst>
          </p:cNvPr>
          <p:cNvSpPr txBox="1"/>
          <p:nvPr/>
        </p:nvSpPr>
        <p:spPr>
          <a:xfrm>
            <a:off x="7999289" y="4796364"/>
            <a:ext cx="9664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i="1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Mutant </a:t>
            </a:r>
            <a:r>
              <a:rPr lang="fr-FR" sz="1100" i="1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phenotype</a:t>
            </a:r>
            <a:endParaRPr lang="fr-FR" sz="1100" i="1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F1941D55-F94F-4191-B0FF-F189CF6D16D0}"/>
              </a:ext>
            </a:extLst>
          </p:cNvPr>
          <p:cNvSpPr txBox="1"/>
          <p:nvPr/>
        </p:nvSpPr>
        <p:spPr>
          <a:xfrm>
            <a:off x="9277046" y="4796364"/>
            <a:ext cx="9664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i="1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Resident</a:t>
            </a:r>
            <a:r>
              <a:rPr lang="fr-FR" sz="1100" i="1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 GTP</a:t>
            </a: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2E35D470-690D-4FDB-B279-05A0931421A2}"/>
              </a:ext>
            </a:extLst>
          </p:cNvPr>
          <p:cNvSpPr txBox="1"/>
          <p:nvPr/>
        </p:nvSpPr>
        <p:spPr>
          <a:xfrm>
            <a:off x="10550902" y="4796364"/>
            <a:ext cx="9664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i="1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Mutant </a:t>
            </a:r>
            <a:r>
              <a:rPr lang="fr-FR" sz="1100" i="1" dirty="0" err="1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phenotype</a:t>
            </a:r>
            <a:endParaRPr lang="fr-FR" sz="1100" i="1" dirty="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92" name="Espace réservé du texte 4">
            <a:extLst>
              <a:ext uri="{FF2B5EF4-FFF2-40B4-BE49-F238E27FC236}">
                <a16:creationId xmlns:a16="http://schemas.microsoft.com/office/drawing/2014/main" id="{A1C6E856-7C52-4918-84CB-84E7296043F9}"/>
              </a:ext>
            </a:extLst>
          </p:cNvPr>
          <p:cNvSpPr txBox="1">
            <a:spLocks/>
          </p:cNvSpPr>
          <p:nvPr/>
        </p:nvSpPr>
        <p:spPr>
          <a:xfrm>
            <a:off x="7840663" y="5436893"/>
            <a:ext cx="3932238" cy="1008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our</a:t>
            </a:r>
            <a:r>
              <a:rPr lang="fr-FR" dirty="0"/>
              <a:t> modeling </a:t>
            </a:r>
            <a:r>
              <a:rPr lang="fr-FR" dirty="0" err="1"/>
              <a:t>framework</a:t>
            </a:r>
            <a:r>
              <a:rPr lang="fr-FR" dirty="0"/>
              <a:t>, </a:t>
            </a:r>
            <a:r>
              <a:rPr lang="fr-FR" dirty="0" err="1"/>
              <a:t>gene</a:t>
            </a:r>
            <a:r>
              <a:rPr lang="fr-FR" dirty="0"/>
              <a:t> </a:t>
            </a:r>
            <a:r>
              <a:rPr lang="fr-FR" dirty="0" err="1"/>
              <a:t>transfer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unilateral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mutant</a:t>
            </a:r>
            <a:r>
              <a:rPr lang="fr-FR" dirty="0"/>
              <a:t> to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resident</a:t>
            </a:r>
            <a:r>
              <a:rPr lang="fr-FR" dirty="0"/>
              <a:t>.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4F2B41A1-8168-4687-9088-BAF34F7A004A}"/>
              </a:ext>
            </a:extLst>
          </p:cNvPr>
          <p:cNvSpPr txBox="1"/>
          <p:nvPr/>
        </p:nvSpPr>
        <p:spPr>
          <a:xfrm>
            <a:off x="2900038" y="1605854"/>
            <a:ext cx="1056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Population 1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94B4ACA0-E32B-4D4C-B7BB-28DC6DD5931F}"/>
              </a:ext>
            </a:extLst>
          </p:cNvPr>
          <p:cNvSpPr txBox="1"/>
          <p:nvPr/>
        </p:nvSpPr>
        <p:spPr>
          <a:xfrm>
            <a:off x="2900038" y="6137578"/>
            <a:ext cx="1056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Population 2</a:t>
            </a:r>
          </a:p>
        </p:txBody>
      </p:sp>
    </p:spTree>
    <p:extLst>
      <p:ext uri="{BB962C8B-B14F-4D97-AF65-F5344CB8AC3E}">
        <p14:creationId xmlns:p14="http://schemas.microsoft.com/office/powerpoint/2010/main" val="287970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3" grpId="0" animBg="1"/>
      <p:bldP spid="25" grpId="0" animBg="1"/>
      <p:bldP spid="26" grpId="0" animBg="1"/>
      <p:bldP spid="27" grpId="0" animBg="1"/>
      <p:bldP spid="39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/>
      <p:bldP spid="53" grpId="0"/>
      <p:bldP spid="54" grpId="0"/>
      <p:bldP spid="56" grpId="0"/>
      <p:bldP spid="71" grpId="0"/>
      <p:bldP spid="72" grpId="0"/>
      <p:bldP spid="74" grpId="0"/>
      <p:bldP spid="75" grpId="0"/>
      <p:bldP spid="76" grpId="0"/>
      <p:bldP spid="83" grpId="0"/>
      <p:bldP spid="84" grpId="0"/>
      <p:bldP spid="85" grpId="0"/>
      <p:bldP spid="86" grpId="0"/>
      <p:bldP spid="87" grpId="0"/>
      <p:bldP spid="92" grpId="0"/>
      <p:bldP spid="67" grpId="0"/>
      <p:bldP spid="7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733DD4E-4AB0-48E4-8B04-BD94A7F32EA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/>
              <a:t>Transduction and adaptation speed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DBEB7D-4E4D-44D3-9DCD-2BD865B7F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E4E7-BC2B-4966-A071-AA6AB7FD3884}" type="slidenum">
              <a:rPr lang="fr-FR" smtClean="0"/>
              <a:pPr/>
              <a:t>41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59909FA-B554-4835-A5DA-23AD2F1DDA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0663" y="1478706"/>
            <a:ext cx="3932238" cy="1280157"/>
          </a:xfrm>
        </p:spPr>
        <p:txBody>
          <a:bodyPr/>
          <a:lstStyle/>
          <a:p>
            <a:r>
              <a:rPr lang="fr-FR" dirty="0"/>
              <a:t>A mutant population has a 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fitness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advantage</a:t>
            </a:r>
            <a:r>
              <a:rPr lang="fr-FR" dirty="0">
                <a:solidFill>
                  <a:srgbClr val="F06225"/>
                </a:solidFill>
              </a:rPr>
              <a:t> </a:t>
            </a:r>
            <a:r>
              <a:rPr lang="fr-FR" dirty="0" err="1"/>
              <a:t>independant</a:t>
            </a:r>
            <a:r>
              <a:rPr lang="fr-FR" dirty="0"/>
              <a:t> of </a:t>
            </a:r>
            <a:r>
              <a:rPr lang="fr-FR" dirty="0" err="1"/>
              <a:t>phenotype</a:t>
            </a:r>
            <a:r>
              <a:rPr lang="fr-FR" dirty="0"/>
              <a:t> due to transduction. This can lead to the 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‘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bad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gene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effect</a:t>
            </a:r>
            <a:r>
              <a:rPr lang="fr-FR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’</a:t>
            </a:r>
            <a:r>
              <a:rPr lang="fr-FR" dirty="0"/>
              <a:t>.</a:t>
            </a:r>
          </a:p>
          <a:p>
            <a:endParaRPr lang="fr-FR" dirty="0"/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02D2F9A0-22C9-4F54-9553-B6C5FAEFE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43861" y="6236420"/>
            <a:ext cx="601212" cy="601212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884B1274-8B3A-46BE-990F-B0D9170545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8140" y="2946233"/>
            <a:ext cx="2595530" cy="3665116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01AEC701-5023-4063-8878-28792D868E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54334" y="2946232"/>
            <a:ext cx="2338829" cy="3665116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DE9FA811-E594-43BC-B70C-170E01CCA8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674" y="337937"/>
            <a:ext cx="2772333" cy="2281537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B5A665E8-3882-47D8-97C6-FE2B33B2C2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01007" y="337937"/>
            <a:ext cx="2241743" cy="2281537"/>
          </a:xfrm>
          <a:prstGeom prst="rect">
            <a:avLst/>
          </a:prstGeom>
        </p:spPr>
      </p:pic>
      <p:pic>
        <p:nvPicPr>
          <p:cNvPr id="17" name="Graphique 16">
            <a:extLst>
              <a:ext uri="{FF2B5EF4-FFF2-40B4-BE49-F238E27FC236}">
                <a16:creationId xmlns:a16="http://schemas.microsoft.com/office/drawing/2014/main" id="{0338107C-3CCB-4DCA-9069-5595D3203A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042749" y="337937"/>
            <a:ext cx="2241743" cy="2281537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CE481317-80E6-4B7D-A4CE-7AAEF1480A24}"/>
              </a:ext>
            </a:extLst>
          </p:cNvPr>
          <p:cNvSpPr txBox="1"/>
          <p:nvPr/>
        </p:nvSpPr>
        <p:spPr>
          <a:xfrm>
            <a:off x="3687679" y="2497253"/>
            <a:ext cx="4683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Time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AAB8074-5951-486D-BB78-FE0B21CFADEB}"/>
              </a:ext>
            </a:extLst>
          </p:cNvPr>
          <p:cNvSpPr txBox="1"/>
          <p:nvPr/>
        </p:nvSpPr>
        <p:spPr>
          <a:xfrm>
            <a:off x="5929422" y="2497253"/>
            <a:ext cx="4683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Time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1898267-430E-495F-AE71-ECE5CDE7AA56}"/>
              </a:ext>
            </a:extLst>
          </p:cNvPr>
          <p:cNvSpPr txBox="1"/>
          <p:nvPr/>
        </p:nvSpPr>
        <p:spPr>
          <a:xfrm>
            <a:off x="1445937" y="2497253"/>
            <a:ext cx="4683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Time</a:t>
            </a:r>
          </a:p>
        </p:txBody>
      </p:sp>
      <p:pic>
        <p:nvPicPr>
          <p:cNvPr id="26" name="Graphique 25">
            <a:extLst>
              <a:ext uri="{FF2B5EF4-FFF2-40B4-BE49-F238E27FC236}">
                <a16:creationId xmlns:a16="http://schemas.microsoft.com/office/drawing/2014/main" id="{4505BAD2-4387-4B74-A9D7-954955969AD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28244" y="140031"/>
            <a:ext cx="219896" cy="197906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C68DEE4C-CB1C-499C-957F-193A27A16AEE}"/>
              </a:ext>
            </a:extLst>
          </p:cNvPr>
          <p:cNvSpPr txBox="1"/>
          <p:nvPr/>
        </p:nvSpPr>
        <p:spPr>
          <a:xfrm>
            <a:off x="738192" y="107105"/>
            <a:ext cx="19816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= maximum transduction </a:t>
            </a:r>
            <a:r>
              <a:rPr lang="fr-FR" sz="1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probability</a:t>
            </a:r>
            <a:endParaRPr lang="fr-FR" sz="1000" dirty="0">
              <a:solidFill>
                <a:schemeClr val="tx1">
                  <a:lumMod val="50000"/>
                  <a:lumOff val="50000"/>
                </a:schemeClr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2AFAB5EE-E76E-40A8-9DBB-95B2C81C4E2B}"/>
                  </a:ext>
                </a:extLst>
              </p:cNvPr>
              <p:cNvSpPr txBox="1"/>
              <p:nvPr/>
            </p:nvSpPr>
            <p:spPr>
              <a:xfrm>
                <a:off x="7840662" y="3121223"/>
                <a:ext cx="331244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fr-F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fr-F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fr-F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fr-F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fr-FR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)⋅</m:t>
                      </m:r>
                      <m:r>
                        <m:rPr>
                          <m:sty m:val="p"/>
                        </m:rPr>
                        <a:rPr lang="fr-FR" sz="20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sSub>
                        <m:sSubPr>
                          <m:ctrlP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fr-FR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fr-FR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2AFAB5EE-E76E-40A8-9DBB-95B2C81C4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0662" y="3121223"/>
                <a:ext cx="3312445" cy="307777"/>
              </a:xfrm>
              <a:prstGeom prst="rect">
                <a:avLst/>
              </a:prstGeom>
              <a:blipFill>
                <a:blip r:embed="rId17"/>
                <a:stretch>
                  <a:fillRect l="-1471" t="-1961" b="-3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Espace réservé du texte 6">
            <a:extLst>
              <a:ext uri="{FF2B5EF4-FFF2-40B4-BE49-F238E27FC236}">
                <a16:creationId xmlns:a16="http://schemas.microsoft.com/office/drawing/2014/main" id="{EBDFE808-686A-4577-8A77-4DD8FE727982}"/>
              </a:ext>
            </a:extLst>
          </p:cNvPr>
          <p:cNvSpPr txBox="1">
            <a:spLocks/>
          </p:cNvSpPr>
          <p:nvPr/>
        </p:nvSpPr>
        <p:spPr>
          <a:xfrm>
            <a:off x="7840662" y="2755052"/>
            <a:ext cx="3838194" cy="3290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FR" sz="1200" i="1" dirty="0"/>
              <a:t>Canonical </a:t>
            </a:r>
            <a:r>
              <a:rPr lang="fr-FR" sz="1200" i="1" dirty="0" err="1"/>
              <a:t>equation</a:t>
            </a:r>
            <a:endParaRPr lang="fr-FR" sz="12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Espace réservé du texte 4">
                <a:extLst>
                  <a:ext uri="{FF2B5EF4-FFF2-40B4-BE49-F238E27FC236}">
                    <a16:creationId xmlns:a16="http://schemas.microsoft.com/office/drawing/2014/main" id="{E96181CD-9EEE-4520-ACEF-77333C45A5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40663" y="3785796"/>
                <a:ext cx="3932238" cy="12801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800" b="0" kern="1200">
                    <a:solidFill>
                      <a:schemeClr val="bg1"/>
                    </a:solidFill>
                    <a:latin typeface="Roboto Condensed Light" panose="02000000000000000000" pitchFamily="2" charset="0"/>
                    <a:ea typeface="Roboto Condensed Light" panose="02000000000000000000" pitchFamily="2" charset="0"/>
                    <a:cs typeface="Open Sans" panose="020B0606030504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dirty="0"/>
                  <a:t>The </a:t>
                </a:r>
                <a:r>
                  <a:rPr lang="fr-FR" dirty="0" err="1"/>
                  <a:t>stochastic</a:t>
                </a:r>
                <a:r>
                  <a:rPr lang="fr-FR" dirty="0"/>
                  <a:t> part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fr-FR" dirty="0"/>
                  <a:t> </a:t>
                </a:r>
                <a:r>
                  <a:rPr lang="fr-FR" dirty="0" err="1"/>
                  <a:t>is</a:t>
                </a:r>
                <a:r>
                  <a:rPr lang="fr-FR" dirty="0"/>
                  <a:t> </a:t>
                </a:r>
                <a:r>
                  <a:rPr lang="fr-FR" dirty="0" err="1"/>
                  <a:t>proportionnal</a:t>
                </a:r>
                <a:r>
                  <a:rPr lang="fr-FR" dirty="0"/>
                  <a:t> to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d>
                          <m:d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</m:rad>
                  </m:oMath>
                </a14:m>
                <a:r>
                  <a:rPr lang="fr-FR" b="0" dirty="0"/>
                  <a:t>. </a:t>
                </a:r>
                <a:r>
                  <a:rPr lang="fr-FR" b="1" dirty="0" err="1">
                    <a:solidFill>
                      <a:srgbClr val="F06225"/>
                    </a:solidFill>
                    <a:latin typeface="Roboto Condensed" panose="02000000000000000000" pitchFamily="2" charset="0"/>
                    <a:ea typeface="Roboto Condensed" panose="02000000000000000000" pitchFamily="2" charset="0"/>
                  </a:rPr>
                  <a:t>Stochasticity</a:t>
                </a:r>
                <a:r>
                  <a:rPr lang="fr-FR" b="0" dirty="0"/>
                  <a:t> </a:t>
                </a:r>
                <a:r>
                  <a:rPr lang="fr-FR" b="0" dirty="0" err="1"/>
                  <a:t>directly</a:t>
                </a:r>
                <a:r>
                  <a:rPr lang="fr-FR" b="0" dirty="0"/>
                  <a:t> </a:t>
                </a:r>
                <a:r>
                  <a:rPr lang="fr-FR" b="0" dirty="0" err="1"/>
                  <a:t>results</a:t>
                </a:r>
                <a:r>
                  <a:rPr lang="fr-FR" b="0" dirty="0"/>
                  <a:t> </a:t>
                </a:r>
                <a:r>
                  <a:rPr lang="fr-FR" b="0" dirty="0" err="1"/>
                  <a:t>from</a:t>
                </a:r>
                <a:r>
                  <a:rPr lang="fr-FR" b="0" dirty="0"/>
                  <a:t> the fitness </a:t>
                </a:r>
                <a:r>
                  <a:rPr lang="fr-FR" b="0" dirty="0" err="1"/>
                  <a:t>advantage</a:t>
                </a:r>
                <a:r>
                  <a:rPr lang="fr-FR" b="0" dirty="0"/>
                  <a:t> of transduction.</a:t>
                </a:r>
              </a:p>
              <a:p>
                <a:endParaRPr lang="fr-FR" dirty="0"/>
              </a:p>
              <a:p>
                <a:endParaRPr lang="fr-FR" dirty="0"/>
              </a:p>
            </p:txBody>
          </p:sp>
        </mc:Choice>
        <mc:Fallback xmlns="">
          <p:sp>
            <p:nvSpPr>
              <p:cNvPr id="30" name="Espace réservé du texte 4">
                <a:extLst>
                  <a:ext uri="{FF2B5EF4-FFF2-40B4-BE49-F238E27FC236}">
                    <a16:creationId xmlns:a16="http://schemas.microsoft.com/office/drawing/2014/main" id="{E96181CD-9EEE-4520-ACEF-77333C45A5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0663" y="3785796"/>
                <a:ext cx="3932238" cy="1280157"/>
              </a:xfrm>
              <a:prstGeom prst="rect">
                <a:avLst/>
              </a:prstGeom>
              <a:blipFill>
                <a:blip r:embed="rId18"/>
                <a:stretch>
                  <a:fillRect l="-1240" t="-428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Espace réservé du texte 4">
            <a:extLst>
              <a:ext uri="{FF2B5EF4-FFF2-40B4-BE49-F238E27FC236}">
                <a16:creationId xmlns:a16="http://schemas.microsoft.com/office/drawing/2014/main" id="{B59BA07D-3FAF-4480-8EA3-FC1648DF5542}"/>
              </a:ext>
            </a:extLst>
          </p:cNvPr>
          <p:cNvSpPr txBox="1">
            <a:spLocks/>
          </p:cNvSpPr>
          <p:nvPr/>
        </p:nvSpPr>
        <p:spPr>
          <a:xfrm>
            <a:off x="7840663" y="5422749"/>
            <a:ext cx="3932238" cy="868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Transduction </a:t>
            </a:r>
            <a:r>
              <a:rPr lang="fr-FR" sz="2400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accelerates</a:t>
            </a:r>
            <a:r>
              <a:rPr lang="fr-FR" sz="2400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adaptation.</a:t>
            </a:r>
          </a:p>
        </p:txBody>
      </p:sp>
    </p:spTree>
    <p:extLst>
      <p:ext uri="{BB962C8B-B14F-4D97-AF65-F5344CB8AC3E}">
        <p14:creationId xmlns:p14="http://schemas.microsoft.com/office/powerpoint/2010/main" val="54454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7" grpId="0"/>
      <p:bldP spid="28" grpId="0"/>
      <p:bldP spid="29" grpId="0"/>
      <p:bldP spid="30" grpId="0"/>
      <p:bldP spid="3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7ABDA20D-60A4-4BFC-B8D6-639C6F01CC0D}"/>
              </a:ext>
            </a:extLst>
          </p:cNvPr>
          <p:cNvCxnSpPr>
            <a:cxnSpLocks/>
          </p:cNvCxnSpPr>
          <p:nvPr/>
        </p:nvCxnSpPr>
        <p:spPr>
          <a:xfrm>
            <a:off x="8839521" y="4619561"/>
            <a:ext cx="899229" cy="0"/>
          </a:xfrm>
          <a:prstGeom prst="line">
            <a:avLst/>
          </a:prstGeom>
          <a:ln w="19050" cap="flat">
            <a:solidFill>
              <a:srgbClr val="F9753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EF754CB1-BC8E-4667-9B62-5E763BA7DBC3}"/>
              </a:ext>
            </a:extLst>
          </p:cNvPr>
          <p:cNvCxnSpPr>
            <a:cxnSpLocks/>
          </p:cNvCxnSpPr>
          <p:nvPr/>
        </p:nvCxnSpPr>
        <p:spPr>
          <a:xfrm>
            <a:off x="9205707" y="4619561"/>
            <a:ext cx="0" cy="746760"/>
          </a:xfrm>
          <a:prstGeom prst="line">
            <a:avLst/>
          </a:prstGeom>
          <a:ln w="19050" cap="flat">
            <a:solidFill>
              <a:srgbClr val="F9753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06B555E-C6A5-47B6-8035-62F6CC7AFBA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FR" dirty="0"/>
              <a:t>Transduction and </a:t>
            </a:r>
            <a:r>
              <a:rPr lang="fr-FR" dirty="0" err="1"/>
              <a:t>phenotypic</a:t>
            </a:r>
            <a:r>
              <a:rPr lang="fr-FR" dirty="0"/>
              <a:t> </a:t>
            </a:r>
            <a:r>
              <a:rPr lang="fr-FR" dirty="0" err="1"/>
              <a:t>diversity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129362B-B5E8-42A6-BF96-8E4B71FA9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E4E7-BC2B-4966-A071-AA6AB7FD3884}" type="slidenum">
              <a:rPr lang="fr-FR" smtClean="0"/>
              <a:pPr/>
              <a:t>42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430AC5B-2CD2-493B-BD1B-454F346E42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depart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the ‘invasion-fixation’ cycle and focus on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genealogy</a:t>
            </a:r>
            <a:r>
              <a:rPr lang="fr-FR" dirty="0"/>
              <a:t> to </a:t>
            </a:r>
            <a:r>
              <a:rPr lang="fr-FR" dirty="0" err="1"/>
              <a:t>study</a:t>
            </a:r>
            <a:r>
              <a:rPr lang="fr-FR" dirty="0"/>
              <a:t> </a:t>
            </a:r>
            <a:r>
              <a:rPr lang="fr-FR" dirty="0" err="1"/>
              <a:t>phenotypic</a:t>
            </a:r>
            <a:r>
              <a:rPr lang="fr-FR" dirty="0"/>
              <a:t> </a:t>
            </a:r>
            <a:r>
              <a:rPr lang="fr-FR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diversity</a:t>
            </a:r>
            <a:r>
              <a:rPr lang="fr-FR" dirty="0"/>
              <a:t>.</a:t>
            </a: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E98114C6-B1F2-416E-A9A7-C8ADB83AC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43861" y="6236420"/>
            <a:ext cx="601212" cy="601212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78B839EC-10F5-4F2C-89A4-8AE31857BCE6}"/>
              </a:ext>
            </a:extLst>
          </p:cNvPr>
          <p:cNvGrpSpPr/>
          <p:nvPr/>
        </p:nvGrpSpPr>
        <p:grpSpPr>
          <a:xfrm>
            <a:off x="8115999" y="2403139"/>
            <a:ext cx="3283496" cy="3656833"/>
            <a:chOff x="7932372" y="2314938"/>
            <a:chExt cx="3283496" cy="3656833"/>
          </a:xfrm>
        </p:grpSpPr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FE7E765F-A6A7-4E6E-9C02-9A0949950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5400000">
              <a:off x="7927560" y="2319750"/>
              <a:ext cx="3293119" cy="3283496"/>
            </a:xfrm>
            <a:prstGeom prst="rect">
              <a:avLst/>
            </a:prstGeom>
          </p:spPr>
        </p:pic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2F3EF5F1-46F9-4FDF-AF1B-B978D0FB99FA}"/>
                </a:ext>
              </a:extLst>
            </p:cNvPr>
            <p:cNvSpPr/>
            <p:nvPr/>
          </p:nvSpPr>
          <p:spPr>
            <a:xfrm>
              <a:off x="8585886" y="4198665"/>
              <a:ext cx="140016" cy="140016"/>
            </a:xfrm>
            <a:prstGeom prst="ellipse">
              <a:avLst/>
            </a:prstGeom>
            <a:solidFill>
              <a:srgbClr val="F3A424"/>
            </a:solidFill>
            <a:ln w="12700">
              <a:solidFill>
                <a:srgbClr val="0845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EC31DC24-E674-427B-8692-47D68D9E0457}"/>
                </a:ext>
              </a:extLst>
            </p:cNvPr>
            <p:cNvSpPr/>
            <p:nvPr/>
          </p:nvSpPr>
          <p:spPr>
            <a:xfrm>
              <a:off x="9967597" y="3208065"/>
              <a:ext cx="140016" cy="140016"/>
            </a:xfrm>
            <a:prstGeom prst="ellipse">
              <a:avLst/>
            </a:prstGeom>
            <a:solidFill>
              <a:srgbClr val="B9CDEF"/>
            </a:solidFill>
            <a:ln w="12700">
              <a:solidFill>
                <a:srgbClr val="0845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AFC59D0A-2E99-489D-B433-FE37C027C13C}"/>
                </a:ext>
              </a:extLst>
            </p:cNvPr>
            <p:cNvSpPr/>
            <p:nvPr/>
          </p:nvSpPr>
          <p:spPr>
            <a:xfrm>
              <a:off x="9679464" y="5036865"/>
              <a:ext cx="140016" cy="140016"/>
            </a:xfrm>
            <a:prstGeom prst="ellipse">
              <a:avLst/>
            </a:prstGeom>
            <a:solidFill>
              <a:srgbClr val="F97532"/>
            </a:solidFill>
            <a:ln w="12700">
              <a:solidFill>
                <a:srgbClr val="0845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DF1195C2-A310-4C63-9179-5B9FBA56C250}"/>
                </a:ext>
              </a:extLst>
            </p:cNvPr>
            <p:cNvSpPr/>
            <p:nvPr/>
          </p:nvSpPr>
          <p:spPr>
            <a:xfrm>
              <a:off x="10396303" y="3891490"/>
              <a:ext cx="140016" cy="14001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rgbClr val="0845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DB427AF3-1186-4CE5-AA2F-A22D7B9DC076}"/>
                </a:ext>
              </a:extLst>
            </p:cNvPr>
            <p:cNvSpPr/>
            <p:nvPr/>
          </p:nvSpPr>
          <p:spPr>
            <a:xfrm>
              <a:off x="8585886" y="5690456"/>
              <a:ext cx="140016" cy="140016"/>
            </a:xfrm>
            <a:prstGeom prst="ellipse">
              <a:avLst/>
            </a:prstGeom>
            <a:solidFill>
              <a:srgbClr val="F3A424"/>
            </a:solidFill>
            <a:ln w="12700">
              <a:solidFill>
                <a:srgbClr val="0845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AF857A72-860B-4C27-B9AC-61444446AA3B}"/>
                </a:ext>
              </a:extLst>
            </p:cNvPr>
            <p:cNvSpPr/>
            <p:nvPr/>
          </p:nvSpPr>
          <p:spPr>
            <a:xfrm>
              <a:off x="8585886" y="5407858"/>
              <a:ext cx="140016" cy="14001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845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D58FFE23-0B1C-4AB9-A4D5-C59299A377FD}"/>
                </a:ext>
              </a:extLst>
            </p:cNvPr>
            <p:cNvSpPr/>
            <p:nvPr/>
          </p:nvSpPr>
          <p:spPr>
            <a:xfrm>
              <a:off x="8585886" y="5831755"/>
              <a:ext cx="140016" cy="14001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845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AF81C2CB-8E06-43D5-A4EA-51500FD63917}"/>
                </a:ext>
              </a:extLst>
            </p:cNvPr>
            <p:cNvSpPr/>
            <p:nvPr/>
          </p:nvSpPr>
          <p:spPr>
            <a:xfrm>
              <a:off x="8585886" y="5549157"/>
              <a:ext cx="140016" cy="14001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845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8AA3E0BE-AA3D-4B43-A28C-E22A021FA5F7}"/>
                </a:ext>
              </a:extLst>
            </p:cNvPr>
            <p:cNvSpPr/>
            <p:nvPr/>
          </p:nvSpPr>
          <p:spPr>
            <a:xfrm>
              <a:off x="9309409" y="5690456"/>
              <a:ext cx="140016" cy="14001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845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80B52DC0-E689-4DD9-A710-96833CF158AC}"/>
                </a:ext>
              </a:extLst>
            </p:cNvPr>
            <p:cNvSpPr/>
            <p:nvPr/>
          </p:nvSpPr>
          <p:spPr>
            <a:xfrm>
              <a:off x="9309409" y="5407858"/>
              <a:ext cx="140016" cy="140016"/>
            </a:xfrm>
            <a:prstGeom prst="ellipse">
              <a:avLst/>
            </a:prstGeom>
            <a:solidFill>
              <a:srgbClr val="B9CDEF"/>
            </a:solidFill>
            <a:ln w="12700">
              <a:solidFill>
                <a:srgbClr val="0845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2D6523ED-908B-46F3-9947-201F69848D35}"/>
                </a:ext>
              </a:extLst>
            </p:cNvPr>
            <p:cNvSpPr/>
            <p:nvPr/>
          </p:nvSpPr>
          <p:spPr>
            <a:xfrm>
              <a:off x="9309409" y="5831755"/>
              <a:ext cx="140016" cy="14001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845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C277203A-6809-4E1C-A08C-BFC45386C3B7}"/>
                </a:ext>
              </a:extLst>
            </p:cNvPr>
            <p:cNvSpPr/>
            <p:nvPr/>
          </p:nvSpPr>
          <p:spPr>
            <a:xfrm>
              <a:off x="9309409" y="5549157"/>
              <a:ext cx="140016" cy="14001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845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1B7E94BC-84B6-40F2-A245-00D5A03F72BE}"/>
                </a:ext>
              </a:extLst>
            </p:cNvPr>
            <p:cNvSpPr/>
            <p:nvPr/>
          </p:nvSpPr>
          <p:spPr>
            <a:xfrm>
              <a:off x="9677616" y="5690456"/>
              <a:ext cx="140016" cy="14001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845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4A97FD6D-4078-4C0E-9089-BD950ED08F15}"/>
                </a:ext>
              </a:extLst>
            </p:cNvPr>
            <p:cNvSpPr/>
            <p:nvPr/>
          </p:nvSpPr>
          <p:spPr>
            <a:xfrm>
              <a:off x="9677616" y="5407858"/>
              <a:ext cx="140016" cy="140016"/>
            </a:xfrm>
            <a:prstGeom prst="ellipse">
              <a:avLst/>
            </a:prstGeom>
            <a:solidFill>
              <a:srgbClr val="B9CDEF"/>
            </a:solidFill>
            <a:ln w="12700">
              <a:solidFill>
                <a:srgbClr val="0845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6D32EE73-9BF0-4530-BA3A-1A70F251EEEC}"/>
                </a:ext>
              </a:extLst>
            </p:cNvPr>
            <p:cNvSpPr/>
            <p:nvPr/>
          </p:nvSpPr>
          <p:spPr>
            <a:xfrm>
              <a:off x="9677616" y="5831755"/>
              <a:ext cx="140016" cy="140016"/>
            </a:xfrm>
            <a:prstGeom prst="ellipse">
              <a:avLst/>
            </a:prstGeom>
            <a:solidFill>
              <a:srgbClr val="F97532"/>
            </a:solidFill>
            <a:ln w="12700">
              <a:solidFill>
                <a:srgbClr val="0845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FD877E49-1259-44A3-AA39-189484F086C3}"/>
                </a:ext>
              </a:extLst>
            </p:cNvPr>
            <p:cNvSpPr/>
            <p:nvPr/>
          </p:nvSpPr>
          <p:spPr>
            <a:xfrm>
              <a:off x="9677616" y="5549157"/>
              <a:ext cx="140016" cy="14001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845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6713CE29-0731-4E94-93E7-1680DAAAE7D0}"/>
                </a:ext>
              </a:extLst>
            </p:cNvPr>
            <p:cNvSpPr/>
            <p:nvPr/>
          </p:nvSpPr>
          <p:spPr>
            <a:xfrm>
              <a:off x="10155120" y="5690456"/>
              <a:ext cx="140016" cy="14001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845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7B81FCAB-1FA8-423D-918D-B4BD9A1C4CEC}"/>
                </a:ext>
              </a:extLst>
            </p:cNvPr>
            <p:cNvSpPr/>
            <p:nvPr/>
          </p:nvSpPr>
          <p:spPr>
            <a:xfrm>
              <a:off x="10155120" y="5407858"/>
              <a:ext cx="140016" cy="140016"/>
            </a:xfrm>
            <a:prstGeom prst="ellipse">
              <a:avLst/>
            </a:prstGeom>
            <a:solidFill>
              <a:srgbClr val="B9CDEF"/>
            </a:solidFill>
            <a:ln w="12700">
              <a:solidFill>
                <a:srgbClr val="0845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88064593-5F30-4A6C-B23F-E26C85E3004B}"/>
                </a:ext>
              </a:extLst>
            </p:cNvPr>
            <p:cNvSpPr/>
            <p:nvPr/>
          </p:nvSpPr>
          <p:spPr>
            <a:xfrm>
              <a:off x="10155120" y="5831755"/>
              <a:ext cx="140016" cy="14001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845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C5C3E3A0-FADD-4A3D-881C-0FE0015326CD}"/>
                </a:ext>
              </a:extLst>
            </p:cNvPr>
            <p:cNvSpPr/>
            <p:nvPr/>
          </p:nvSpPr>
          <p:spPr>
            <a:xfrm>
              <a:off x="10155120" y="5549157"/>
              <a:ext cx="140016" cy="14001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rgbClr val="0845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7B6B95DF-5CBF-43CA-9CDA-16D0FD1DFC0A}"/>
                </a:ext>
              </a:extLst>
            </p:cNvPr>
            <p:cNvSpPr/>
            <p:nvPr/>
          </p:nvSpPr>
          <p:spPr>
            <a:xfrm>
              <a:off x="10638631" y="5690456"/>
              <a:ext cx="140016" cy="14001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845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id="{04EC0B60-8A8D-4241-8E82-C226789CDA95}"/>
                </a:ext>
              </a:extLst>
            </p:cNvPr>
            <p:cNvSpPr/>
            <p:nvPr/>
          </p:nvSpPr>
          <p:spPr>
            <a:xfrm>
              <a:off x="10638631" y="5407858"/>
              <a:ext cx="140016" cy="140016"/>
            </a:xfrm>
            <a:prstGeom prst="ellipse">
              <a:avLst/>
            </a:prstGeom>
            <a:solidFill>
              <a:srgbClr val="B9CDEF"/>
            </a:solidFill>
            <a:ln w="12700">
              <a:solidFill>
                <a:srgbClr val="0845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DA96D829-9814-4F13-9A42-2CBCAB6B243F}"/>
                </a:ext>
              </a:extLst>
            </p:cNvPr>
            <p:cNvSpPr/>
            <p:nvPr/>
          </p:nvSpPr>
          <p:spPr>
            <a:xfrm>
              <a:off x="10638631" y="5831755"/>
              <a:ext cx="140016" cy="14001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845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id="{3E4DA97A-55C8-48A0-A0EA-67418E88C358}"/>
                </a:ext>
              </a:extLst>
            </p:cNvPr>
            <p:cNvSpPr/>
            <p:nvPr/>
          </p:nvSpPr>
          <p:spPr>
            <a:xfrm>
              <a:off x="10638631" y="5549157"/>
              <a:ext cx="140016" cy="14001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>
              <a:solidFill>
                <a:srgbClr val="0845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F222FF2-34BD-4B69-9AFB-AD1B36AAE693}"/>
              </a:ext>
            </a:extLst>
          </p:cNvPr>
          <p:cNvGrpSpPr/>
          <p:nvPr/>
        </p:nvGrpSpPr>
        <p:grpSpPr>
          <a:xfrm>
            <a:off x="9131274" y="5496059"/>
            <a:ext cx="140016" cy="563913"/>
            <a:chOff x="9131274" y="5496059"/>
            <a:chExt cx="140016" cy="563913"/>
          </a:xfrm>
        </p:grpSpPr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F02AD856-D792-4C9A-A3A4-505D75401EF6}"/>
                </a:ext>
              </a:extLst>
            </p:cNvPr>
            <p:cNvSpPr/>
            <p:nvPr/>
          </p:nvSpPr>
          <p:spPr>
            <a:xfrm>
              <a:off x="9131274" y="5778657"/>
              <a:ext cx="140016" cy="140016"/>
            </a:xfrm>
            <a:prstGeom prst="ellipse">
              <a:avLst/>
            </a:prstGeom>
            <a:solidFill>
              <a:srgbClr val="F3A424"/>
            </a:solidFill>
            <a:ln w="12700">
              <a:solidFill>
                <a:srgbClr val="0845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id="{905EB405-6307-4839-A468-29098EA0E54B}"/>
                </a:ext>
              </a:extLst>
            </p:cNvPr>
            <p:cNvSpPr/>
            <p:nvPr/>
          </p:nvSpPr>
          <p:spPr>
            <a:xfrm>
              <a:off x="9131274" y="5496059"/>
              <a:ext cx="140016" cy="140016"/>
            </a:xfrm>
            <a:prstGeom prst="ellipse">
              <a:avLst/>
            </a:prstGeom>
            <a:solidFill>
              <a:srgbClr val="B9CDEF"/>
            </a:solidFill>
            <a:ln w="12700">
              <a:solidFill>
                <a:srgbClr val="0845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68CD4F01-7D05-4D85-9685-2D3828889D85}"/>
                </a:ext>
              </a:extLst>
            </p:cNvPr>
            <p:cNvSpPr/>
            <p:nvPr/>
          </p:nvSpPr>
          <p:spPr>
            <a:xfrm>
              <a:off x="9131274" y="5919956"/>
              <a:ext cx="140016" cy="14001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845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A1B56743-D17D-49C8-B2E7-38567240D2FD}"/>
                </a:ext>
              </a:extLst>
            </p:cNvPr>
            <p:cNvSpPr/>
            <p:nvPr/>
          </p:nvSpPr>
          <p:spPr>
            <a:xfrm>
              <a:off x="9131274" y="5637358"/>
              <a:ext cx="140016" cy="14001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845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589C1C55-7AAB-4661-ADEF-235FA4B61BF7}"/>
              </a:ext>
            </a:extLst>
          </p:cNvPr>
          <p:cNvSpPr txBox="1"/>
          <p:nvPr/>
        </p:nvSpPr>
        <p:spPr>
          <a:xfrm>
            <a:off x="7840662" y="4416145"/>
            <a:ext cx="98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Transduction</a:t>
            </a:r>
            <a:r>
              <a:rPr lang="fr-FR" sz="1200" b="1" dirty="0">
                <a:solidFill>
                  <a:srgbClr val="F97532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sz="1200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event</a:t>
            </a:r>
            <a:endParaRPr lang="fr-FR" sz="1200" b="1" dirty="0">
              <a:solidFill>
                <a:srgbClr val="F06225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0C918CF5-DCFD-450C-9AAE-C3915A55EFEE}"/>
              </a:ext>
            </a:extLst>
          </p:cNvPr>
          <p:cNvSpPr txBox="1"/>
          <p:nvPr/>
        </p:nvSpPr>
        <p:spPr>
          <a:xfrm>
            <a:off x="0" y="366192"/>
            <a:ext cx="7416800" cy="30777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fr-FR" sz="14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Low transduction</a:t>
            </a:r>
          </a:p>
          <a:p>
            <a:pPr algn="ctr"/>
            <a:r>
              <a:rPr lang="fr-FR" sz="14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High transduction</a:t>
            </a:r>
          </a:p>
        </p:txBody>
      </p: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199DCFF0-6820-43D8-BD30-A5F9919DE022}"/>
              </a:ext>
            </a:extLst>
          </p:cNvPr>
          <p:cNvCxnSpPr>
            <a:cxnSpLocks/>
          </p:cNvCxnSpPr>
          <p:nvPr/>
        </p:nvCxnSpPr>
        <p:spPr>
          <a:xfrm>
            <a:off x="5541710" y="840531"/>
            <a:ext cx="0" cy="5074047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6513ECE5-7184-44B2-A0D1-7A70CFEA370A}"/>
              </a:ext>
            </a:extLst>
          </p:cNvPr>
          <p:cNvCxnSpPr>
            <a:cxnSpLocks/>
          </p:cNvCxnSpPr>
          <p:nvPr/>
        </p:nvCxnSpPr>
        <p:spPr>
          <a:xfrm>
            <a:off x="1884294" y="840531"/>
            <a:ext cx="0" cy="5074047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6D43D1DB-A368-446D-915A-41C3D90907F0}"/>
              </a:ext>
            </a:extLst>
          </p:cNvPr>
          <p:cNvGrpSpPr/>
          <p:nvPr/>
        </p:nvGrpSpPr>
        <p:grpSpPr>
          <a:xfrm>
            <a:off x="1445290" y="6237179"/>
            <a:ext cx="4772630" cy="535340"/>
            <a:chOff x="1663325" y="6237179"/>
            <a:chExt cx="4772630" cy="535340"/>
          </a:xfrm>
        </p:grpSpPr>
        <p:pic>
          <p:nvPicPr>
            <p:cNvPr id="50" name="Graphique 49">
              <a:extLst>
                <a:ext uri="{FF2B5EF4-FFF2-40B4-BE49-F238E27FC236}">
                  <a16:creationId xmlns:a16="http://schemas.microsoft.com/office/drawing/2014/main" id="{E900F13E-0DF3-4013-A65A-8DB45198D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4933" y="6237179"/>
              <a:ext cx="4267200" cy="333375"/>
            </a:xfrm>
            <a:prstGeom prst="rect">
              <a:avLst/>
            </a:prstGeom>
          </p:spPr>
        </p:pic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13D667D8-83D2-4BF8-9D8A-EB9A3DF72616}"/>
                </a:ext>
              </a:extLst>
            </p:cNvPr>
            <p:cNvSpPr txBox="1"/>
            <p:nvPr/>
          </p:nvSpPr>
          <p:spPr>
            <a:xfrm>
              <a:off x="3380947" y="6495520"/>
              <a:ext cx="10951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Population size</a:t>
              </a: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2A8728FA-6E47-4882-B628-040D25CAEC98}"/>
                </a:ext>
              </a:extLst>
            </p:cNvPr>
            <p:cNvSpPr txBox="1"/>
            <p:nvPr/>
          </p:nvSpPr>
          <p:spPr>
            <a:xfrm>
              <a:off x="1663325" y="6287464"/>
              <a:ext cx="2632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>
                  <a:latin typeface="Inria Serif" pitchFamily="2" charset="0"/>
                </a:rPr>
                <a:t>0</a:t>
              </a:r>
            </a:p>
          </p:txBody>
        </p:sp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654051A8-37AC-4179-B879-2460ABA92BBB}"/>
                </a:ext>
              </a:extLst>
            </p:cNvPr>
            <p:cNvSpPr txBox="1"/>
            <p:nvPr/>
          </p:nvSpPr>
          <p:spPr>
            <a:xfrm>
              <a:off x="5951527" y="6287464"/>
              <a:ext cx="48442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>
                  <a:latin typeface="Inria Serif" pitchFamily="2" charset="0"/>
                </a:rPr>
                <a:t>&gt;300</a:t>
              </a:r>
            </a:p>
          </p:txBody>
        </p:sp>
      </p:grpSp>
      <p:pic>
        <p:nvPicPr>
          <p:cNvPr id="46" name="Graphique 45">
            <a:extLst>
              <a:ext uri="{FF2B5EF4-FFF2-40B4-BE49-F238E27FC236}">
                <a16:creationId xmlns:a16="http://schemas.microsoft.com/office/drawing/2014/main" id="{D95D1162-47B2-4DD1-8749-862C74E2F2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2917688" y="2086681"/>
            <a:ext cx="5120297" cy="2535498"/>
          </a:xfrm>
          <a:prstGeom prst="rect">
            <a:avLst/>
          </a:prstGeom>
        </p:spPr>
      </p:pic>
      <p:pic>
        <p:nvPicPr>
          <p:cNvPr id="48" name="Graphique 47">
            <a:extLst>
              <a:ext uri="{FF2B5EF4-FFF2-40B4-BE49-F238E27FC236}">
                <a16:creationId xmlns:a16="http://schemas.microsoft.com/office/drawing/2014/main" id="{05218684-2C45-4003-9E2B-61A31769C9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>
            <a:off x="-760805" y="2227541"/>
            <a:ext cx="5120297" cy="2253776"/>
          </a:xfrm>
          <a:prstGeom prst="rect">
            <a:avLst/>
          </a:prstGeom>
        </p:spPr>
      </p:pic>
      <p:sp>
        <p:nvSpPr>
          <p:cNvPr id="61" name="ZoneTexte 60">
            <a:extLst>
              <a:ext uri="{FF2B5EF4-FFF2-40B4-BE49-F238E27FC236}">
                <a16:creationId xmlns:a16="http://schemas.microsoft.com/office/drawing/2014/main" id="{650686B6-9943-4C78-8B74-8B05ACAC16DA}"/>
              </a:ext>
            </a:extLst>
          </p:cNvPr>
          <p:cNvSpPr txBox="1"/>
          <p:nvPr/>
        </p:nvSpPr>
        <p:spPr>
          <a:xfrm>
            <a:off x="5326600" y="5912237"/>
            <a:ext cx="421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ESS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76609370-147D-4673-8B07-5E1F1BEF6A51}"/>
              </a:ext>
            </a:extLst>
          </p:cNvPr>
          <p:cNvSpPr txBox="1"/>
          <p:nvPr/>
        </p:nvSpPr>
        <p:spPr>
          <a:xfrm>
            <a:off x="1673339" y="5912237"/>
            <a:ext cx="421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Roboto Condensed Light" panose="02000000000000000000" pitchFamily="2" charset="0"/>
                <a:ea typeface="Roboto Condensed Light" panose="02000000000000000000" pitchFamily="2" charset="0"/>
              </a:rPr>
              <a:t>ESS</a:t>
            </a:r>
          </a:p>
        </p:txBody>
      </p:sp>
    </p:spTree>
    <p:extLst>
      <p:ext uri="{BB962C8B-B14F-4D97-AF65-F5344CB8AC3E}">
        <p14:creationId xmlns:p14="http://schemas.microsoft.com/office/powerpoint/2010/main" val="94420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5" grpId="0"/>
      <p:bldP spid="61" grpId="0"/>
      <p:bldP spid="6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3A20160-292B-4464-8DBA-87A804948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18E4E7-BC2B-4966-A071-AA6AB7FD3884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613A66F-5172-4B61-9644-10DFA5768767}"/>
              </a:ext>
            </a:extLst>
          </p:cNvPr>
          <p:cNvSpPr txBox="1"/>
          <p:nvPr/>
        </p:nvSpPr>
        <p:spPr>
          <a:xfrm>
            <a:off x="4665344" y="1905506"/>
            <a:ext cx="55236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ria Serif" charset="0"/>
                <a:ea typeface="Inria Serif" charset="0"/>
                <a:cs typeface="Inria Serif" charset="0"/>
              </a:rPr>
              <a:t>How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ria Serif" charset="0"/>
                <a:ea typeface="Inria Serif" charset="0"/>
                <a:cs typeface="Inria Serif" charset="0"/>
              </a:rPr>
              <a:t>will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ria Serif" charset="0"/>
                <a:ea typeface="Inria Serif" charset="0"/>
                <a:cs typeface="Inria Serif" charset="0"/>
              </a:rPr>
              <a:t> the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ria Serif" charset="0"/>
                <a:ea typeface="Inria Serif" charset="0"/>
                <a:cs typeface="Inria Serif" charset="0"/>
              </a:rPr>
              <a:t>microbial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ria Serif" charset="0"/>
                <a:ea typeface="Inria Serif" charset="0"/>
                <a:cs typeface="Inria Serif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ria Serif" charset="0"/>
                <a:ea typeface="Inria Serif" charset="0"/>
                <a:cs typeface="Inria Serif" charset="0"/>
              </a:rPr>
              <a:t>loop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ria Serif" charset="0"/>
                <a:ea typeface="Inria Serif" charset="0"/>
                <a:cs typeface="Inria Serif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ria Serif" charset="0"/>
                <a:ea typeface="Inria Serif" charset="0"/>
                <a:cs typeface="Inria Serif" charset="0"/>
              </a:rPr>
              <a:t>respond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ria Serif" charset="0"/>
                <a:ea typeface="Inria Serif" charset="0"/>
                <a:cs typeface="Inria Serif" charset="0"/>
              </a:rPr>
              <a:t> to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ria Serif" charset="0"/>
                <a:ea typeface="Inria Serif" charset="0"/>
                <a:cs typeface="Inria Serif" charset="0"/>
              </a:rPr>
              <a:t>bacterial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ria Serif" charset="0"/>
                <a:ea typeface="Inria Serif" charset="0"/>
                <a:cs typeface="Inria Serif" charset="0"/>
              </a:rPr>
              <a:t> adaptation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ria Serif" charset="0"/>
                <a:ea typeface="Inria Serif" charset="0"/>
                <a:cs typeface="Inria Serif" charset="0"/>
              </a:rPr>
              <a:t>under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ria Serif" charset="0"/>
                <a:ea typeface="Inria Serif" charset="0"/>
                <a:cs typeface="Inria Serif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ria Serif" charset="0"/>
                <a:ea typeface="Inria Serif" charset="0"/>
                <a:cs typeface="Inria Serif" charset="0"/>
              </a:rPr>
              <a:t>climate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ria Serif" charset="0"/>
                <a:ea typeface="Inria Serif" charset="0"/>
                <a:cs typeface="Inria Serif" charset="0"/>
              </a:rPr>
              <a:t> change, and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ria Serif" charset="0"/>
                <a:ea typeface="Inria Serif" charset="0"/>
                <a:cs typeface="Inria Serif" charset="0"/>
              </a:rPr>
              <a:t>what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ria Serif" charset="0"/>
                <a:ea typeface="Inria Serif" charset="0"/>
                <a:cs typeface="Inria Serif" charset="0"/>
              </a:rPr>
              <a:t>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ria Serif" charset="0"/>
                <a:ea typeface="Inria Serif" charset="0"/>
                <a:cs typeface="Inria Serif" charset="0"/>
              </a:rPr>
              <a:t>consequences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ria Serif" charset="0"/>
                <a:ea typeface="Inria Serif" charset="0"/>
                <a:cs typeface="Inria Serif" charset="0"/>
              </a:rPr>
              <a:t> for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ria Serif" charset="0"/>
                <a:ea typeface="Inria Serif" charset="0"/>
                <a:cs typeface="Inria Serif" charset="0"/>
              </a:rPr>
              <a:t>biogeochemical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ria Serif" charset="0"/>
                <a:ea typeface="Inria Serif" charset="0"/>
                <a:cs typeface="Inria Serif" charset="0"/>
              </a:rPr>
              <a:t> cycles?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85C4A16-8DD5-44D7-A55E-33236A8E0CAB}"/>
              </a:ext>
            </a:extLst>
          </p:cNvPr>
          <p:cNvSpPr/>
          <p:nvPr/>
        </p:nvSpPr>
        <p:spPr>
          <a:xfrm>
            <a:off x="1584311" y="2646075"/>
            <a:ext cx="1588764" cy="158876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?</a:t>
            </a:r>
            <a:endParaRPr kumimoji="0" lang="fr-FR" sz="1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86BCACB8-2AA6-4BC0-B0CF-E34DE490E144}"/>
              </a:ext>
            </a:extLst>
          </p:cNvPr>
          <p:cNvGrpSpPr/>
          <p:nvPr/>
        </p:nvGrpSpPr>
        <p:grpSpPr>
          <a:xfrm>
            <a:off x="2135273" y="1364456"/>
            <a:ext cx="7921454" cy="4129088"/>
            <a:chOff x="2135273" y="1364456"/>
            <a:chExt cx="7921454" cy="4129088"/>
          </a:xfrm>
        </p:grpSpPr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B0AC9DFC-25AE-44F2-BB5D-706AB612BA3C}"/>
                </a:ext>
              </a:extLst>
            </p:cNvPr>
            <p:cNvCxnSpPr>
              <a:cxnSpLocks/>
            </p:cNvCxnSpPr>
            <p:nvPr/>
          </p:nvCxnSpPr>
          <p:spPr>
            <a:xfrm>
              <a:off x="2135273" y="1364456"/>
              <a:ext cx="7921454" cy="0"/>
            </a:xfrm>
            <a:prstGeom prst="line">
              <a:avLst/>
            </a:prstGeom>
            <a:ln w="762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4E63F6EE-7140-43CA-A0AC-21654F8388F9}"/>
                </a:ext>
              </a:extLst>
            </p:cNvPr>
            <p:cNvCxnSpPr>
              <a:cxnSpLocks/>
            </p:cNvCxnSpPr>
            <p:nvPr/>
          </p:nvCxnSpPr>
          <p:spPr>
            <a:xfrm>
              <a:off x="2135273" y="5493544"/>
              <a:ext cx="7921454" cy="0"/>
            </a:xfrm>
            <a:prstGeom prst="line">
              <a:avLst/>
            </a:prstGeom>
            <a:ln w="762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Arc 6">
            <a:extLst>
              <a:ext uri="{FF2B5EF4-FFF2-40B4-BE49-F238E27FC236}">
                <a16:creationId xmlns:a16="http://schemas.microsoft.com/office/drawing/2014/main" id="{79513522-F78B-4DD7-B367-F34325C32334}"/>
              </a:ext>
            </a:extLst>
          </p:cNvPr>
          <p:cNvSpPr/>
          <p:nvPr/>
        </p:nvSpPr>
        <p:spPr>
          <a:xfrm rot="18900000">
            <a:off x="822632" y="1872938"/>
            <a:ext cx="3112123" cy="3112123"/>
          </a:xfrm>
          <a:prstGeom prst="arc">
            <a:avLst>
              <a:gd name="adj1" fmla="val 4408687"/>
              <a:gd name="adj2" fmla="val 11829859"/>
            </a:avLst>
          </a:prstGeom>
          <a:ln w="254000">
            <a:solidFill>
              <a:schemeClr val="bg1"/>
            </a:solidFill>
            <a:round/>
            <a:headEnd type="none" w="med" len="med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6A6DD92-67E5-4078-870A-17BAD2C0F11D}"/>
              </a:ext>
            </a:extLst>
          </p:cNvPr>
          <p:cNvGrpSpPr/>
          <p:nvPr/>
        </p:nvGrpSpPr>
        <p:grpSpPr>
          <a:xfrm>
            <a:off x="332752" y="1872938"/>
            <a:ext cx="3997403" cy="3112123"/>
            <a:chOff x="332752" y="1872938"/>
            <a:chExt cx="3997403" cy="3112123"/>
          </a:xfrm>
        </p:grpSpPr>
        <p:sp>
          <p:nvSpPr>
            <p:cNvPr id="8" name="Arc 7">
              <a:extLst>
                <a:ext uri="{FF2B5EF4-FFF2-40B4-BE49-F238E27FC236}">
                  <a16:creationId xmlns:a16="http://schemas.microsoft.com/office/drawing/2014/main" id="{C3DAEC4A-5F0D-4DA9-944E-AE430A25B638}"/>
                </a:ext>
              </a:extLst>
            </p:cNvPr>
            <p:cNvSpPr/>
            <p:nvPr/>
          </p:nvSpPr>
          <p:spPr>
            <a:xfrm rot="8100000">
              <a:off x="822632" y="1872938"/>
              <a:ext cx="3112123" cy="3112123"/>
            </a:xfrm>
            <a:prstGeom prst="arc">
              <a:avLst>
                <a:gd name="adj1" fmla="val 4465663"/>
                <a:gd name="adj2" fmla="val 12067339"/>
              </a:avLst>
            </a:prstGeom>
            <a:ln w="254000">
              <a:solidFill>
                <a:schemeClr val="bg1"/>
              </a:solidFill>
              <a:round/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Graphique 8">
              <a:extLst>
                <a:ext uri="{FF2B5EF4-FFF2-40B4-BE49-F238E27FC236}">
                  <a16:creationId xmlns:a16="http://schemas.microsoft.com/office/drawing/2014/main" id="{FD4D0B97-2C25-4954-A248-F9070FD61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2752" y="2841341"/>
              <a:ext cx="1218552" cy="1218552"/>
            </a:xfrm>
            <a:prstGeom prst="rect">
              <a:avLst/>
            </a:prstGeom>
          </p:spPr>
        </p:pic>
        <p:pic>
          <p:nvPicPr>
            <p:cNvPr id="10" name="Graphique 9">
              <a:extLst>
                <a:ext uri="{FF2B5EF4-FFF2-40B4-BE49-F238E27FC236}">
                  <a16:creationId xmlns:a16="http://schemas.microsoft.com/office/drawing/2014/main" id="{ADA0A684-259D-4B1C-8C02-EEF338E26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173075" y="2861917"/>
              <a:ext cx="1157080" cy="1157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5EC2477-A6D5-47FF-848A-56AFC174A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E4E7-BC2B-4966-A071-AA6AB7FD3884}" type="slidenum">
              <a:rPr lang="fr-FR" smtClean="0"/>
              <a:pPr/>
              <a:t>6</a:t>
            </a:fld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B7A7914-A5E4-4047-972C-3FDA4AC15D19}"/>
              </a:ext>
            </a:extLst>
          </p:cNvPr>
          <p:cNvCxnSpPr>
            <a:cxnSpLocks/>
          </p:cNvCxnSpPr>
          <p:nvPr/>
        </p:nvCxnSpPr>
        <p:spPr>
          <a:xfrm>
            <a:off x="2135273" y="1078902"/>
            <a:ext cx="7921454" cy="0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15FC7569-EBA2-406C-BB91-1E65B7A92DCE}"/>
              </a:ext>
            </a:extLst>
          </p:cNvPr>
          <p:cNvSpPr txBox="1"/>
          <p:nvPr/>
        </p:nvSpPr>
        <p:spPr>
          <a:xfrm>
            <a:off x="3748035" y="463082"/>
            <a:ext cx="4695930" cy="1200329"/>
          </a:xfrm>
          <a:prstGeom prst="rect">
            <a:avLst/>
          </a:prstGeom>
          <a:solidFill>
            <a:srgbClr val="08457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7200" b="1" kern="0" spc="1000" dirty="0" err="1">
                <a:solidFill>
                  <a:schemeClr val="bg1"/>
                </a:solidFill>
                <a:latin typeface="Inria Serif" pitchFamily="2" charset="0"/>
              </a:rPr>
              <a:t>Outline</a:t>
            </a:r>
            <a:endParaRPr lang="fr-FR" sz="7200" b="1" kern="0" spc="1000" dirty="0">
              <a:solidFill>
                <a:schemeClr val="bg1"/>
              </a:solidFill>
              <a:latin typeface="Inria Serif" pitchFamily="2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E8B46DF-FEAE-44F4-ACEC-20AFBE199A53}"/>
              </a:ext>
            </a:extLst>
          </p:cNvPr>
          <p:cNvGrpSpPr/>
          <p:nvPr/>
        </p:nvGrpSpPr>
        <p:grpSpPr>
          <a:xfrm>
            <a:off x="83196" y="2259080"/>
            <a:ext cx="2206053" cy="2708932"/>
            <a:chOff x="83196" y="2259080"/>
            <a:chExt cx="2206053" cy="2708932"/>
          </a:xfrm>
        </p:grpSpPr>
        <p:pic>
          <p:nvPicPr>
            <p:cNvPr id="6" name="Graphique 5">
              <a:extLst>
                <a:ext uri="{FF2B5EF4-FFF2-40B4-BE49-F238E27FC236}">
                  <a16:creationId xmlns:a16="http://schemas.microsoft.com/office/drawing/2014/main" id="{367AE72E-815F-4B27-9BB9-7F706B466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7815" y="2259080"/>
              <a:ext cx="1676816" cy="1676816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70605FC-4845-4394-873D-20D01F31512B}"/>
                </a:ext>
              </a:extLst>
            </p:cNvPr>
            <p:cNvSpPr/>
            <p:nvPr/>
          </p:nvSpPr>
          <p:spPr>
            <a:xfrm>
              <a:off x="83196" y="4137015"/>
              <a:ext cx="220605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400" dirty="0" err="1">
                  <a:solidFill>
                    <a:schemeClr val="bg1"/>
                  </a:solidFill>
                  <a:latin typeface="Inria Serif" pitchFamily="2" charset="0"/>
                </a:rPr>
                <a:t>Microbial</a:t>
              </a:r>
              <a:r>
                <a:rPr lang="fr-FR" sz="2400" dirty="0">
                  <a:solidFill>
                    <a:schemeClr val="bg1"/>
                  </a:solidFill>
                  <a:latin typeface="Inria Serif" pitchFamily="2" charset="0"/>
                </a:rPr>
                <a:t> </a:t>
              </a:r>
              <a:r>
                <a:rPr lang="fr-FR" sz="2400" dirty="0" err="1">
                  <a:solidFill>
                    <a:schemeClr val="bg1"/>
                  </a:solidFill>
                  <a:latin typeface="Inria Serif" pitchFamily="2" charset="0"/>
                </a:rPr>
                <a:t>loop</a:t>
              </a:r>
              <a:endParaRPr lang="fr-FR" sz="2400" dirty="0">
                <a:solidFill>
                  <a:schemeClr val="bg1"/>
                </a:solidFill>
                <a:latin typeface="Inria Serif" pitchFamily="2" charset="0"/>
              </a:endParaRPr>
            </a:p>
            <a:p>
              <a:pPr algn="ctr"/>
              <a:r>
                <a:rPr lang="fr-FR" sz="2400" dirty="0">
                  <a:solidFill>
                    <a:schemeClr val="bg1"/>
                  </a:solidFill>
                  <a:latin typeface="Inria Serif" pitchFamily="2" charset="0"/>
                </a:rPr>
                <a:t>modeling</a:t>
              </a: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4260064A-F009-434F-878F-2D3BC959EF30}"/>
              </a:ext>
            </a:extLst>
          </p:cNvPr>
          <p:cNvGrpSpPr/>
          <p:nvPr/>
        </p:nvGrpSpPr>
        <p:grpSpPr>
          <a:xfrm>
            <a:off x="2708804" y="2259080"/>
            <a:ext cx="1864614" cy="2708932"/>
            <a:chOff x="2708804" y="2259080"/>
            <a:chExt cx="1864614" cy="2708932"/>
          </a:xfrm>
        </p:grpSpPr>
        <p:pic>
          <p:nvPicPr>
            <p:cNvPr id="8" name="Graphique 7">
              <a:extLst>
                <a:ext uri="{FF2B5EF4-FFF2-40B4-BE49-F238E27FC236}">
                  <a16:creationId xmlns:a16="http://schemas.microsoft.com/office/drawing/2014/main" id="{9DB98A47-9870-4681-8C0E-AC8EAC08D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02703" y="2259080"/>
              <a:ext cx="1676816" cy="1676816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88141BD-71F8-4D8F-B184-9CD2475724D5}"/>
                </a:ext>
              </a:extLst>
            </p:cNvPr>
            <p:cNvSpPr/>
            <p:nvPr/>
          </p:nvSpPr>
          <p:spPr>
            <a:xfrm>
              <a:off x="2708804" y="4137015"/>
              <a:ext cx="186461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400" dirty="0" err="1">
                  <a:solidFill>
                    <a:schemeClr val="bg1"/>
                  </a:solidFill>
                  <a:latin typeface="Inria Serif" pitchFamily="2" charset="0"/>
                </a:rPr>
                <a:t>Sea</a:t>
              </a:r>
              <a:r>
                <a:rPr lang="fr-FR" sz="2400" dirty="0">
                  <a:solidFill>
                    <a:schemeClr val="bg1"/>
                  </a:solidFill>
                  <a:latin typeface="Inria Serif" pitchFamily="2" charset="0"/>
                </a:rPr>
                <a:t>-surface</a:t>
              </a:r>
            </a:p>
            <a:p>
              <a:pPr algn="ctr"/>
              <a:r>
                <a:rPr lang="fr-FR" sz="2400" dirty="0" err="1">
                  <a:solidFill>
                    <a:schemeClr val="bg1"/>
                  </a:solidFill>
                  <a:latin typeface="Inria Serif" pitchFamily="2" charset="0"/>
                </a:rPr>
                <a:t>response</a:t>
              </a:r>
              <a:endParaRPr lang="fr-FR" sz="2400" dirty="0">
                <a:solidFill>
                  <a:schemeClr val="bg1"/>
                </a:solidFill>
                <a:latin typeface="Inria Serif" pitchFamily="2" charset="0"/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8B4734C-FC3B-4C61-B024-0BC8DC2E7E7B}"/>
              </a:ext>
            </a:extLst>
          </p:cNvPr>
          <p:cNvGrpSpPr/>
          <p:nvPr/>
        </p:nvGrpSpPr>
        <p:grpSpPr>
          <a:xfrm>
            <a:off x="5039463" y="2259080"/>
            <a:ext cx="2113079" cy="2708932"/>
            <a:chOff x="5039463" y="2259080"/>
            <a:chExt cx="2113079" cy="2708932"/>
          </a:xfrm>
        </p:grpSpPr>
        <p:pic>
          <p:nvPicPr>
            <p:cNvPr id="10" name="Graphique 9">
              <a:extLst>
                <a:ext uri="{FF2B5EF4-FFF2-40B4-BE49-F238E27FC236}">
                  <a16:creationId xmlns:a16="http://schemas.microsoft.com/office/drawing/2014/main" id="{7F8E4C10-FCEC-4E21-A4D3-294C4C2F3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257592" y="2259080"/>
              <a:ext cx="1676816" cy="1676816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750A8F-7227-448A-9404-0A8B58138FC0}"/>
                </a:ext>
              </a:extLst>
            </p:cNvPr>
            <p:cNvSpPr/>
            <p:nvPr/>
          </p:nvSpPr>
          <p:spPr>
            <a:xfrm>
              <a:off x="5039463" y="4137015"/>
              <a:ext cx="211307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400" dirty="0" err="1">
                  <a:solidFill>
                    <a:schemeClr val="bg1"/>
                  </a:solidFill>
                  <a:latin typeface="Inria Serif" pitchFamily="2" charset="0"/>
                </a:rPr>
                <a:t>Earth</a:t>
              </a:r>
              <a:r>
                <a:rPr lang="fr-FR" sz="2400" dirty="0">
                  <a:solidFill>
                    <a:schemeClr val="bg1"/>
                  </a:solidFill>
                  <a:latin typeface="Inria Serif" pitchFamily="2" charset="0"/>
                </a:rPr>
                <a:t>-system</a:t>
              </a:r>
            </a:p>
            <a:p>
              <a:pPr algn="ctr"/>
              <a:r>
                <a:rPr lang="fr-FR" sz="2400" dirty="0" err="1">
                  <a:solidFill>
                    <a:schemeClr val="bg1"/>
                  </a:solidFill>
                  <a:latin typeface="Inria Serif" pitchFamily="2" charset="0"/>
                </a:rPr>
                <a:t>models</a:t>
              </a:r>
              <a:endParaRPr lang="fr-FR" sz="2400" dirty="0">
                <a:solidFill>
                  <a:schemeClr val="bg1"/>
                </a:solidFill>
                <a:latin typeface="Inria Serif" pitchFamily="2" charset="0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9BA1228D-9573-41EC-8F70-614732CA0594}"/>
              </a:ext>
            </a:extLst>
          </p:cNvPr>
          <p:cNvGrpSpPr/>
          <p:nvPr/>
        </p:nvGrpSpPr>
        <p:grpSpPr>
          <a:xfrm>
            <a:off x="7673888" y="2259080"/>
            <a:ext cx="1754005" cy="2708932"/>
            <a:chOff x="7673888" y="2259080"/>
            <a:chExt cx="1754005" cy="2708932"/>
          </a:xfrm>
        </p:grpSpPr>
        <p:pic>
          <p:nvPicPr>
            <p:cNvPr id="12" name="Graphique 11">
              <a:extLst>
                <a:ext uri="{FF2B5EF4-FFF2-40B4-BE49-F238E27FC236}">
                  <a16:creationId xmlns:a16="http://schemas.microsoft.com/office/drawing/2014/main" id="{01B26165-B82B-4164-9F5C-847F84809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712481" y="2259080"/>
              <a:ext cx="1676816" cy="167681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B8754D2-6845-4EBA-8904-B26799DB0C11}"/>
                </a:ext>
              </a:extLst>
            </p:cNvPr>
            <p:cNvSpPr/>
            <p:nvPr/>
          </p:nvSpPr>
          <p:spPr>
            <a:xfrm>
              <a:off x="7673888" y="4137015"/>
              <a:ext cx="175400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Inria Serif" pitchFamily="2" charset="0"/>
                </a:rPr>
                <a:t>Viral shunt</a:t>
              </a:r>
            </a:p>
            <a:p>
              <a:pPr algn="ctr"/>
              <a:r>
                <a:rPr lang="fr-FR" sz="2400" dirty="0">
                  <a:solidFill>
                    <a:schemeClr val="bg1"/>
                  </a:solidFill>
                  <a:latin typeface="Inria Serif" pitchFamily="2" charset="0"/>
                </a:rPr>
                <a:t>influence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6BB345E-4F22-4817-B73D-F6BD8A1CA473}"/>
              </a:ext>
            </a:extLst>
          </p:cNvPr>
          <p:cNvGrpSpPr/>
          <p:nvPr/>
        </p:nvGrpSpPr>
        <p:grpSpPr>
          <a:xfrm>
            <a:off x="9992523" y="2259080"/>
            <a:ext cx="2026517" cy="2708932"/>
            <a:chOff x="9992523" y="2259080"/>
            <a:chExt cx="2026517" cy="2708932"/>
          </a:xfrm>
        </p:grpSpPr>
        <p:pic>
          <p:nvPicPr>
            <p:cNvPr id="4" name="Graphique 3">
              <a:extLst>
                <a:ext uri="{FF2B5EF4-FFF2-40B4-BE49-F238E27FC236}">
                  <a16:creationId xmlns:a16="http://schemas.microsoft.com/office/drawing/2014/main" id="{964A7A2E-F1D4-4DDF-830A-A72284F1A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167369" y="2259080"/>
              <a:ext cx="1676816" cy="1676816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2A1CF61-C718-4699-86CE-CC9492C6009B}"/>
                </a:ext>
              </a:extLst>
            </p:cNvPr>
            <p:cNvSpPr/>
            <p:nvPr/>
          </p:nvSpPr>
          <p:spPr>
            <a:xfrm>
              <a:off x="9992523" y="4137015"/>
              <a:ext cx="202651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400" dirty="0">
                  <a:solidFill>
                    <a:schemeClr val="bg1"/>
                  </a:solidFill>
                  <a:latin typeface="Inria Serif" pitchFamily="2" charset="0"/>
                </a:rPr>
                <a:t>Viral</a:t>
              </a:r>
            </a:p>
            <a:p>
              <a:pPr algn="ctr"/>
              <a:r>
                <a:rPr lang="fr-FR" sz="2400" dirty="0">
                  <a:solidFill>
                    <a:schemeClr val="bg1"/>
                  </a:solidFill>
                  <a:latin typeface="Inria Serif" pitchFamily="2" charset="0"/>
                </a:rPr>
                <a:t>transduction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111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16849 -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4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L 0.20521 -1.85185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6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23815 -1.85185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5EC2477-A6D5-47FF-848A-56AFC174A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E4E7-BC2B-4966-A071-AA6AB7FD3884}" type="slidenum">
              <a:rPr lang="fr-FR" smtClean="0"/>
              <a:pPr/>
              <a:t>7</a:t>
            </a:fld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E8B46DF-FEAE-44F4-ACEC-20AFBE199A53}"/>
              </a:ext>
            </a:extLst>
          </p:cNvPr>
          <p:cNvGrpSpPr/>
          <p:nvPr/>
        </p:nvGrpSpPr>
        <p:grpSpPr>
          <a:xfrm>
            <a:off x="2135273" y="2259080"/>
            <a:ext cx="2206053" cy="2708932"/>
            <a:chOff x="83196" y="2259080"/>
            <a:chExt cx="2206053" cy="2708932"/>
          </a:xfrm>
        </p:grpSpPr>
        <p:pic>
          <p:nvPicPr>
            <p:cNvPr id="6" name="Graphique 5">
              <a:extLst>
                <a:ext uri="{FF2B5EF4-FFF2-40B4-BE49-F238E27FC236}">
                  <a16:creationId xmlns:a16="http://schemas.microsoft.com/office/drawing/2014/main" id="{367AE72E-815F-4B27-9BB9-7F706B466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7815" y="2259080"/>
              <a:ext cx="1676816" cy="1676816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70605FC-4845-4394-873D-20D01F31512B}"/>
                </a:ext>
              </a:extLst>
            </p:cNvPr>
            <p:cNvSpPr/>
            <p:nvPr/>
          </p:nvSpPr>
          <p:spPr>
            <a:xfrm>
              <a:off x="83196" y="4137015"/>
              <a:ext cx="220605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400" dirty="0" err="1">
                  <a:solidFill>
                    <a:schemeClr val="bg1"/>
                  </a:solidFill>
                  <a:latin typeface="Inria Serif" pitchFamily="2" charset="0"/>
                </a:rPr>
                <a:t>Microbial</a:t>
              </a:r>
              <a:r>
                <a:rPr lang="fr-FR" sz="2400" dirty="0">
                  <a:solidFill>
                    <a:schemeClr val="bg1"/>
                  </a:solidFill>
                  <a:latin typeface="Inria Serif" pitchFamily="2" charset="0"/>
                </a:rPr>
                <a:t> </a:t>
              </a:r>
              <a:r>
                <a:rPr lang="fr-FR" sz="2400" dirty="0" err="1">
                  <a:solidFill>
                    <a:schemeClr val="bg1"/>
                  </a:solidFill>
                  <a:latin typeface="Inria Serif" pitchFamily="2" charset="0"/>
                </a:rPr>
                <a:t>loop</a:t>
              </a:r>
              <a:endParaRPr lang="fr-FR" sz="2400" dirty="0">
                <a:solidFill>
                  <a:schemeClr val="bg1"/>
                </a:solidFill>
                <a:latin typeface="Inria Serif" pitchFamily="2" charset="0"/>
              </a:endParaRPr>
            </a:p>
            <a:p>
              <a:pPr algn="ctr"/>
              <a:r>
                <a:rPr lang="fr-FR" sz="2400" dirty="0">
                  <a:solidFill>
                    <a:schemeClr val="bg1"/>
                  </a:solidFill>
                  <a:latin typeface="Inria Serif" pitchFamily="2" charset="0"/>
                </a:rPr>
                <a:t>modeling</a:t>
              </a: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4260064A-F009-434F-878F-2D3BC959EF30}"/>
              </a:ext>
            </a:extLst>
          </p:cNvPr>
          <p:cNvGrpSpPr/>
          <p:nvPr/>
        </p:nvGrpSpPr>
        <p:grpSpPr>
          <a:xfrm>
            <a:off x="5210180" y="2259080"/>
            <a:ext cx="1864614" cy="2708932"/>
            <a:chOff x="2708804" y="2259080"/>
            <a:chExt cx="1864614" cy="2708932"/>
          </a:xfrm>
        </p:grpSpPr>
        <p:pic>
          <p:nvPicPr>
            <p:cNvPr id="8" name="Graphique 7">
              <a:extLst>
                <a:ext uri="{FF2B5EF4-FFF2-40B4-BE49-F238E27FC236}">
                  <a16:creationId xmlns:a16="http://schemas.microsoft.com/office/drawing/2014/main" id="{9DB98A47-9870-4681-8C0E-AC8EAC08D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02703" y="2259080"/>
              <a:ext cx="1676816" cy="1676816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88141BD-71F8-4D8F-B184-9CD2475724D5}"/>
                </a:ext>
              </a:extLst>
            </p:cNvPr>
            <p:cNvSpPr/>
            <p:nvPr/>
          </p:nvSpPr>
          <p:spPr>
            <a:xfrm>
              <a:off x="2708804" y="4137015"/>
              <a:ext cx="186461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400" dirty="0" err="1">
                  <a:solidFill>
                    <a:schemeClr val="bg1"/>
                  </a:solidFill>
                  <a:latin typeface="Inria Serif" pitchFamily="2" charset="0"/>
                </a:rPr>
                <a:t>Sea</a:t>
              </a:r>
              <a:r>
                <a:rPr lang="fr-FR" sz="2400" dirty="0">
                  <a:solidFill>
                    <a:schemeClr val="bg1"/>
                  </a:solidFill>
                  <a:latin typeface="Inria Serif" pitchFamily="2" charset="0"/>
                </a:rPr>
                <a:t>-surface</a:t>
              </a:r>
            </a:p>
            <a:p>
              <a:pPr algn="ctr"/>
              <a:r>
                <a:rPr lang="fr-FR" sz="2400" dirty="0" err="1">
                  <a:solidFill>
                    <a:schemeClr val="bg1"/>
                  </a:solidFill>
                  <a:latin typeface="Inria Serif" pitchFamily="2" charset="0"/>
                </a:rPr>
                <a:t>response</a:t>
              </a:r>
              <a:endParaRPr lang="fr-FR" sz="2400" dirty="0">
                <a:solidFill>
                  <a:schemeClr val="bg1"/>
                </a:solidFill>
                <a:latin typeface="Inria Serif" pitchFamily="2" charset="0"/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8B4734C-FC3B-4C61-B024-0BC8DC2E7E7B}"/>
              </a:ext>
            </a:extLst>
          </p:cNvPr>
          <p:cNvGrpSpPr/>
          <p:nvPr/>
        </p:nvGrpSpPr>
        <p:grpSpPr>
          <a:xfrm>
            <a:off x="7943648" y="2259080"/>
            <a:ext cx="2113079" cy="2708932"/>
            <a:chOff x="5039463" y="2259080"/>
            <a:chExt cx="2113079" cy="2708932"/>
          </a:xfrm>
        </p:grpSpPr>
        <p:pic>
          <p:nvPicPr>
            <p:cNvPr id="10" name="Graphique 9">
              <a:extLst>
                <a:ext uri="{FF2B5EF4-FFF2-40B4-BE49-F238E27FC236}">
                  <a16:creationId xmlns:a16="http://schemas.microsoft.com/office/drawing/2014/main" id="{7F8E4C10-FCEC-4E21-A4D3-294C4C2F3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257592" y="2259080"/>
              <a:ext cx="1676816" cy="1676816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5750A8F-7227-448A-9404-0A8B58138FC0}"/>
                </a:ext>
              </a:extLst>
            </p:cNvPr>
            <p:cNvSpPr/>
            <p:nvPr/>
          </p:nvSpPr>
          <p:spPr>
            <a:xfrm>
              <a:off x="5039463" y="4137015"/>
              <a:ext cx="211307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400" dirty="0" err="1">
                  <a:solidFill>
                    <a:schemeClr val="bg1"/>
                  </a:solidFill>
                  <a:latin typeface="Inria Serif" pitchFamily="2" charset="0"/>
                </a:rPr>
                <a:t>Earth</a:t>
              </a:r>
              <a:r>
                <a:rPr lang="fr-FR" sz="2400" dirty="0">
                  <a:solidFill>
                    <a:schemeClr val="bg1"/>
                  </a:solidFill>
                  <a:latin typeface="Inria Serif" pitchFamily="2" charset="0"/>
                </a:rPr>
                <a:t>-system</a:t>
              </a:r>
            </a:p>
            <a:p>
              <a:pPr algn="ctr"/>
              <a:r>
                <a:rPr lang="fr-FR" sz="2400" dirty="0" err="1">
                  <a:solidFill>
                    <a:schemeClr val="bg1"/>
                  </a:solidFill>
                  <a:latin typeface="Inria Serif" pitchFamily="2" charset="0"/>
                </a:rPr>
                <a:t>models</a:t>
              </a:r>
              <a:endParaRPr lang="fr-FR" sz="2400" dirty="0">
                <a:solidFill>
                  <a:schemeClr val="bg1"/>
                </a:solidFill>
                <a:latin typeface="Inria Serif" pitchFamily="2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18AED43E-EFED-46D7-969B-F9BF7C670092}"/>
              </a:ext>
            </a:extLst>
          </p:cNvPr>
          <p:cNvSpPr/>
          <p:nvPr/>
        </p:nvSpPr>
        <p:spPr>
          <a:xfrm>
            <a:off x="4689231" y="1858617"/>
            <a:ext cx="7419573" cy="3448876"/>
          </a:xfrm>
          <a:prstGeom prst="rect">
            <a:avLst/>
          </a:prstGeom>
          <a:solidFill>
            <a:srgbClr val="08457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FEC8C1E-FE1F-4DB4-9E4B-3AA1C65C3E46}"/>
              </a:ext>
            </a:extLst>
          </p:cNvPr>
          <p:cNvSpPr txBox="1"/>
          <p:nvPr/>
        </p:nvSpPr>
        <p:spPr>
          <a:xfrm>
            <a:off x="2125805" y="425393"/>
            <a:ext cx="77127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Inria Serif" pitchFamily="2" charset="0"/>
              </a:rPr>
              <a:t>How do </a:t>
            </a:r>
            <a:r>
              <a:rPr lang="fr-FR" sz="2800" dirty="0" err="1">
                <a:solidFill>
                  <a:schemeClr val="bg1"/>
                </a:solidFill>
                <a:latin typeface="Inria Serif" pitchFamily="2" charset="0"/>
              </a:rPr>
              <a:t>ecology</a:t>
            </a:r>
            <a:r>
              <a:rPr lang="fr-FR" sz="2800" dirty="0">
                <a:solidFill>
                  <a:schemeClr val="bg1"/>
                </a:solidFill>
                <a:latin typeface="Inria Serif" pitchFamily="2" charset="0"/>
              </a:rPr>
              <a:t> and </a:t>
            </a:r>
            <a:r>
              <a:rPr lang="fr-FR" sz="2800" dirty="0" err="1">
                <a:solidFill>
                  <a:schemeClr val="bg1"/>
                </a:solidFill>
                <a:latin typeface="Inria Serif" pitchFamily="2" charset="0"/>
              </a:rPr>
              <a:t>evolution</a:t>
            </a:r>
            <a:r>
              <a:rPr lang="fr-FR" sz="2800" dirty="0">
                <a:solidFill>
                  <a:schemeClr val="bg1"/>
                </a:solidFill>
                <a:latin typeface="Inria Serif" pitchFamily="2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Inria Serif" pitchFamily="2" charset="0"/>
              </a:rPr>
              <a:t>interact</a:t>
            </a:r>
            <a:r>
              <a:rPr lang="fr-FR" sz="2800" dirty="0">
                <a:solidFill>
                  <a:schemeClr val="bg1"/>
                </a:solidFill>
                <a:latin typeface="Inria Serif" pitchFamily="2" charset="0"/>
              </a:rPr>
              <a:t> to </a:t>
            </a:r>
            <a:r>
              <a:rPr lang="fr-FR" sz="2800" dirty="0" err="1">
                <a:solidFill>
                  <a:schemeClr val="bg1"/>
                </a:solidFill>
                <a:latin typeface="Inria Serif" pitchFamily="2" charset="0"/>
              </a:rPr>
              <a:t>shape</a:t>
            </a:r>
            <a:r>
              <a:rPr lang="fr-FR" sz="2800" dirty="0">
                <a:solidFill>
                  <a:schemeClr val="bg1"/>
                </a:solidFill>
                <a:latin typeface="Inria Serif" pitchFamily="2" charset="0"/>
              </a:rPr>
              <a:t> the </a:t>
            </a:r>
            <a:r>
              <a:rPr lang="fr-FR" sz="2800" dirty="0" err="1">
                <a:solidFill>
                  <a:schemeClr val="bg1"/>
                </a:solidFill>
                <a:latin typeface="Inria Serif" pitchFamily="2" charset="0"/>
              </a:rPr>
              <a:t>microbial</a:t>
            </a:r>
            <a:r>
              <a:rPr lang="fr-FR" sz="2800" dirty="0">
                <a:solidFill>
                  <a:schemeClr val="bg1"/>
                </a:solidFill>
                <a:latin typeface="Inria Serif" pitchFamily="2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Inria Serif" pitchFamily="2" charset="0"/>
              </a:rPr>
              <a:t>loop</a:t>
            </a:r>
            <a:r>
              <a:rPr lang="fr-FR" sz="2800" dirty="0">
                <a:solidFill>
                  <a:schemeClr val="bg1"/>
                </a:solidFill>
                <a:latin typeface="Inria Serif" pitchFamily="2" charset="0"/>
              </a:rPr>
              <a:t> </a:t>
            </a:r>
            <a:r>
              <a:rPr lang="fr-FR" sz="2800" dirty="0" err="1">
                <a:solidFill>
                  <a:schemeClr val="bg1"/>
                </a:solidFill>
                <a:latin typeface="Inria Serif" pitchFamily="2" charset="0"/>
              </a:rPr>
              <a:t>response</a:t>
            </a:r>
            <a:r>
              <a:rPr lang="fr-FR" sz="2800" dirty="0">
                <a:solidFill>
                  <a:schemeClr val="bg1"/>
                </a:solidFill>
                <a:latin typeface="Inria Serif" pitchFamily="2" charset="0"/>
              </a:rPr>
              <a:t> to </a:t>
            </a:r>
            <a:r>
              <a:rPr lang="fr-FR" sz="2800" dirty="0" err="1">
                <a:solidFill>
                  <a:schemeClr val="bg1"/>
                </a:solidFill>
                <a:latin typeface="Inria Serif" pitchFamily="2" charset="0"/>
              </a:rPr>
              <a:t>environmental</a:t>
            </a:r>
            <a:r>
              <a:rPr lang="fr-FR" sz="2800" dirty="0">
                <a:solidFill>
                  <a:schemeClr val="bg1"/>
                </a:solidFill>
                <a:latin typeface="Inria Serif" pitchFamily="2" charset="0"/>
              </a:rPr>
              <a:t> change?</a:t>
            </a:r>
          </a:p>
        </p:txBody>
      </p:sp>
    </p:spTree>
    <p:extLst>
      <p:ext uri="{BB962C8B-B14F-4D97-AF65-F5344CB8AC3E}">
        <p14:creationId xmlns:p14="http://schemas.microsoft.com/office/powerpoint/2010/main" val="2023746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8958BB-73CB-4AB9-ABCC-686EAFA2B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</a:t>
            </a:r>
            <a:r>
              <a:rPr lang="fr-FR" dirty="0" err="1"/>
              <a:t>microbial</a:t>
            </a:r>
            <a:r>
              <a:rPr lang="fr-FR" dirty="0"/>
              <a:t> </a:t>
            </a:r>
            <a:r>
              <a:rPr lang="fr-FR" dirty="0" err="1"/>
              <a:t>loop</a:t>
            </a:r>
            <a:r>
              <a:rPr lang="fr-FR" dirty="0"/>
              <a:t> module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9D4A54-2734-472E-8751-E8DE834D0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9231"/>
            <a:ext cx="10515600" cy="5842244"/>
          </a:xfrm>
        </p:spPr>
        <p:txBody>
          <a:bodyPr/>
          <a:lstStyle/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aim</a:t>
            </a:r>
            <a:r>
              <a:rPr lang="fr-FR" dirty="0"/>
              <a:t> for a </a:t>
            </a:r>
            <a:r>
              <a:rPr lang="fr-FR" b="1" dirty="0">
                <a:solidFill>
                  <a:srgbClr val="F06225"/>
                </a:solidFill>
              </a:rPr>
              <a:t>simple</a:t>
            </a:r>
            <a:r>
              <a:rPr lang="fr-FR" dirty="0"/>
              <a:t> and </a:t>
            </a:r>
            <a:r>
              <a:rPr lang="fr-FR" b="1" dirty="0">
                <a:solidFill>
                  <a:srgbClr val="F06225"/>
                </a:solidFill>
              </a:rPr>
              <a:t>adaptable</a:t>
            </a:r>
            <a:r>
              <a:rPr lang="fr-FR" b="1" dirty="0"/>
              <a:t> </a:t>
            </a:r>
            <a:r>
              <a:rPr lang="fr-FR" dirty="0"/>
              <a:t>model</a:t>
            </a:r>
          </a:p>
          <a:p>
            <a:pPr lvl="1"/>
            <a:r>
              <a:rPr lang="fr-FR" dirty="0"/>
              <a:t>To fit </a:t>
            </a:r>
            <a:r>
              <a:rPr lang="fr-FR" dirty="0" err="1"/>
              <a:t>both</a:t>
            </a:r>
            <a:r>
              <a:rPr lang="fr-FR" dirty="0"/>
              <a:t> </a:t>
            </a:r>
            <a:r>
              <a:rPr lang="fr-FR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sea</a:t>
            </a:r>
            <a:r>
              <a:rPr lang="fr-FR" dirty="0">
                <a:latin typeface="Roboto Condensed" panose="02000000000000000000" pitchFamily="2" charset="0"/>
                <a:ea typeface="Roboto Condensed" panose="02000000000000000000" pitchFamily="2" charset="0"/>
              </a:rPr>
              <a:t>-surface </a:t>
            </a:r>
            <a:r>
              <a:rPr lang="fr-FR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theoretical</a:t>
            </a:r>
            <a:r>
              <a:rPr lang="fr-FR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models</a:t>
            </a:r>
            <a:r>
              <a:rPr lang="fr-FR" dirty="0"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dirty="0"/>
              <a:t>and </a:t>
            </a:r>
            <a:r>
              <a:rPr lang="fr-FR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Earth</a:t>
            </a:r>
            <a:r>
              <a:rPr lang="fr-FR" dirty="0">
                <a:latin typeface="Roboto Condensed" panose="02000000000000000000" pitchFamily="2" charset="0"/>
                <a:ea typeface="Roboto Condensed" panose="02000000000000000000" pitchFamily="2" charset="0"/>
              </a:rPr>
              <a:t> system </a:t>
            </a:r>
            <a:r>
              <a:rPr lang="fr-FR" dirty="0" err="1">
                <a:latin typeface="Roboto Condensed" panose="02000000000000000000" pitchFamily="2" charset="0"/>
                <a:ea typeface="Roboto Condensed" panose="02000000000000000000" pitchFamily="2" charset="0"/>
              </a:rPr>
              <a:t>models</a:t>
            </a:r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r>
              <a:rPr lang="fr-FR" dirty="0"/>
              <a:t>Next </a:t>
            </a:r>
            <a:r>
              <a:rPr lang="fr-FR" dirty="0" err="1"/>
              <a:t>step</a:t>
            </a:r>
            <a:r>
              <a:rPr lang="fr-FR" dirty="0"/>
              <a:t>: </a:t>
            </a:r>
            <a:r>
              <a:rPr lang="fr-FR" dirty="0" err="1"/>
              <a:t>defining</a:t>
            </a:r>
            <a:r>
              <a:rPr lang="fr-FR" dirty="0"/>
              <a:t> </a:t>
            </a:r>
            <a:r>
              <a:rPr lang="fr-FR" b="1" dirty="0">
                <a:solidFill>
                  <a:srgbClr val="F06225"/>
                </a:solidFill>
              </a:rPr>
              <a:t>temporal </a:t>
            </a:r>
            <a:r>
              <a:rPr lang="fr-FR" b="1" dirty="0" err="1">
                <a:solidFill>
                  <a:srgbClr val="F06225"/>
                </a:solidFill>
              </a:rPr>
              <a:t>dynamics</a:t>
            </a:r>
            <a:r>
              <a:rPr lang="fr-FR" b="1" dirty="0">
                <a:solidFill>
                  <a:srgbClr val="F06225"/>
                </a:solidFill>
              </a:rPr>
              <a:t> </a:t>
            </a:r>
            <a:r>
              <a:rPr lang="fr-FR" dirty="0"/>
              <a:t>and </a:t>
            </a:r>
            <a:r>
              <a:rPr lang="fr-FR" b="1" dirty="0" err="1">
                <a:solidFill>
                  <a:srgbClr val="F06225"/>
                </a:solidFill>
              </a:rPr>
              <a:t>evolutionary</a:t>
            </a:r>
            <a:r>
              <a:rPr lang="fr-FR" b="1" dirty="0">
                <a:solidFill>
                  <a:srgbClr val="F06225"/>
                </a:solidFill>
              </a:rPr>
              <a:t> </a:t>
            </a:r>
            <a:r>
              <a:rPr lang="fr-FR" b="1" dirty="0" err="1">
                <a:solidFill>
                  <a:srgbClr val="F06225"/>
                </a:solidFill>
              </a:rPr>
              <a:t>framework</a:t>
            </a:r>
            <a:endParaRPr lang="fr-FR" b="1" dirty="0">
              <a:solidFill>
                <a:srgbClr val="F06225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F589EFF-D5E5-4F02-93A0-B6E6E91F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E4E7-BC2B-4966-A071-AA6AB7FD3884}" type="slidenum">
              <a:rPr lang="fr-FR" smtClean="0"/>
              <a:t>8</a:t>
            </a:fld>
            <a:endParaRPr lang="fr-FR"/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B2BD656C-2032-4328-B07D-CC337FC89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43861" y="6236420"/>
            <a:ext cx="601212" cy="601212"/>
          </a:xfrm>
          <a:prstGeom prst="rect">
            <a:avLst/>
          </a:prstGeom>
        </p:spPr>
      </p:pic>
      <p:pic>
        <p:nvPicPr>
          <p:cNvPr id="6" name="General model">
            <a:extLst>
              <a:ext uri="{FF2B5EF4-FFF2-40B4-BE49-F238E27FC236}">
                <a16:creationId xmlns:a16="http://schemas.microsoft.com/office/drawing/2014/main" id="{BCD30317-37B1-40EC-BD4B-AED34203AE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51802" y="2015691"/>
            <a:ext cx="7143750" cy="2886075"/>
          </a:xfrm>
          <a:prstGeom prst="rect">
            <a:avLst/>
          </a:prstGeom>
        </p:spPr>
      </p:pic>
      <p:sp>
        <p:nvSpPr>
          <p:cNvPr id="7" name="Inputs">
            <a:extLst>
              <a:ext uri="{FF2B5EF4-FFF2-40B4-BE49-F238E27FC236}">
                <a16:creationId xmlns:a16="http://schemas.microsoft.com/office/drawing/2014/main" id="{AFD10453-5A3D-427F-8B73-E0EDC95E76D7}"/>
              </a:ext>
            </a:extLst>
          </p:cNvPr>
          <p:cNvSpPr txBox="1"/>
          <p:nvPr/>
        </p:nvSpPr>
        <p:spPr>
          <a:xfrm>
            <a:off x="455091" y="3089396"/>
            <a:ext cx="15359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2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Inputs</a:t>
            </a:r>
          </a:p>
        </p:txBody>
      </p:sp>
      <p:sp>
        <p:nvSpPr>
          <p:cNvPr id="8" name="Outputs">
            <a:extLst>
              <a:ext uri="{FF2B5EF4-FFF2-40B4-BE49-F238E27FC236}">
                <a16:creationId xmlns:a16="http://schemas.microsoft.com/office/drawing/2014/main" id="{256416A5-B80A-4A82-99FE-8F07E1845E55}"/>
              </a:ext>
            </a:extLst>
          </p:cNvPr>
          <p:cNvSpPr txBox="1"/>
          <p:nvPr/>
        </p:nvSpPr>
        <p:spPr>
          <a:xfrm>
            <a:off x="9856266" y="3089396"/>
            <a:ext cx="18806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2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Outputs</a:t>
            </a:r>
          </a:p>
        </p:txBody>
      </p:sp>
    </p:spTree>
    <p:extLst>
      <p:ext uri="{BB962C8B-B14F-4D97-AF65-F5344CB8AC3E}">
        <p14:creationId xmlns:p14="http://schemas.microsoft.com/office/powerpoint/2010/main" val="417731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733DD4E-4AB0-48E4-8B04-BD94A7F32E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40662" y="451413"/>
            <a:ext cx="3932237" cy="863781"/>
          </a:xfrm>
        </p:spPr>
        <p:txBody>
          <a:bodyPr>
            <a:normAutofit/>
          </a:bodyPr>
          <a:lstStyle/>
          <a:p>
            <a:r>
              <a:rPr lang="fr-FR" dirty="0" err="1"/>
              <a:t>Defining</a:t>
            </a:r>
            <a:r>
              <a:rPr lang="fr-FR" dirty="0"/>
              <a:t> temporal </a:t>
            </a:r>
            <a:r>
              <a:rPr lang="fr-FR" dirty="0" err="1"/>
              <a:t>dynamics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DBEB7D-4E4D-44D3-9DCD-2BD865B7F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18E4E7-BC2B-4966-A071-AA6AB7FD3884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59909FA-B554-4835-A5DA-23AD2F1DDA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40663" y="1509860"/>
            <a:ext cx="3932238" cy="601212"/>
          </a:xfrm>
        </p:spPr>
        <p:txBody>
          <a:bodyPr/>
          <a:lstStyle/>
          <a:p>
            <a:r>
              <a:rPr lang="fr-FR" dirty="0" err="1"/>
              <a:t>Ecological</a:t>
            </a:r>
            <a:r>
              <a:rPr lang="fr-FR" dirty="0"/>
              <a:t> </a:t>
            </a:r>
            <a:r>
              <a:rPr lang="fr-FR" dirty="0" err="1"/>
              <a:t>dynamics</a:t>
            </a:r>
            <a:r>
              <a:rPr lang="fr-FR" dirty="0"/>
              <a:t> of the system are </a:t>
            </a:r>
            <a:r>
              <a:rPr lang="fr-FR" dirty="0" err="1"/>
              <a:t>determined</a:t>
            </a:r>
            <a:r>
              <a:rPr lang="fr-FR" dirty="0"/>
              <a:t> by </a:t>
            </a:r>
            <a:r>
              <a:rPr lang="fr-FR" dirty="0" err="1"/>
              <a:t>differential</a:t>
            </a:r>
            <a:r>
              <a:rPr lang="fr-FR" dirty="0"/>
              <a:t> </a:t>
            </a:r>
            <a:r>
              <a:rPr lang="fr-FR" dirty="0" err="1"/>
              <a:t>equations</a:t>
            </a:r>
            <a:r>
              <a:rPr lang="fr-FR" dirty="0"/>
              <a:t>:</a:t>
            </a:r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0D465510-B1D0-4F17-BF77-3E808A395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43861" y="6236420"/>
            <a:ext cx="601212" cy="60121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A37E1B1-06C4-4E2E-A80D-0D78FFAAB39A}"/>
              </a:ext>
            </a:extLst>
          </p:cNvPr>
          <p:cNvSpPr/>
          <p:nvPr/>
        </p:nvSpPr>
        <p:spPr>
          <a:xfrm>
            <a:off x="9623198" y="3465238"/>
            <a:ext cx="476798" cy="490040"/>
          </a:xfrm>
          <a:prstGeom prst="rect">
            <a:avLst/>
          </a:prstGeom>
          <a:solidFill>
            <a:srgbClr val="FFFFFF">
              <a:alpha val="14902"/>
            </a:srgbClr>
          </a:solidFill>
          <a:ln w="12700">
            <a:solidFill>
              <a:srgbClr val="F0622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3E917FFF-C63F-4959-A4AD-ABC45826754A}"/>
                  </a:ext>
                </a:extLst>
              </p:cNvPr>
              <p:cNvSpPr txBox="1"/>
              <p:nvPr/>
            </p:nvSpPr>
            <p:spPr>
              <a:xfrm>
                <a:off x="8620486" y="3325562"/>
                <a:ext cx="2705934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fr-F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fr-F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fr-F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fr-F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fr-F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=</m:t>
                      </m:r>
                      <m:r>
                        <a:rPr lang="fr-F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𝐵𝑃</m:t>
                      </m:r>
                      <m:r>
                        <a:rPr lang="fr-F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𝑊𝑎𝑠𝑡𝑒</m:t>
                      </m:r>
                    </m:oMath>
                  </m:oMathPara>
                </a14:m>
                <a:endParaRPr lang="fr-FR" sz="24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3E917FFF-C63F-4959-A4AD-ABC4582675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486" y="3325562"/>
                <a:ext cx="2705934" cy="70134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6B76568-C278-40F5-9ED7-54AB304B5894}"/>
                  </a:ext>
                </a:extLst>
              </p:cNvPr>
              <p:cNvSpPr txBox="1"/>
              <p:nvPr/>
            </p:nvSpPr>
            <p:spPr>
              <a:xfrm>
                <a:off x="8395489" y="4315711"/>
                <a:ext cx="3473002" cy="7013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fr-F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fr-F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𝐷𝑂𝑀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fr-FR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fr-FR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fr-F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𝐼𝑛𝑝𝑢𝑡</m:t>
                      </m:r>
                      <m:r>
                        <a:rPr lang="fr-F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fr-FR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𝑈𝑝𝑡𝑎𝑘𝑒</m:t>
                      </m:r>
                    </m:oMath>
                  </m:oMathPara>
                </a14:m>
                <a:endParaRPr lang="fr-FR" sz="24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6B76568-C278-40F5-9ED7-54AB304B58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5489" y="4315711"/>
                <a:ext cx="3473002" cy="70134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ccolade ouvrante 8">
            <a:extLst>
              <a:ext uri="{FF2B5EF4-FFF2-40B4-BE49-F238E27FC236}">
                <a16:creationId xmlns:a16="http://schemas.microsoft.com/office/drawing/2014/main" id="{E2C02FDB-F70F-4044-B6B6-D940FF9E0F79}"/>
              </a:ext>
            </a:extLst>
          </p:cNvPr>
          <p:cNvSpPr/>
          <p:nvPr/>
        </p:nvSpPr>
        <p:spPr>
          <a:xfrm>
            <a:off x="7956925" y="3242191"/>
            <a:ext cx="497711" cy="1858236"/>
          </a:xfrm>
          <a:prstGeom prst="leftBrace">
            <a:avLst>
              <a:gd name="adj1" fmla="val 50194"/>
              <a:gd name="adj2" fmla="val 50000"/>
            </a:avLst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D1AE581E-A0D2-4F6B-AA14-DFAD1F171CE0}"/>
                  </a:ext>
                </a:extLst>
              </p:cNvPr>
              <p:cNvSpPr txBox="1"/>
              <p:nvPr/>
            </p:nvSpPr>
            <p:spPr>
              <a:xfrm>
                <a:off x="9399802" y="2696469"/>
                <a:ext cx="180363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solidFill>
                            <a:srgbClr val="F06225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1" i="0" smtClean="0">
                          <a:solidFill>
                            <a:srgbClr val="F06225"/>
                          </a:solidFill>
                          <a:latin typeface="Cambria Math" panose="02040503050406030204" pitchFamily="18" charset="0"/>
                        </a:rPr>
                        <m:t>𝐁𝐆𝐄</m:t>
                      </m:r>
                      <m:r>
                        <a:rPr lang="fr-FR" b="0" i="1" smtClean="0">
                          <a:solidFill>
                            <a:srgbClr val="F06225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b="0" i="1" smtClean="0">
                          <a:solidFill>
                            <a:srgbClr val="F0622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FR" b="0" i="1" smtClean="0">
                          <a:solidFill>
                            <a:srgbClr val="F0622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𝑈𝑝𝑡𝑎𝑘𝑒</m:t>
                      </m:r>
                    </m:oMath>
                  </m:oMathPara>
                </a14:m>
                <a:endParaRPr lang="fr-FR" b="0" dirty="0">
                  <a:solidFill>
                    <a:srgbClr val="F06225"/>
                  </a:solidFill>
                </a:endParaRP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D1AE581E-A0D2-4F6B-AA14-DFAD1F171C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9802" y="2696469"/>
                <a:ext cx="1803635" cy="276999"/>
              </a:xfrm>
              <a:prstGeom prst="rect">
                <a:avLst/>
              </a:prstGeom>
              <a:blipFill>
                <a:blip r:embed="rId9"/>
                <a:stretch>
                  <a:fillRect l="-1014" t="-2174" r="-4054" b="-326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28F296C-BEFD-4FB4-ACBF-455BB8C99831}"/>
              </a:ext>
            </a:extLst>
          </p:cNvPr>
          <p:cNvCxnSpPr>
            <a:cxnSpLocks/>
          </p:cNvCxnSpPr>
          <p:nvPr/>
        </p:nvCxnSpPr>
        <p:spPr>
          <a:xfrm>
            <a:off x="9861650" y="3086100"/>
            <a:ext cx="0" cy="310525"/>
          </a:xfrm>
          <a:prstGeom prst="straightConnector1">
            <a:avLst/>
          </a:prstGeom>
          <a:ln>
            <a:solidFill>
              <a:srgbClr val="F06225"/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E95F5A48-92E1-4FAE-9E05-00891FC10EB9}"/>
                  </a:ext>
                </a:extLst>
              </p:cNvPr>
              <p:cNvSpPr txBox="1"/>
              <p:nvPr/>
            </p:nvSpPr>
            <p:spPr>
              <a:xfrm>
                <a:off x="5021522" y="790270"/>
                <a:ext cx="171085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𝑅𝑒𝑠𝑝𝑖𝑟𝑎𝑡𝑖𝑜𝑛</m:t>
                      </m:r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E95F5A48-92E1-4FAE-9E05-00891FC10E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1522" y="790270"/>
                <a:ext cx="1710853" cy="369332"/>
              </a:xfrm>
              <a:prstGeom prst="rect">
                <a:avLst/>
              </a:prstGeom>
              <a:blipFill>
                <a:blip r:embed="rId10"/>
                <a:stretch>
                  <a:fillRect l="-5714" r="-6071" b="-3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F04A9975-C989-4233-A192-869CA9189135}"/>
                  </a:ext>
                </a:extLst>
              </p:cNvPr>
              <p:cNvSpPr txBox="1"/>
              <p:nvPr/>
            </p:nvSpPr>
            <p:spPr>
              <a:xfrm>
                <a:off x="4484356" y="5835863"/>
                <a:ext cx="83946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𝐼𝑛𝑝𝑢𝑡</m:t>
                      </m:r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F04A9975-C989-4233-A192-869CA91891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4356" y="5835863"/>
                <a:ext cx="839461" cy="369332"/>
              </a:xfrm>
              <a:prstGeom prst="rect">
                <a:avLst/>
              </a:prstGeom>
              <a:blipFill>
                <a:blip r:embed="rId11"/>
                <a:stretch>
                  <a:fillRect l="-12409" r="-12409" b="-3278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1320A021-94C1-4D0B-A473-846759FCA606}"/>
                  </a:ext>
                </a:extLst>
              </p:cNvPr>
              <p:cNvSpPr txBox="1"/>
              <p:nvPr/>
            </p:nvSpPr>
            <p:spPr>
              <a:xfrm>
                <a:off x="4484356" y="3842242"/>
                <a:ext cx="107433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𝑈𝑝𝑡𝑎𝑘𝑒</m:t>
                      </m:r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1320A021-94C1-4D0B-A473-846759FCA6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4356" y="3842242"/>
                <a:ext cx="1074333" cy="369332"/>
              </a:xfrm>
              <a:prstGeom prst="rect">
                <a:avLst/>
              </a:prstGeom>
              <a:blipFill>
                <a:blip r:embed="rId12"/>
                <a:stretch>
                  <a:fillRect l="-10227" r="-9091" b="-344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A5698B21-EFBD-47F8-96FE-46CA3C69C1CC}"/>
                  </a:ext>
                </a:extLst>
              </p:cNvPr>
              <p:cNvSpPr txBox="1"/>
              <p:nvPr/>
            </p:nvSpPr>
            <p:spPr>
              <a:xfrm>
                <a:off x="732328" y="790270"/>
                <a:ext cx="95571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𝑊𝑎𝑠𝑡𝑒</m:t>
                      </m:r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A5698B21-EFBD-47F8-96FE-46CA3C69C1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328" y="790270"/>
                <a:ext cx="955711" cy="369332"/>
              </a:xfrm>
              <a:prstGeom prst="rect">
                <a:avLst/>
              </a:prstGeom>
              <a:blipFill>
                <a:blip r:embed="rId13"/>
                <a:stretch>
                  <a:fillRect l="-7006" r="-6369" b="-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91AC4E43-4ACE-4CE2-95E2-3B64FBBFB72A}"/>
                  </a:ext>
                </a:extLst>
              </p:cNvPr>
              <p:cNvSpPr txBox="1"/>
              <p:nvPr/>
            </p:nvSpPr>
            <p:spPr>
              <a:xfrm>
                <a:off x="8582133" y="2499128"/>
                <a:ext cx="255903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smtClean="0">
                          <a:solidFill>
                            <a:srgbClr val="F06225"/>
                          </a:solidFill>
                          <a:latin typeface="Cambria Math" panose="02040503050406030204" pitchFamily="18" charset="0"/>
                        </a:rPr>
                        <m:t>𝑃𝑟𝑜𝑑𝑢𝑐𝑡𝑖𝑜𝑛</m:t>
                      </m:r>
                      <m:r>
                        <a:rPr lang="fr-FR" sz="1200" b="0" i="1" smtClean="0">
                          <a:solidFill>
                            <a:srgbClr val="F06225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200" b="0" i="1" smtClean="0">
                          <a:solidFill>
                            <a:srgbClr val="F06225"/>
                          </a:solidFill>
                          <a:latin typeface="Cambria Math" panose="02040503050406030204" pitchFamily="18" charset="0"/>
                        </a:rPr>
                        <m:t>𝑈𝑝𝑡𝑎𝑘𝑒</m:t>
                      </m:r>
                      <m:r>
                        <a:rPr lang="fr-FR" sz="1200" b="0" i="1" smtClean="0">
                          <a:solidFill>
                            <a:srgbClr val="F06225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fr-FR" sz="1200" b="0" i="1" smtClean="0">
                          <a:solidFill>
                            <a:srgbClr val="F06225"/>
                          </a:solidFill>
                          <a:latin typeface="Cambria Math" panose="02040503050406030204" pitchFamily="18" charset="0"/>
                        </a:rPr>
                        <m:t>𝑅𝑒𝑠𝑝𝑖𝑟𝑎𝑡𝑖𝑜𝑛</m:t>
                      </m:r>
                    </m:oMath>
                  </m:oMathPara>
                </a14:m>
                <a:endParaRPr lang="fr-FR" sz="1200" b="0" dirty="0">
                  <a:solidFill>
                    <a:srgbClr val="F06225"/>
                  </a:solidFill>
                </a:endParaRPr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91AC4E43-4ACE-4CE2-95E2-3B64FBBFB7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2133" y="2499128"/>
                <a:ext cx="2559034" cy="184666"/>
              </a:xfrm>
              <a:prstGeom prst="rect">
                <a:avLst/>
              </a:prstGeom>
              <a:blipFill>
                <a:blip r:embed="rId16"/>
                <a:stretch>
                  <a:fillRect l="-1190" t="-3333" r="-1429" b="-3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957289EC-509A-4B04-83F0-3DD78A76F130}"/>
              </a:ext>
            </a:extLst>
          </p:cNvPr>
          <p:cNvSpPr txBox="1">
            <a:spLocks/>
          </p:cNvSpPr>
          <p:nvPr/>
        </p:nvSpPr>
        <p:spPr>
          <a:xfrm>
            <a:off x="7840663" y="5419318"/>
            <a:ext cx="3932238" cy="6012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200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BGE = </a:t>
            </a:r>
            <a:r>
              <a:rPr lang="fr-FR" sz="2200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Bacterial</a:t>
            </a:r>
            <a:r>
              <a:rPr lang="fr-FR" sz="2200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sz="2200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growth</a:t>
            </a:r>
            <a:r>
              <a:rPr lang="fr-FR" sz="2200" b="1" dirty="0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fr-FR" sz="2200" b="1" dirty="0" err="1">
                <a:solidFill>
                  <a:srgbClr val="F06225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efficiency</a:t>
            </a:r>
            <a:endParaRPr lang="fr-FR" sz="2200" b="1" dirty="0">
              <a:solidFill>
                <a:srgbClr val="F06225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C5FBB451-6852-45F3-9ABA-59218E956B8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75395" y="2123639"/>
            <a:ext cx="1625288" cy="1625288"/>
          </a:xfrm>
          <a:prstGeom prst="rect">
            <a:avLst/>
          </a:prstGeom>
        </p:spPr>
      </p:pic>
      <p:pic>
        <p:nvPicPr>
          <p:cNvPr id="16" name="Graphique 15">
            <a:extLst>
              <a:ext uri="{FF2B5EF4-FFF2-40B4-BE49-F238E27FC236}">
                <a16:creationId xmlns:a16="http://schemas.microsoft.com/office/drawing/2014/main" id="{B521C3FD-F710-41C0-BBC8-E25959039D9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75395" y="4211574"/>
            <a:ext cx="1625288" cy="1625288"/>
          </a:xfrm>
          <a:prstGeom prst="rect">
            <a:avLst/>
          </a:prstGeom>
        </p:spPr>
      </p:pic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923E0E3D-D76D-4CEA-88C8-5F87F120ECEE}"/>
              </a:ext>
            </a:extLst>
          </p:cNvPr>
          <p:cNvSpPr/>
          <p:nvPr/>
        </p:nvSpPr>
        <p:spPr>
          <a:xfrm>
            <a:off x="2743263" y="4491625"/>
            <a:ext cx="1491814" cy="997619"/>
          </a:xfrm>
          <a:custGeom>
            <a:avLst/>
            <a:gdLst>
              <a:gd name="connsiteX0" fmla="*/ 39451 w 1491814"/>
              <a:gd name="connsiteY0" fmla="*/ 39572 h 997619"/>
              <a:gd name="connsiteX1" fmla="*/ 1465625 w 1491814"/>
              <a:gd name="connsiteY1" fmla="*/ 39572 h 997619"/>
              <a:gd name="connsiteX2" fmla="*/ 1465625 w 1491814"/>
              <a:gd name="connsiteY2" fmla="*/ 964240 h 997619"/>
              <a:gd name="connsiteX3" fmla="*/ 39451 w 1491814"/>
              <a:gd name="connsiteY3" fmla="*/ 964240 h 99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1814" h="997619">
                <a:moveTo>
                  <a:pt x="39451" y="39572"/>
                </a:moveTo>
                <a:lnTo>
                  <a:pt x="1465625" y="39572"/>
                </a:lnTo>
                <a:lnTo>
                  <a:pt x="1465625" y="964240"/>
                </a:lnTo>
                <a:lnTo>
                  <a:pt x="39451" y="964240"/>
                </a:lnTo>
                <a:close/>
              </a:path>
            </a:pathLst>
          </a:custGeom>
          <a:noFill/>
          <a:ln w="29222" cap="rnd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  <a:r>
              <a:rPr lang="fr-FR" sz="36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DOM</a:t>
            </a:r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id="{0C9EBB0E-4720-4E60-83F7-845A97545F45}"/>
              </a:ext>
            </a:extLst>
          </p:cNvPr>
          <p:cNvSpPr/>
          <p:nvPr/>
        </p:nvSpPr>
        <p:spPr>
          <a:xfrm>
            <a:off x="2743263" y="2407096"/>
            <a:ext cx="1491814" cy="997619"/>
          </a:xfrm>
          <a:custGeom>
            <a:avLst/>
            <a:gdLst>
              <a:gd name="connsiteX0" fmla="*/ 39451 w 1491814"/>
              <a:gd name="connsiteY0" fmla="*/ 39574 h 997619"/>
              <a:gd name="connsiteX1" fmla="*/ 1465625 w 1491814"/>
              <a:gd name="connsiteY1" fmla="*/ 39574 h 997619"/>
              <a:gd name="connsiteX2" fmla="*/ 1465625 w 1491814"/>
              <a:gd name="connsiteY2" fmla="*/ 964242 h 997619"/>
              <a:gd name="connsiteX3" fmla="*/ 39451 w 1491814"/>
              <a:gd name="connsiteY3" fmla="*/ 964242 h 99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1814" h="997619">
                <a:moveTo>
                  <a:pt x="39451" y="39574"/>
                </a:moveTo>
                <a:lnTo>
                  <a:pt x="1465625" y="39574"/>
                </a:lnTo>
                <a:lnTo>
                  <a:pt x="1465625" y="964242"/>
                </a:lnTo>
                <a:lnTo>
                  <a:pt x="39451" y="964242"/>
                </a:lnTo>
                <a:close/>
              </a:path>
            </a:pathLst>
          </a:custGeom>
          <a:noFill/>
          <a:ln w="29222" cap="rnd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pPr algn="ctr"/>
            <a:r>
              <a:rPr lang="fr-FR" sz="3600" b="1" dirty="0">
                <a:latin typeface="Roboto Condensed" panose="02000000000000000000" pitchFamily="2" charset="0"/>
                <a:ea typeface="Roboto Condensed" panose="02000000000000000000" pitchFamily="2" charset="0"/>
              </a:rPr>
              <a:t>B</a:t>
            </a:r>
          </a:p>
        </p:txBody>
      </p: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BEFF93C6-473B-4A3B-84C0-6C2D4DEF2C67}"/>
              </a:ext>
            </a:extLst>
          </p:cNvPr>
          <p:cNvSpPr/>
          <p:nvPr/>
        </p:nvSpPr>
        <p:spPr>
          <a:xfrm>
            <a:off x="3440143" y="5553173"/>
            <a:ext cx="102884" cy="934713"/>
          </a:xfrm>
          <a:custGeom>
            <a:avLst/>
            <a:gdLst>
              <a:gd name="connsiteX0" fmla="*/ 55669 w 102883"/>
              <a:gd name="connsiteY0" fmla="*/ 458863 h 498809"/>
              <a:gd name="connsiteX1" fmla="*/ 55669 w 102883"/>
              <a:gd name="connsiteY1" fmla="*/ 55842 h 498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2883" h="498809">
                <a:moveTo>
                  <a:pt x="55669" y="458863"/>
                </a:moveTo>
                <a:lnTo>
                  <a:pt x="55669" y="55842"/>
                </a:lnTo>
              </a:path>
            </a:pathLst>
          </a:custGeom>
          <a:noFill/>
          <a:ln w="41231" cap="flat">
            <a:solidFill>
              <a:srgbClr val="323232"/>
            </a:solidFill>
            <a:prstDash val="solid"/>
            <a:miter/>
            <a:tailEnd type="triangle"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id="{FBE4C5E0-1D7D-4B95-8CA9-D3C727B62361}"/>
              </a:ext>
            </a:extLst>
          </p:cNvPr>
          <p:cNvSpPr/>
          <p:nvPr/>
        </p:nvSpPr>
        <p:spPr>
          <a:xfrm>
            <a:off x="3440071" y="3468644"/>
            <a:ext cx="102884" cy="959052"/>
          </a:xfrm>
          <a:custGeom>
            <a:avLst/>
            <a:gdLst>
              <a:gd name="connsiteX0" fmla="*/ 55669 w 102883"/>
              <a:gd name="connsiteY0" fmla="*/ 458863 h 498809"/>
              <a:gd name="connsiteX1" fmla="*/ 55669 w 102883"/>
              <a:gd name="connsiteY1" fmla="*/ 55842 h 498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2883" h="498809">
                <a:moveTo>
                  <a:pt x="55669" y="458863"/>
                </a:moveTo>
                <a:lnTo>
                  <a:pt x="55669" y="55842"/>
                </a:lnTo>
              </a:path>
            </a:pathLst>
          </a:custGeom>
          <a:noFill/>
          <a:ln w="41231" cap="flat">
            <a:solidFill>
              <a:srgbClr val="323232"/>
            </a:solidFill>
            <a:prstDash val="solid"/>
            <a:miter/>
            <a:tailEnd type="triangle"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7" name="Forme libre : forme 26">
            <a:extLst>
              <a:ext uri="{FF2B5EF4-FFF2-40B4-BE49-F238E27FC236}">
                <a16:creationId xmlns:a16="http://schemas.microsoft.com/office/drawing/2014/main" id="{DACA602D-F8DA-4BCE-AEE4-CE67F1583AB0}"/>
              </a:ext>
            </a:extLst>
          </p:cNvPr>
          <p:cNvSpPr/>
          <p:nvPr/>
        </p:nvSpPr>
        <p:spPr>
          <a:xfrm>
            <a:off x="2129682" y="708583"/>
            <a:ext cx="2715080" cy="691954"/>
          </a:xfrm>
          <a:custGeom>
            <a:avLst/>
            <a:gdLst>
              <a:gd name="connsiteX0" fmla="*/ 1641803 w 1680434"/>
              <a:gd name="connsiteY0" fmla="*/ 55842 h 395607"/>
              <a:gd name="connsiteX1" fmla="*/ 1641803 w 1680434"/>
              <a:gd name="connsiteY1" fmla="*/ 348996 h 395607"/>
              <a:gd name="connsiteX2" fmla="*/ 55670 w 1680434"/>
              <a:gd name="connsiteY2" fmla="*/ 348996 h 395607"/>
              <a:gd name="connsiteX3" fmla="*/ 55670 w 1680434"/>
              <a:gd name="connsiteY3" fmla="*/ 55842 h 39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0434" h="395607">
                <a:moveTo>
                  <a:pt x="1641803" y="55842"/>
                </a:moveTo>
                <a:lnTo>
                  <a:pt x="1641803" y="348996"/>
                </a:lnTo>
                <a:lnTo>
                  <a:pt x="55670" y="348996"/>
                </a:lnTo>
                <a:lnTo>
                  <a:pt x="55670" y="55842"/>
                </a:lnTo>
              </a:path>
            </a:pathLst>
          </a:custGeom>
          <a:noFill/>
          <a:ln w="41229" cap="flat">
            <a:solidFill>
              <a:srgbClr val="323232"/>
            </a:solidFill>
            <a:prstDash val="solid"/>
            <a:miter/>
            <a:headEnd type="triangle"/>
            <a:tailEnd type="triangle"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8" name="Forme libre : forme 27">
            <a:extLst>
              <a:ext uri="{FF2B5EF4-FFF2-40B4-BE49-F238E27FC236}">
                <a16:creationId xmlns:a16="http://schemas.microsoft.com/office/drawing/2014/main" id="{439F7BB4-4AAB-4DAC-A327-DD1F16ADC866}"/>
              </a:ext>
            </a:extLst>
          </p:cNvPr>
          <p:cNvSpPr/>
          <p:nvPr/>
        </p:nvSpPr>
        <p:spPr>
          <a:xfrm>
            <a:off x="3440071" y="1159603"/>
            <a:ext cx="102884" cy="1183564"/>
          </a:xfrm>
          <a:custGeom>
            <a:avLst/>
            <a:gdLst>
              <a:gd name="connsiteX0" fmla="*/ 55670 w 102883"/>
              <a:gd name="connsiteY0" fmla="*/ 55842 h 361206"/>
              <a:gd name="connsiteX1" fmla="*/ 55670 w 102883"/>
              <a:gd name="connsiteY1" fmla="*/ 310479 h 361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2883" h="361206">
                <a:moveTo>
                  <a:pt x="55670" y="55842"/>
                </a:moveTo>
                <a:lnTo>
                  <a:pt x="55670" y="310479"/>
                </a:lnTo>
              </a:path>
            </a:pathLst>
          </a:custGeom>
          <a:noFill/>
          <a:ln w="41229" cap="sq">
            <a:solidFill>
              <a:srgbClr val="323232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8124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4" grpId="0" animBg="1"/>
      <p:bldP spid="8" grpId="0"/>
      <p:bldP spid="10" grpId="0"/>
      <p:bldP spid="9" grpId="0" animBg="1"/>
      <p:bldP spid="15" grpId="0"/>
      <p:bldP spid="19" grpId="0"/>
      <p:bldP spid="20" grpId="0"/>
      <p:bldP spid="21" grpId="0"/>
      <p:bldP spid="22" grpId="0"/>
      <p:bldP spid="25" grpId="0"/>
      <p:bldP spid="26" grpId="0"/>
      <p:bldP spid="12" grpId="0" animBg="1"/>
      <p:bldP spid="18" grpId="0" animBg="1"/>
      <p:bldP spid="23" grpId="0" animBg="1"/>
      <p:bldP spid="24" grpId="0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14490</TotalTime>
  <Words>3122</Words>
  <Application>Microsoft Office PowerPoint</Application>
  <PresentationFormat>Grand écran</PresentationFormat>
  <Paragraphs>673</Paragraphs>
  <Slides>42</Slides>
  <Notes>37</Notes>
  <HiddenSlides>15</HiddenSlides>
  <MMClips>1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42</vt:i4>
      </vt:variant>
    </vt:vector>
  </HeadingPairs>
  <TitlesOfParts>
    <vt:vector size="55" baseType="lpstr">
      <vt:lpstr>Arial</vt:lpstr>
      <vt:lpstr>Calibri</vt:lpstr>
      <vt:lpstr>Cambria Math</vt:lpstr>
      <vt:lpstr>Inria Serif</vt:lpstr>
      <vt:lpstr>Inria Serif Light</vt:lpstr>
      <vt:lpstr>Open Sans</vt:lpstr>
      <vt:lpstr>Roboto Black</vt:lpstr>
      <vt:lpstr>Roboto Condensed</vt:lpstr>
      <vt:lpstr>Roboto Condensed Bold</vt:lpstr>
      <vt:lpstr>Roboto Condensed Light</vt:lpstr>
      <vt:lpstr>Roboto Slab</vt:lpstr>
      <vt:lpstr>Thème Office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The microbial loop module</vt:lpstr>
      <vt:lpstr>Présentation PowerPoint</vt:lpstr>
      <vt:lpstr>Présentation PowerPoint</vt:lpstr>
      <vt:lpstr>Towards an evolutionary equilibrium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The next frontier: viral influence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Life cycle of a bacteriophage</vt:lpstr>
      <vt:lpstr>Présentation PowerPoint</vt:lpstr>
      <vt:lpstr>A three-way trade-off</vt:lpstr>
      <vt:lpstr>Présentation PowerPoint</vt:lpstr>
      <vt:lpstr>Présentation PowerPoint</vt:lpstr>
      <vt:lpstr>The transduction process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Philippe Cherabier</dc:creator>
  <cp:lastModifiedBy>Philippe Cherabier</cp:lastModifiedBy>
  <cp:revision>1263</cp:revision>
  <dcterms:created xsi:type="dcterms:W3CDTF">2020-09-08T07:19:41Z</dcterms:created>
  <dcterms:modified xsi:type="dcterms:W3CDTF">2022-06-23T15:44:13Z</dcterms:modified>
</cp:coreProperties>
</file>